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jpe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jpeg"/><Relationship Id="rId3" Type="http://schemas.openxmlformats.org/officeDocument/2006/relationships/image" Target="../media/image-10-3.jpe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2500" y="2725406"/>
            <a:ext cx="8486700" cy="21133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288475"/>
            <a:ext cx="5329500" cy="327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
</a:t>
            </a:r>
            <a:endParaRPr lang="en-US" sz="1100" dirty="0"/>
          </a:p>
        </p:txBody>
      </p:sp>
      <p:sp>
        <p:nvSpPr>
          <p:cNvPr id="6" name="Text 1"/>
          <p:cNvSpPr txBox="1"/>
          <p:nvPr/>
        </p:nvSpPr>
        <p:spPr>
          <a:xfrm>
            <a:off x="355800" y="1559507"/>
            <a:ext cx="5591700" cy="9237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Ближайшая к Солнцу планета с экстремальными условиями и уникальными характеристиками.
</a:t>
            </a:r>
            <a:endParaRPr lang="en-US" sz="1400" dirty="0"/>
          </a:p>
        </p:txBody>
      </p:sp>
      <p:sp>
        <p:nvSpPr>
          <p:cNvPr id="7" name="Text 2"/>
          <p:cNvSpPr txBox="1"/>
          <p:nvPr/>
        </p:nvSpPr>
        <p:spPr>
          <a:xfrm>
            <a:off x="355800" y="763925"/>
            <a:ext cx="5591700" cy="673200"/>
          </a:xfrm>
          <a:prstGeom prst="rect">
            <a:avLst/>
          </a:prstGeom>
          <a:noFill/>
          <a:ln/>
        </p:spPr>
        <p:txBody>
          <a:bodyPr wrap="square" lIns="0" tIns="0" rIns="0" bIns="0" rtlCol="0" anchor="ctr"/>
          <a:lstStyle/>
          <a:p>
            <a:pPr algn="l" indent="0" marL="0">
              <a:lnSpc>
                <a:spcPct val="100000"/>
              </a:lnSpc>
              <a:buNone/>
            </a:pPr>
            <a:r>
              <a:rPr lang="en-US" sz="2649" b="1" dirty="0">
                <a:solidFill>
                  <a:srgbClr val="FFFFFF"/>
                </a:solidFill>
                <a:latin typeface="Arial" pitchFamily="34" charset="0"/>
                <a:ea typeface="Arial" pitchFamily="34" charset="-122"/>
                <a:cs typeface="Arial" pitchFamily="34" charset="-120"/>
              </a:rPr>
              <a:t>Обзор Меркурия: ключевые аспекты
</a:t>
            </a:r>
            <a:endParaRPr lang="en-US" sz="2649"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27125" y="720488"/>
            <a:ext cx="3609600" cy="359902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1612750"/>
            <a:ext cx="4414200" cy="673200"/>
          </a:xfrm>
          <a:prstGeom prst="rect">
            <a:avLst/>
          </a:prstGeom>
          <a:noFill/>
          <a:ln/>
        </p:spPr>
        <p:txBody>
          <a:bodyPr wrap="square" lIns="0" tIns="0" rIns="0" bIns="0" rtlCol="0" anchor="ctr"/>
          <a:lstStyle/>
          <a:p>
            <a:pPr algn="l" indent="0" marL="0">
              <a:lnSpc>
                <a:spcPct val="100000"/>
              </a:lnSpc>
              <a:buNone/>
            </a:pPr>
            <a:r>
              <a:rPr lang="en-US" sz="2008" b="1" dirty="0">
                <a:solidFill>
                  <a:srgbClr val="FFFFFF"/>
                </a:solidFill>
                <a:latin typeface="Arial" pitchFamily="34" charset="0"/>
                <a:ea typeface="Arial" pitchFamily="34" charset="-122"/>
                <a:cs typeface="Arial" pitchFamily="34" charset="-120"/>
              </a:rPr>
              <a:t>Меркурий в древних наблюдениях и современных исследованиях
</a:t>
            </a:r>
            <a:endParaRPr lang="en-US" sz="2008" dirty="0"/>
          </a:p>
        </p:txBody>
      </p:sp>
      <p:sp>
        <p:nvSpPr>
          <p:cNvPr id="6" name="Text 1"/>
          <p:cNvSpPr txBox="1"/>
          <p:nvPr/>
        </p:nvSpPr>
        <p:spPr>
          <a:xfrm>
            <a:off x="355800" y="2628900"/>
            <a:ext cx="4414200" cy="923700"/>
          </a:xfrm>
          <a:prstGeom prst="rect">
            <a:avLst/>
          </a:prstGeom>
          <a:noFill/>
          <a:ln/>
        </p:spPr>
        <p:txBody>
          <a:bodyPr wrap="square" lIns="0" tIns="0" rIns="0" bIns="0" rtlCol="0" anchor="t"/>
          <a:lstStyle/>
          <a:p>
            <a:pPr algn="l" indent="0" marL="0">
              <a:lnSpc>
                <a:spcPct val="100000"/>
              </a:lnSpc>
              <a:buNone/>
            </a:pPr>
            <a:r>
              <a:rPr lang="en-US" sz="1220" dirty="0">
                <a:solidFill>
                  <a:srgbClr val="FFFFFF"/>
                </a:solidFill>
                <a:latin typeface="Arial" pitchFamily="34" charset="0"/>
                <a:ea typeface="Arial" pitchFamily="34" charset="-122"/>
                <a:cs typeface="Arial" pitchFamily="34" charset="-120"/>
              </a:rPr>
              <a:t>Известен человечеству с древнейших времён, планета названа в честь римского бога торговли. Наблюдать Меркурий сложно из-за близости к Солнцу. Первые серьёзные данные получены с телескопа Галилея, а детальные исследования начались после миссии Mariner 10.
</a:t>
            </a:r>
            <a:endParaRPr lang="en-US" sz="1220" dirty="0"/>
          </a:p>
        </p:txBody>
      </p:sp>
      <p:sp>
        <p:nvSpPr>
          <p:cNvPr id="7" name="Text 2"/>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56637" y="1308500"/>
            <a:ext cx="2779075" cy="3011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5800" y="481800"/>
            <a:ext cx="5599800" cy="673200"/>
          </a:xfrm>
          <a:prstGeom prst="rect">
            <a:avLst/>
          </a:prstGeom>
          <a:noFill/>
          <a:ln/>
        </p:spPr>
        <p:txBody>
          <a:bodyPr wrap="square" lIns="0" tIns="0" rIns="0" bIns="0" rtlCol="0" anchor="ctr"/>
          <a:lstStyle/>
          <a:p>
            <a:pPr algn="l" indent="0" marL="0">
              <a:lnSpc>
                <a:spcPct val="100000"/>
              </a:lnSpc>
              <a:buNone/>
            </a:pPr>
            <a:r>
              <a:rPr lang="en-US" sz="2649" b="1" dirty="0">
                <a:solidFill>
                  <a:srgbClr val="FFFFFF"/>
                </a:solidFill>
                <a:latin typeface="Arial" pitchFamily="34" charset="0"/>
                <a:ea typeface="Arial" pitchFamily="34" charset="-122"/>
                <a:cs typeface="Arial" pitchFamily="34" charset="-120"/>
              </a:rPr>
              <a:t>Положение Меркурия в Солнечной системе
</a:t>
            </a:r>
            <a:endParaRPr lang="en-US" sz="2649" dirty="0"/>
          </a:p>
        </p:txBody>
      </p:sp>
      <p:sp>
        <p:nvSpPr>
          <p:cNvPr id="7" name="Text 1"/>
          <p:cNvSpPr txBox="1"/>
          <p:nvPr/>
        </p:nvSpPr>
        <p:spPr>
          <a:xfrm>
            <a:off x="646050" y="1721275"/>
            <a:ext cx="4481400" cy="1203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Меркурий занимает самую внутреннюю орбиту, движется по эллиптической траектории на расстоянии от 46 до 70 миллионов километров от Солнца. Его год длится всего 88 земных суток, что делает его самой быстрой планетой системы.
</a:t>
            </a:r>
            <a:endParaRPr lang="en-US" sz="1400" dirty="0"/>
          </a:p>
        </p:txBody>
      </p:sp>
      <p:sp>
        <p:nvSpPr>
          <p:cNvPr id="8" name="Text 2"/>
          <p:cNvSpPr txBox="1"/>
          <p:nvPr/>
        </p:nvSpPr>
        <p:spPr>
          <a:xfrm>
            <a:off x="646050" y="3116000"/>
            <a:ext cx="4481400" cy="1203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Расположение Меркурия тесно связано с Венерой и Землёй, чем объясняются особенности наблюдаемого света и перемещение планеты. Благодаря такой позиции изучение Меркурия дает ключ к пониманию процессов внутренней части Солнечной системы.
</a:t>
            </a:r>
            <a:endParaRPr lang="en-US" sz="1400" dirty="0"/>
          </a:p>
        </p:txBody>
      </p:sp>
      <p:sp>
        <p:nvSpPr>
          <p:cNvPr id="9" name="Text 3"/>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6" name="Text 1"/>
          <p:cNvSpPr txBox="1"/>
          <p:nvPr/>
        </p:nvSpPr>
        <p:spPr>
          <a:xfrm>
            <a:off x="1306726" y="1469487"/>
            <a:ext cx="4419600" cy="673200"/>
          </a:xfrm>
          <a:prstGeom prst="rect">
            <a:avLst/>
          </a:prstGeom>
          <a:noFill/>
          <a:ln/>
        </p:spPr>
        <p:txBody>
          <a:bodyPr wrap="square" lIns="0" tIns="0" rIns="0" bIns="0" rtlCol="0" anchor="ctr"/>
          <a:lstStyle/>
          <a:p>
            <a:pPr algn="l" indent="0" marL="0">
              <a:lnSpc>
                <a:spcPct val="115000"/>
              </a:lnSpc>
              <a:buNone/>
            </a:pPr>
            <a:r>
              <a:rPr lang="en-US" sz="1152" dirty="0">
                <a:solidFill>
                  <a:srgbClr val="FFFFFF"/>
                </a:solidFill>
                <a:latin typeface="Arial" pitchFamily="34" charset="0"/>
                <a:ea typeface="Arial" pitchFamily="34" charset="-122"/>
                <a:cs typeface="Arial" pitchFamily="34" charset="-120"/>
              </a:rPr>
              <a:t>Поверхностная гравитация планеты составляет 3,7 м/с², что значительно меньше земной, но достаточно для удержания рыхлого реголита. Радиус планеты около 2440 км, менее пятой части земного радиуса.
</a:t>
            </a:r>
            <a:endParaRPr lang="en-US" sz="1152" dirty="0"/>
          </a:p>
        </p:txBody>
      </p:sp>
      <p:sp>
        <p:nvSpPr>
          <p:cNvPr id="7" name="Text 2"/>
          <p:cNvSpPr txBox="1"/>
          <p:nvPr/>
        </p:nvSpPr>
        <p:spPr>
          <a:xfrm>
            <a:off x="2116451" y="2487587"/>
            <a:ext cx="4419600" cy="6732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Общая масса Меркурия достигает 3,3×10^23 кг — это примерно в 18 раз меньше массы Земли, что отражает его сравнительно малые размеры в Солнечной системе.
</a:t>
            </a:r>
            <a:endParaRPr lang="en-US" sz="1200" dirty="0"/>
          </a:p>
        </p:txBody>
      </p:sp>
      <p:sp>
        <p:nvSpPr>
          <p:cNvPr id="8" name="Text 3"/>
          <p:cNvSpPr txBox="1"/>
          <p:nvPr/>
        </p:nvSpPr>
        <p:spPr>
          <a:xfrm>
            <a:off x="2881339" y="3505687"/>
            <a:ext cx="4419600" cy="673200"/>
          </a:xfrm>
          <a:prstGeom prst="rect">
            <a:avLst/>
          </a:prstGeom>
          <a:noFill/>
          <a:ln/>
        </p:spPr>
        <p:txBody>
          <a:bodyPr wrap="square" lIns="0" tIns="0" rIns="0" bIns="0" rtlCol="0" anchor="ctr"/>
          <a:lstStyle/>
          <a:p>
            <a:pPr algn="l" indent="0" marL="0">
              <a:lnSpc>
                <a:spcPct val="115000"/>
              </a:lnSpc>
              <a:buNone/>
            </a:pPr>
            <a:r>
              <a:rPr lang="en-US" sz="1152" dirty="0">
                <a:solidFill>
                  <a:srgbClr val="FFFFFF"/>
                </a:solidFill>
                <a:latin typeface="Arial" pitchFamily="34" charset="0"/>
                <a:ea typeface="Arial" pitchFamily="34" charset="-122"/>
                <a:cs typeface="Arial" pitchFamily="34" charset="-120"/>
              </a:rPr>
              <a:t>Высокая плотность 5,43 г/см³ обусловлена огромным железно-никелевым ядром, занимающим до 85% радиуса планеты, при этом её тонкая кора и оболочка создают экстремальные условия на поверхности.
</a:t>
            </a:r>
            <a:endParaRPr lang="en-US" sz="1152" dirty="0"/>
          </a:p>
        </p:txBody>
      </p:sp>
      <p:sp>
        <p:nvSpPr>
          <p:cNvPr id="9" name="Text 4"/>
          <p:cNvSpPr txBox="1"/>
          <p:nvPr/>
        </p:nvSpPr>
        <p:spPr>
          <a:xfrm>
            <a:off x="355800" y="363700"/>
            <a:ext cx="5723700" cy="673200"/>
          </a:xfrm>
          <a:prstGeom prst="rect">
            <a:avLst/>
          </a:prstGeom>
          <a:noFill/>
          <a:ln/>
        </p:spPr>
        <p:txBody>
          <a:bodyPr wrap="square" lIns="0" tIns="0" rIns="0" bIns="0" rtlCol="0" anchor="ctr"/>
          <a:lstStyle/>
          <a:p>
            <a:pPr algn="l" indent="0" marL="0">
              <a:lnSpc>
                <a:spcPct val="100000"/>
              </a:lnSpc>
              <a:buNone/>
            </a:pPr>
            <a:r>
              <a:rPr lang="en-US" sz="2649" b="1" dirty="0">
                <a:solidFill>
                  <a:srgbClr val="FFFFFF"/>
                </a:solidFill>
                <a:latin typeface="Arial" pitchFamily="34" charset="0"/>
                <a:ea typeface="Arial" pitchFamily="34" charset="-122"/>
                <a:cs typeface="Arial" pitchFamily="34" charset="-120"/>
              </a:rPr>
              <a:t>Физические характеристики Меркурия
</a:t>
            </a:r>
            <a:endParaRPr lang="en-US" sz="2649"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5" y="0"/>
            <a:ext cx="4480471"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878800" y="582700"/>
            <a:ext cx="3909300" cy="673200"/>
          </a:xfrm>
          <a:prstGeom prst="rect">
            <a:avLst/>
          </a:prstGeom>
          <a:noFill/>
          <a:ln/>
        </p:spPr>
        <p:txBody>
          <a:bodyPr wrap="square" lIns="0" tIns="0" rIns="0" bIns="0" rtlCol="0" anchor="ctr"/>
          <a:lstStyle/>
          <a:p>
            <a:pPr algn="l" indent="0" marL="0">
              <a:lnSpc>
                <a:spcPct val="100000"/>
              </a:lnSpc>
              <a:buNone/>
            </a:pPr>
            <a:r>
              <a:rPr lang="en-US" sz="2164" b="1" dirty="0">
                <a:solidFill>
                  <a:srgbClr val="FFFFFF"/>
                </a:solidFill>
                <a:latin typeface="Arial" pitchFamily="34" charset="0"/>
                <a:ea typeface="Arial" pitchFamily="34" charset="-122"/>
                <a:cs typeface="Arial" pitchFamily="34" charset="-120"/>
              </a:rPr>
              <a:t>Температурные экстремумы на поверхности
</a:t>
            </a:r>
            <a:endParaRPr lang="en-US" sz="2164" dirty="0"/>
          </a:p>
        </p:txBody>
      </p:sp>
      <p:sp>
        <p:nvSpPr>
          <p:cNvPr id="7" name="Text 1"/>
          <p:cNvSpPr txBox="1"/>
          <p:nvPr/>
        </p:nvSpPr>
        <p:spPr>
          <a:xfrm>
            <a:off x="5116601" y="1705161"/>
            <a:ext cx="3671700" cy="1203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дневное время температура поверхности достигает +430°C из-за прямого солнечного излучения и отсутствия атмосферы, которая могла бы распределять тепло. Это вызывает резкий рост температуры при восходе Солнца.
</a:t>
            </a:r>
            <a:endParaRPr lang="en-US" sz="1200" dirty="0"/>
          </a:p>
        </p:txBody>
      </p:sp>
      <p:sp>
        <p:nvSpPr>
          <p:cNvPr id="8" name="Text 2"/>
          <p:cNvSpPr txBox="1"/>
          <p:nvPr/>
        </p:nvSpPr>
        <p:spPr>
          <a:xfrm>
            <a:off x="5116601" y="3286161"/>
            <a:ext cx="3671700" cy="1203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Ночные температуры снижаются до –180°C, а в затенённых кратерах полярных областей показатель опускается ниже –200°C, что способствует сохранению водяного льда в условиях почти полного вакуума.
</a:t>
            </a:r>
            <a:endParaRPr lang="en-US" sz="1200" dirty="0"/>
          </a:p>
        </p:txBody>
      </p:sp>
      <p:sp>
        <p:nvSpPr>
          <p:cNvPr id="9" name="Text 3"/>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7" name="Text 1"/>
          <p:cNvSpPr txBox="1"/>
          <p:nvPr/>
        </p:nvSpPr>
        <p:spPr>
          <a:xfrm>
            <a:off x="1306725" y="1319291"/>
            <a:ext cx="4419600" cy="673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Кратеры на Меркурии распространены повсеместно, образуя луноподобный рельеф, отражающий длительную историю ударных событий и отсутствие атмосферы, защищающей планету.
</a:t>
            </a:r>
            <a:endParaRPr lang="en-US" sz="1200" dirty="0"/>
          </a:p>
        </p:txBody>
      </p:sp>
      <p:sp>
        <p:nvSpPr>
          <p:cNvPr id="8" name="Text 2"/>
          <p:cNvSpPr txBox="1"/>
          <p:nvPr/>
        </p:nvSpPr>
        <p:spPr>
          <a:xfrm>
            <a:off x="1760050" y="2127012"/>
            <a:ext cx="4419600" cy="673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Длинные уступы — эскарпы — тянутся на сотни километров, возникшие вследствие сжатия и остывания планеты, что указывает на её внутреннюю термическую эволюцию.
</a:t>
            </a:r>
            <a:endParaRPr lang="en-US" sz="1200" dirty="0"/>
          </a:p>
        </p:txBody>
      </p:sp>
      <p:sp>
        <p:nvSpPr>
          <p:cNvPr id="9" name="Text 3"/>
          <p:cNvSpPr txBox="1"/>
          <p:nvPr/>
        </p:nvSpPr>
        <p:spPr>
          <a:xfrm>
            <a:off x="2106862" y="2934737"/>
            <a:ext cx="4419600" cy="673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Крупнейший ударный бассейн Калорис имеет диаметр около 1550 км и является одним из самых больших в Солнечной системе, образовавшимся в результате сильного столкновения в древности.
</a:t>
            </a:r>
            <a:endParaRPr lang="en-US" sz="1200" dirty="0"/>
          </a:p>
        </p:txBody>
      </p:sp>
      <p:sp>
        <p:nvSpPr>
          <p:cNvPr id="10" name="Text 4"/>
          <p:cNvSpPr txBox="1"/>
          <p:nvPr/>
        </p:nvSpPr>
        <p:spPr>
          <a:xfrm>
            <a:off x="2472788" y="3742474"/>
            <a:ext cx="4419600" cy="673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Поверхность покрыта реголитом — рыхлым верхним слоем, состоящим из пыли и фрагментов пород, образованным многовековым метеоритным бомбардированием и выдерживающим экстремальные условия.
</a:t>
            </a:r>
            <a:endParaRPr lang="en-US" sz="1200" dirty="0"/>
          </a:p>
        </p:txBody>
      </p:sp>
      <p:sp>
        <p:nvSpPr>
          <p:cNvPr id="11" name="Text 5"/>
          <p:cNvSpPr txBox="1"/>
          <p:nvPr/>
        </p:nvSpPr>
        <p:spPr>
          <a:xfrm>
            <a:off x="355800" y="363700"/>
            <a:ext cx="5862900" cy="673200"/>
          </a:xfrm>
          <a:prstGeom prst="rect">
            <a:avLst/>
          </a:prstGeom>
          <a:noFill/>
          <a:ln/>
        </p:spPr>
        <p:txBody>
          <a:bodyPr wrap="square" lIns="0" tIns="0" rIns="0" bIns="0" rtlCol="0" anchor="ctr"/>
          <a:lstStyle/>
          <a:p>
            <a:pPr algn="l" indent="0" marL="0">
              <a:lnSpc>
                <a:spcPct val="100000"/>
              </a:lnSpc>
              <a:buNone/>
            </a:pPr>
            <a:r>
              <a:rPr lang="en-US" sz="2710" b="1" dirty="0">
                <a:solidFill>
                  <a:srgbClr val="FFFFFF"/>
                </a:solidFill>
                <a:latin typeface="Arial" pitchFamily="34" charset="0"/>
                <a:ea typeface="Arial" pitchFamily="34" charset="-122"/>
                <a:cs typeface="Arial" pitchFamily="34" charset="-120"/>
              </a:rPr>
              <a:t>Строение поверхности и геология
</a:t>
            </a:r>
            <a:endParaRPr lang="en-US" sz="271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66200" y="1471264"/>
            <a:ext cx="4260600" cy="1131722"/>
          </a:xfrm>
          <a:prstGeom prst="rect">
            <a:avLst/>
          </a:prstGeom>
        </p:spPr>
      </p:pic>
      <p:pic>
        <p:nvPicPr>
          <p:cNvPr id="4" name="Image 2" descr="preencoded.png">    </p:cNvPr>
          <p:cNvPicPr>
            <a:picLocks noChangeAspect="1"/>
          </p:cNvPicPr>
          <p:nvPr/>
        </p:nvPicPr>
        <p:blipFill>
          <a:blip r:embed="rId3"/>
          <a:stretch>
            <a:fillRect/>
          </a:stretch>
        </p:blipFill>
        <p:spPr>
          <a:xfrm>
            <a:off x="4525475" y="2929637"/>
            <a:ext cx="4276200" cy="117762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5800" y="516075"/>
            <a:ext cx="8381100" cy="673200"/>
          </a:xfrm>
          <a:prstGeom prst="rect">
            <a:avLst/>
          </a:prstGeom>
          <a:noFill/>
          <a:ln/>
        </p:spPr>
        <p:txBody>
          <a:bodyPr wrap="square" lIns="0" tIns="0" rIns="0" bIns="0" rtlCol="0" anchor="ctr"/>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День и год на Меркурии
</a:t>
            </a:r>
            <a:endParaRPr lang="en-US" sz="3200" dirty="0"/>
          </a:p>
        </p:txBody>
      </p:sp>
      <p:sp>
        <p:nvSpPr>
          <p:cNvPr id="7" name="Text 1"/>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8" name="Text 2"/>
          <p:cNvSpPr txBox="1"/>
          <p:nvPr/>
        </p:nvSpPr>
        <p:spPr>
          <a:xfrm>
            <a:off x="355800" y="1509225"/>
            <a:ext cx="4030800" cy="1051800"/>
          </a:xfrm>
          <a:prstGeom prst="rect">
            <a:avLst/>
          </a:prstGeom>
          <a:noFill/>
          <a:ln/>
        </p:spPr>
        <p:txBody>
          <a:bodyPr wrap="square" lIns="0" tIns="0" rIns="0" bIns="0" rtlCol="0" anchor="t"/>
          <a:lstStyle/>
          <a:p>
            <a:pPr algn="l" indent="0" marL="0">
              <a:lnSpc>
                <a:spcPct val="100000"/>
              </a:lnSpc>
              <a:buNone/>
            </a:pPr>
            <a:r>
              <a:rPr lang="en-US" sz="1538" b="1" dirty="0">
                <a:solidFill>
                  <a:srgbClr val="FFFFFF"/>
                </a:solidFill>
                <a:latin typeface="Arial" pitchFamily="34" charset="0"/>
                <a:ea typeface="Arial" pitchFamily="34" charset="-122"/>
                <a:cs typeface="Arial" pitchFamily="34" charset="-120"/>
              </a:rPr>
              <a:t>Редкое соотношение вращения и орбиты
</a:t>
            </a:r>
            <a:pPr algn="l" indent="0" marL="0">
              <a:lnSpc>
                <a:spcPct val="100000"/>
              </a:lnSpc>
              <a:buNone/>
            </a:pPr>
            <a:r>
              <a:rPr lang="en-US" sz="1538"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25" dirty="0">
                <a:solidFill>
                  <a:srgbClr val="FFFFFF"/>
                </a:solidFill>
                <a:latin typeface="Arial" pitchFamily="34" charset="0"/>
                <a:ea typeface="Arial" pitchFamily="34" charset="-122"/>
                <a:cs typeface="Arial" pitchFamily="34" charset="-120"/>
              </a:rPr>
              <a:t>Меркурий совершает одно вращение вокруг оси за 59 земных суток, но оборачивается вокруг Солнца за 88. Такое соотношение 3:2 означает, что планетарные сутки длятся почти вдвое дольше года.
</a:t>
            </a:r>
            <a:endParaRPr lang="en-US" sz="1538" dirty="0"/>
          </a:p>
        </p:txBody>
      </p:sp>
      <p:sp>
        <p:nvSpPr>
          <p:cNvPr id="9" name="Text 3"/>
          <p:cNvSpPr txBox="1"/>
          <p:nvPr/>
        </p:nvSpPr>
        <p:spPr>
          <a:xfrm>
            <a:off x="355800" y="2967750"/>
            <a:ext cx="4030800" cy="1101300"/>
          </a:xfrm>
          <a:prstGeom prst="rect">
            <a:avLst/>
          </a:prstGeom>
          <a:noFill/>
          <a:ln/>
        </p:spPr>
        <p:txBody>
          <a:bodyPr wrap="square" lIns="0" tIns="0" rIns="0" bIns="0" rtlCol="0" anchor="t"/>
          <a:lstStyle/>
          <a:p>
            <a:pPr algn="l" indent="0" marL="0">
              <a:lnSpc>
                <a:spcPct val="100000"/>
              </a:lnSpc>
              <a:buNone/>
            </a:pPr>
            <a:r>
              <a:rPr lang="en-US" sz="1624" b="1" dirty="0">
                <a:solidFill>
                  <a:srgbClr val="FFFFFF"/>
                </a:solidFill>
                <a:latin typeface="Arial" pitchFamily="34" charset="0"/>
                <a:ea typeface="Arial" pitchFamily="34" charset="-122"/>
                <a:cs typeface="Arial" pitchFamily="34" charset="-120"/>
              </a:rPr>
              <a:t>Хронология дня и ночи
</a:t>
            </a:r>
            <a:pPr algn="l" indent="0" marL="0">
              <a:lnSpc>
                <a:spcPct val="100000"/>
              </a:lnSpc>
              <a:buNone/>
            </a:pPr>
            <a:r>
              <a:rPr lang="en-US" sz="1624"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83" dirty="0">
                <a:solidFill>
                  <a:srgbClr val="FFFFFF"/>
                </a:solidFill>
                <a:latin typeface="Arial" pitchFamily="34" charset="0"/>
                <a:ea typeface="Arial" pitchFamily="34" charset="-122"/>
                <a:cs typeface="Arial" pitchFamily="34" charset="-120"/>
              </a:rPr>
              <a:t>Из-за уникальной связи между осевым вращением и орбитой при восходе на Меркурии смена дня и ночи происходит очень медленно. День превращается в длительный период тепла, за которым следует столь же продолжительная, почти холодная ночь.
</a:t>
            </a:r>
            <a:endParaRPr lang="en-US" sz="1624"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6" name="Text 1"/>
          <p:cNvSpPr txBox="1"/>
          <p:nvPr/>
        </p:nvSpPr>
        <p:spPr>
          <a:xfrm>
            <a:off x="1306725" y="1469475"/>
            <a:ext cx="4419600" cy="673200"/>
          </a:xfrm>
          <a:prstGeom prst="rect">
            <a:avLst/>
          </a:prstGeom>
          <a:noFill/>
          <a:ln/>
        </p:spPr>
        <p:txBody>
          <a:bodyPr wrap="square" lIns="0" tIns="0" rIns="0" bIns="0" rtlCol="0" anchor="ctr"/>
          <a:lstStyle/>
          <a:p>
            <a:pPr algn="l" indent="0" marL="0">
              <a:lnSpc>
                <a:spcPct val="115000"/>
              </a:lnSpc>
              <a:buNone/>
            </a:pPr>
            <a:r>
              <a:rPr lang="en-US" sz="1159" dirty="0">
                <a:solidFill>
                  <a:srgbClr val="FFFFFF"/>
                </a:solidFill>
                <a:latin typeface="Arial" pitchFamily="34" charset="0"/>
                <a:ea typeface="Arial" pitchFamily="34" charset="-122"/>
                <a:cs typeface="Arial" pitchFamily="34" charset="-120"/>
              </a:rPr>
              <a:t>Орбита Меркурия — самая эллиптическая в Солнечной системе, с эксцентриситетом 0,206, вызывающим значительные изменения расстояния до Солнца в течение года.
</a:t>
            </a:r>
            <a:endParaRPr lang="en-US" sz="1159" dirty="0"/>
          </a:p>
        </p:txBody>
      </p:sp>
      <p:sp>
        <p:nvSpPr>
          <p:cNvPr id="7" name="Text 2"/>
          <p:cNvSpPr txBox="1"/>
          <p:nvPr/>
        </p:nvSpPr>
        <p:spPr>
          <a:xfrm>
            <a:off x="2116450" y="2487575"/>
            <a:ext cx="4419600" cy="673200"/>
          </a:xfrm>
          <a:prstGeom prst="rect">
            <a:avLst/>
          </a:prstGeom>
          <a:noFill/>
          <a:ln/>
        </p:spPr>
        <p:txBody>
          <a:bodyPr wrap="square" lIns="0" tIns="0" rIns="0" bIns="0" rtlCol="0" anchor="ctr"/>
          <a:lstStyle/>
          <a:p>
            <a:pPr algn="l" indent="0" marL="0">
              <a:lnSpc>
                <a:spcPct val="115000"/>
              </a:lnSpc>
              <a:buNone/>
            </a:pPr>
            <a:r>
              <a:rPr lang="en-US" sz="1152" dirty="0">
                <a:solidFill>
                  <a:srgbClr val="FFFFFF"/>
                </a:solidFill>
                <a:latin typeface="Arial" pitchFamily="34" charset="0"/>
                <a:ea typeface="Arial" pitchFamily="34" charset="-122"/>
                <a:cs typeface="Arial" pitchFamily="34" charset="-120"/>
              </a:rPr>
              <a:t>Смещение перигелия самой близкой точки орбиты подтверждает предсказания общей теории относительности Эйнштейна, что делает Меркурий важным объектом для проверки фундаментальной физики.
</a:t>
            </a:r>
            <a:endParaRPr lang="en-US" sz="1152" dirty="0"/>
          </a:p>
        </p:txBody>
      </p:sp>
      <p:sp>
        <p:nvSpPr>
          <p:cNvPr id="8" name="Text 3"/>
          <p:cNvSpPr txBox="1"/>
          <p:nvPr/>
        </p:nvSpPr>
        <p:spPr>
          <a:xfrm>
            <a:off x="1359975" y="3506300"/>
            <a:ext cx="4419600" cy="6732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Осевое наклонение планеты крайне невелико — менее 0,034°, что минимально влияет на сезонные колебания температуры, в отличие от других планет земной группы.
</a:t>
            </a:r>
            <a:endParaRPr lang="en-US" sz="1200" dirty="0"/>
          </a:p>
        </p:txBody>
      </p:sp>
      <p:sp>
        <p:nvSpPr>
          <p:cNvPr id="9" name="Text 4"/>
          <p:cNvSpPr txBox="1"/>
          <p:nvPr/>
        </p:nvSpPr>
        <p:spPr>
          <a:xfrm>
            <a:off x="355800" y="363700"/>
            <a:ext cx="6180300" cy="673200"/>
          </a:xfrm>
          <a:prstGeom prst="rect">
            <a:avLst/>
          </a:prstGeom>
          <a:noFill/>
          <a:ln/>
        </p:spPr>
        <p:txBody>
          <a:bodyPr wrap="square" lIns="0" tIns="0" rIns="0" bIns="0" rtlCol="0" anchor="ctr"/>
          <a:lstStyle/>
          <a:p>
            <a:pPr algn="l" indent="0" marL="0">
              <a:lnSpc>
                <a:spcPct val="100000"/>
              </a:lnSpc>
              <a:buNone/>
            </a:pPr>
            <a:r>
              <a:rPr lang="en-US" sz="2891" b="1" dirty="0">
                <a:solidFill>
                  <a:srgbClr val="FFFFFF"/>
                </a:solidFill>
                <a:latin typeface="Arial" pitchFamily="34" charset="0"/>
                <a:ea typeface="Arial" pitchFamily="34" charset="-122"/>
                <a:cs typeface="Arial" pitchFamily="34" charset="-120"/>
              </a:rPr>
              <a:t>Особенности вращения и орбиты
</a:t>
            </a:r>
            <a:endParaRPr lang="en-US" sz="289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16075" y="2170985"/>
            <a:ext cx="3709500" cy="151653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5800" y="516075"/>
            <a:ext cx="5843700" cy="673200"/>
          </a:xfrm>
          <a:prstGeom prst="rect">
            <a:avLst/>
          </a:prstGeom>
          <a:noFill/>
          <a:ln/>
        </p:spPr>
        <p:txBody>
          <a:bodyPr wrap="square" lIns="0" tIns="0" rIns="0" bIns="0" rtlCol="0" anchor="ctr"/>
          <a:lstStyle/>
          <a:p>
            <a:pPr algn="l" indent="0" marL="0">
              <a:lnSpc>
                <a:spcPct val="100000"/>
              </a:lnSpc>
              <a:buNone/>
            </a:pPr>
            <a:r>
              <a:rPr lang="en-US" sz="2649" b="1" dirty="0">
                <a:solidFill>
                  <a:srgbClr val="FFFFFF"/>
                </a:solidFill>
                <a:latin typeface="Arial" pitchFamily="34" charset="0"/>
                <a:ea typeface="Arial" pitchFamily="34" charset="-122"/>
                <a:cs typeface="Arial" pitchFamily="34" charset="-120"/>
              </a:rPr>
              <a:t>Основные параметры: сравнение с Землёй
</a:t>
            </a:r>
            <a:endParaRPr lang="en-US" sz="2649" dirty="0"/>
          </a:p>
        </p:txBody>
      </p:sp>
      <p:sp>
        <p:nvSpPr>
          <p:cNvPr id="7" name="Text 1"/>
          <p:cNvSpPr txBox="1"/>
          <p:nvPr/>
        </p:nvSpPr>
        <p:spPr>
          <a:xfrm>
            <a:off x="355800" y="1757900"/>
            <a:ext cx="2159700" cy="25620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Сравнительная таблица ключевых характеристик Меркурия и Земли, демонстрирующая их различия по размеру, массе, гравитации и температуре.
</a:t>
            </a:r>
            <a:endParaRPr lang="en-US" sz="1100" dirty="0"/>
          </a:p>
        </p:txBody>
      </p:sp>
      <p:sp>
        <p:nvSpPr>
          <p:cNvPr id="8" name="Text 2"/>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9" name="Text 3"/>
          <p:cNvSpPr txBox="1"/>
          <p:nvPr/>
        </p:nvSpPr>
        <p:spPr>
          <a:xfrm>
            <a:off x="6628550" y="1757800"/>
            <a:ext cx="2159700" cy="25620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Меркурий значительно меньше и легче Земли, но обладает высокой плотностью, близкой к земной, что указывает на массивное металлическое ядро.
</a:t>
            </a:r>
            <a:endParaRPr lang="en-US" sz="1100" dirty="0"/>
          </a:p>
        </p:txBody>
      </p:sp>
      <p:sp>
        <p:nvSpPr>
          <p:cNvPr id="10" name="Text 4"/>
          <p:cNvSpPr txBox="1"/>
          <p:nvPr/>
        </p:nvSpPr>
        <p:spPr>
          <a:xfrm>
            <a:off x="2716075" y="4319800"/>
            <a:ext cx="3257700" cy="219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Источник: NASA
</a:t>
            </a:r>
            <a:endParaRPr lang="en-US" sz="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84825" y="1473064"/>
            <a:ext cx="5742000" cy="1300922"/>
          </a:xfrm>
          <a:prstGeom prst="rect">
            <a:avLst/>
          </a:prstGeom>
        </p:spPr>
      </p:pic>
      <p:pic>
        <p:nvPicPr>
          <p:cNvPr id="4" name="Image 2" descr="preencoded.png">    </p:cNvPr>
          <p:cNvPicPr>
            <a:picLocks noChangeAspect="1"/>
          </p:cNvPicPr>
          <p:nvPr/>
        </p:nvPicPr>
        <p:blipFill>
          <a:blip r:embed="rId3"/>
          <a:stretch>
            <a:fillRect/>
          </a:stretch>
        </p:blipFill>
        <p:spPr>
          <a:xfrm>
            <a:off x="3084825" y="3027077"/>
            <a:ext cx="5742000" cy="130092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5800" y="516075"/>
            <a:ext cx="8381100" cy="6732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Атмосфера и условия на поверхности
</a:t>
            </a:r>
            <a:endParaRPr lang="en-US" sz="3200" dirty="0"/>
          </a:p>
        </p:txBody>
      </p:sp>
      <p:sp>
        <p:nvSpPr>
          <p:cNvPr id="7" name="Text 1"/>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8" name="Text 2"/>
          <p:cNvSpPr txBox="1"/>
          <p:nvPr/>
        </p:nvSpPr>
        <p:spPr>
          <a:xfrm>
            <a:off x="355800" y="1470575"/>
            <a:ext cx="2153400" cy="13059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Экзосфера Меркурия
</a:t>
            </a:r>
            <a:pPr algn="l" indent="0" marL="0">
              <a:lnSpc>
                <a:spcPct val="100000"/>
              </a:lnSpc>
              <a:buNone/>
            </a:pPr>
            <a:r>
              <a:rPr lang="en-US" sz="8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Атмосфера планеты представляет собой тончайшую экзосферу, состоящую из отдельных атомов натрия, калия, гелия и водорода, крайне разрежена и не способна удерживать тепло, что приводит к резким температурным колебаниям.
</a:t>
            </a:r>
            <a:endParaRPr lang="en-US" sz="1400" dirty="0"/>
          </a:p>
        </p:txBody>
      </p:sp>
      <p:sp>
        <p:nvSpPr>
          <p:cNvPr id="9" name="Text 3"/>
          <p:cNvSpPr txBox="1"/>
          <p:nvPr/>
        </p:nvSpPr>
        <p:spPr>
          <a:xfrm>
            <a:off x="355800" y="3024588"/>
            <a:ext cx="2153400" cy="1305900"/>
          </a:xfrm>
          <a:prstGeom prst="rect">
            <a:avLst/>
          </a:prstGeom>
          <a:noFill/>
          <a:ln/>
        </p:spPr>
        <p:txBody>
          <a:bodyPr wrap="square" lIns="0" tIns="0" rIns="0" bIns="0" rtlCol="0" anchor="t"/>
          <a:lstStyle/>
          <a:p>
            <a:pPr algn="l" indent="0" marL="0">
              <a:lnSpc>
                <a:spcPct val="100000"/>
              </a:lnSpc>
              <a:buNone/>
            </a:pPr>
            <a:r>
              <a:rPr lang="en-US" sz="1267" b="1" dirty="0">
                <a:solidFill>
                  <a:srgbClr val="FFFFFF"/>
                </a:solidFill>
                <a:latin typeface="Arial" pitchFamily="34" charset="0"/>
                <a:ea typeface="Arial" pitchFamily="34" charset="-122"/>
                <a:cs typeface="Arial" pitchFamily="34" charset="-120"/>
              </a:rPr>
              <a:t>Влияние отсутствия плотной атмосферы
</a:t>
            </a:r>
            <a:pPr algn="l" indent="0" marL="0">
              <a:lnSpc>
                <a:spcPct val="100000"/>
              </a:lnSpc>
              <a:buNone/>
            </a:pPr>
            <a:r>
              <a:rPr lang="en-US" sz="724"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5" dirty="0">
                <a:solidFill>
                  <a:srgbClr val="FFFFFF"/>
                </a:solidFill>
                <a:latin typeface="Arial" pitchFamily="34" charset="0"/>
                <a:ea typeface="Arial" pitchFamily="34" charset="-122"/>
                <a:cs typeface="Arial" pitchFamily="34" charset="-120"/>
              </a:rPr>
              <a:t>Отсутствие значимой атмосферы оставляет поверхность Меркурия уязвимой к солнечному ветру и метеоритным ударам. Это способствует образованию характерного кратерного рельефа и экстремальных условий для возможной жизни.
</a:t>
            </a:r>
            <a:endParaRPr lang="en-US" sz="1267"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5800" y="1640916"/>
            <a:ext cx="4424400" cy="278608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5800" y="484700"/>
            <a:ext cx="6574500" cy="673200"/>
          </a:xfrm>
          <a:prstGeom prst="rect">
            <a:avLst/>
          </a:prstGeom>
          <a:noFill/>
          <a:ln/>
        </p:spPr>
        <p:txBody>
          <a:bodyPr wrap="square" lIns="0" tIns="0" rIns="0" bIns="0" rtlCol="0" anchor="ctr"/>
          <a:lstStyle/>
          <a:p>
            <a:pPr algn="l" indent="0" marL="0">
              <a:lnSpc>
                <a:spcPct val="100000"/>
              </a:lnSpc>
              <a:buNone/>
            </a:pPr>
            <a:r>
              <a:rPr lang="en-US" sz="2648" b="1" dirty="0">
                <a:solidFill>
                  <a:srgbClr val="FFFFFF"/>
                </a:solidFill>
                <a:latin typeface="Arial" pitchFamily="34" charset="0"/>
                <a:ea typeface="Arial" pitchFamily="34" charset="-122"/>
                <a:cs typeface="Arial" pitchFamily="34" charset="-120"/>
              </a:rPr>
              <a:t>Температурные изменения на Меркурии
</a:t>
            </a:r>
            <a:endParaRPr lang="en-US" sz="2648" dirty="0"/>
          </a:p>
        </p:txBody>
      </p:sp>
      <p:sp>
        <p:nvSpPr>
          <p:cNvPr id="7" name="Text 1"/>
          <p:cNvSpPr txBox="1"/>
          <p:nvPr/>
        </p:nvSpPr>
        <p:spPr>
          <a:xfrm>
            <a:off x="5116501" y="1643284"/>
            <a:ext cx="3671700" cy="12039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Атмосферный дефицит приводит к экстремальным и очень быстрым перепадам температуры между дневной и ночной сторонами планеты.
</a:t>
            </a:r>
            <a:endParaRPr lang="en-US" sz="1400" dirty="0"/>
          </a:p>
        </p:txBody>
      </p:sp>
      <p:sp>
        <p:nvSpPr>
          <p:cNvPr id="8" name="Text 2"/>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
        <p:nvSpPr>
          <p:cNvPr id="9" name="Text 3"/>
          <p:cNvSpPr txBox="1"/>
          <p:nvPr/>
        </p:nvSpPr>
        <p:spPr>
          <a:xfrm>
            <a:off x="5116501" y="3224284"/>
            <a:ext cx="3671700" cy="12039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Резкое изменение температур демонстрирует отсутствие контролирующего теплового буфера атмосферы, что создаёт уникальные экстремальные условия на поверхности Меркурия.
</a:t>
            </a:r>
            <a:endParaRPr lang="en-US" sz="1400" dirty="0"/>
          </a:p>
        </p:txBody>
      </p:sp>
      <p:sp>
        <p:nvSpPr>
          <p:cNvPr id="10" name="Text 4"/>
          <p:cNvSpPr txBox="1"/>
          <p:nvPr/>
        </p:nvSpPr>
        <p:spPr>
          <a:xfrm>
            <a:off x="355800" y="4466984"/>
            <a:ext cx="2818200" cy="219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NASA, данные миссии Messenger, 2011–2015
</a:t>
            </a:r>
            <a:endParaRPr lang="en-US" sz="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1275389"/>
            <a:ext cx="3434100" cy="750900"/>
          </a:xfrm>
          <a:prstGeom prst="rect">
            <a:avLst/>
          </a:prstGeom>
          <a:noFill/>
          <a:ln/>
        </p:spPr>
        <p:txBody>
          <a:bodyPr wrap="square" lIns="0" tIns="0" rIns="0" bIns="0" rtlCol="0" anchor="ctr"/>
          <a:lstStyle/>
          <a:p>
            <a:pPr algn="l" indent="0" marL="0">
              <a:lnSpc>
                <a:spcPct val="100000"/>
              </a:lnSpc>
              <a:buNone/>
            </a:pPr>
            <a:r>
              <a:rPr lang="en-US" sz="3600" b="1" dirty="0">
                <a:solidFill>
                  <a:srgbClr val="FFFFFF"/>
                </a:solidFill>
                <a:latin typeface="Arial" pitchFamily="34" charset="0"/>
                <a:ea typeface="Arial" pitchFamily="34" charset="-122"/>
                <a:cs typeface="Arial" pitchFamily="34" charset="-120"/>
              </a:rPr>
              <a:t>1%
</a:t>
            </a:r>
            <a:endParaRPr lang="en-US" sz="3600" dirty="0"/>
          </a:p>
        </p:txBody>
      </p:sp>
      <p:sp>
        <p:nvSpPr>
          <p:cNvPr id="6" name="Text 1"/>
          <p:cNvSpPr txBox="1"/>
          <p:nvPr/>
        </p:nvSpPr>
        <p:spPr>
          <a:xfrm>
            <a:off x="355800" y="3120200"/>
            <a:ext cx="4144200" cy="1143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Интенсивность магнитного поля Меркурия примерно в 100 раз слабее земного, обусловлена частично жидким металлическим ядром и способствует ограниченной защите планеты от солнечного ветра.
</a:t>
            </a:r>
            <a:endParaRPr lang="en-US" sz="1400" dirty="0"/>
          </a:p>
        </p:txBody>
      </p:sp>
      <p:sp>
        <p:nvSpPr>
          <p:cNvPr id="7" name="Text 2"/>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8" name="Text 3"/>
          <p:cNvSpPr txBox="1"/>
          <p:nvPr/>
        </p:nvSpPr>
        <p:spPr>
          <a:xfrm>
            <a:off x="355800" y="2026300"/>
            <a:ext cx="5215800" cy="750900"/>
          </a:xfrm>
          <a:prstGeom prst="rect">
            <a:avLst/>
          </a:prstGeom>
          <a:noFill/>
          <a:ln/>
        </p:spPr>
        <p:txBody>
          <a:bodyPr wrap="square" lIns="0" tIns="0" rIns="0" bIns="0" rtlCol="0" anchor="ctr"/>
          <a:lstStyle/>
          <a:p>
            <a:pPr algn="l" indent="0" marL="0">
              <a:lnSpc>
                <a:spcPct val="100000"/>
              </a:lnSpc>
              <a:buNone/>
            </a:pPr>
            <a:r>
              <a:rPr lang="en-US" sz="2956" b="1" dirty="0">
                <a:solidFill>
                  <a:srgbClr val="FFFFFF"/>
                </a:solidFill>
                <a:latin typeface="Arial" pitchFamily="34" charset="0"/>
                <a:ea typeface="Arial" pitchFamily="34" charset="-122"/>
                <a:cs typeface="Arial" pitchFamily="34" charset="-120"/>
              </a:rPr>
              <a:t>от интенсивности земного магнитного поля
</a:t>
            </a:r>
            <a:endParaRPr lang="en-US" sz="2956" dirty="0"/>
          </a:p>
        </p:txBody>
      </p:sp>
      <p:sp>
        <p:nvSpPr>
          <p:cNvPr id="9" name="Text 4"/>
          <p:cNvSpPr txBox="1"/>
          <p:nvPr/>
        </p:nvSpPr>
        <p:spPr>
          <a:xfrm>
            <a:off x="355800" y="4319900"/>
            <a:ext cx="2818200" cy="219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NASA, миссия Messenger
</a:t>
            </a:r>
            <a:endParaRPr lang="en-US" sz="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216700" y="1231112"/>
            <a:ext cx="2704500" cy="269657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1548725"/>
            <a:ext cx="2393400" cy="2771100"/>
          </a:xfrm>
          <a:prstGeom prst="rect">
            <a:avLst/>
          </a:prstGeom>
          <a:noFill/>
          <a:ln/>
        </p:spPr>
        <p:txBody>
          <a:bodyPr wrap="square" lIns="0" tIns="0" rIns="0" bIns="0" rtlCol="0" anchor="t"/>
          <a:lstStyle/>
          <a:p>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Обнаружение водяного льда
</a:t>
            </a:r>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затенённых кратерах вблизи полюсов Меркурия обнаружены слои водяного льда с помощью радиолокационных данных и миссии Messenger. Толщина может достигать десятков метров.
</a:t>
            </a:r>
            <a:endParaRPr lang="en-US" sz="1600" dirty="0"/>
          </a:p>
        </p:txBody>
      </p:sp>
      <p:sp>
        <p:nvSpPr>
          <p:cNvPr id="6" name="Text 1"/>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7" name="Text 2"/>
          <p:cNvSpPr txBox="1"/>
          <p:nvPr/>
        </p:nvSpPr>
        <p:spPr>
          <a:xfrm>
            <a:off x="355800" y="405775"/>
            <a:ext cx="6036600" cy="534600"/>
          </a:xfrm>
          <a:prstGeom prst="rect">
            <a:avLst/>
          </a:prstGeom>
          <a:noFill/>
          <a:ln/>
        </p:spPr>
        <p:txBody>
          <a:bodyPr wrap="square" lIns="0" tIns="0" rIns="0" bIns="0" rtlCol="0" anchor="ctr"/>
          <a:lstStyle/>
          <a:p>
            <a:pPr algn="l" indent="0" marL="0">
              <a:lnSpc>
                <a:spcPct val="100000"/>
              </a:lnSpc>
              <a:buNone/>
            </a:pPr>
            <a:r>
              <a:rPr lang="en-US" sz="3500" b="1" dirty="0">
                <a:solidFill>
                  <a:srgbClr val="FFFFFF"/>
                </a:solidFill>
                <a:latin typeface="Arial" pitchFamily="34" charset="0"/>
                <a:ea typeface="Arial" pitchFamily="34" charset="-122"/>
                <a:cs typeface="Arial" pitchFamily="34" charset="-120"/>
              </a:rPr>
              <a:t>Лёд и вода на Меркурии
</a:t>
            </a:r>
            <a:endParaRPr lang="en-US" sz="3500" dirty="0"/>
          </a:p>
        </p:txBody>
      </p:sp>
      <p:sp>
        <p:nvSpPr>
          <p:cNvPr id="8" name="Text 3"/>
          <p:cNvSpPr txBox="1"/>
          <p:nvPr/>
        </p:nvSpPr>
        <p:spPr>
          <a:xfrm>
            <a:off x="6388700" y="1548725"/>
            <a:ext cx="2393400" cy="2771100"/>
          </a:xfrm>
          <a:prstGeom prst="rect">
            <a:avLst/>
          </a:prstGeom>
          <a:noFill/>
          <a:ln/>
        </p:spPr>
        <p:txBody>
          <a:bodyPr wrap="square" lIns="0" tIns="0" rIns="0" bIns="0" rtlCol="0" anchor="t"/>
          <a:lstStyle/>
          <a:p>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Сохранность льда в экстремальных условиях
</a:t>
            </a:r>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Лёд сохраняется благодаря защитному слою реголита, препятствующему испарению. Отсутствие солнечного света в кратерах обеспечивает стабильность этих холодных резервуаров.
</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55800" y="516074"/>
            <a:ext cx="6036600" cy="673200"/>
          </a:xfrm>
          <a:prstGeom prst="rect">
            <a:avLst/>
          </a:prstGeom>
          <a:noFill/>
          <a:ln/>
        </p:spPr>
        <p:txBody>
          <a:bodyPr wrap="square" lIns="0" tIns="0" rIns="0" bIns="0" rtlCol="0" anchor="ctr"/>
          <a:lstStyle/>
          <a:p>
            <a:pPr algn="l" indent="0" marL="0">
              <a:lnSpc>
                <a:spcPct val="100000"/>
              </a:lnSpc>
              <a:buNone/>
            </a:pPr>
            <a:r>
              <a:rPr lang="en-US" sz="2649" b="1" dirty="0">
                <a:solidFill>
                  <a:srgbClr val="FFFFFF"/>
                </a:solidFill>
                <a:latin typeface="Arial" pitchFamily="34" charset="0"/>
                <a:ea typeface="Arial" pitchFamily="34" charset="-122"/>
                <a:cs typeface="Arial" pitchFamily="34" charset="-120"/>
              </a:rPr>
              <a:t>Происхождение и эволюция Меркурия
</a:t>
            </a:r>
            <a:endParaRPr lang="en-US" sz="2649" dirty="0"/>
          </a:p>
        </p:txBody>
      </p:sp>
      <p:sp>
        <p:nvSpPr>
          <p:cNvPr id="8" name="Text 1"/>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9" name="Text 2"/>
          <p:cNvSpPr txBox="1"/>
          <p:nvPr/>
        </p:nvSpPr>
        <p:spPr>
          <a:xfrm>
            <a:off x="358975" y="1738399"/>
            <a:ext cx="1594800" cy="13941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4,6 млрд лет назад
</a:t>
            </a:r>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Формирование из протопланетного диска вследствие аккреции твердого материала в ранней Солнечной системе.
</a:t>
            </a:r>
            <a:endParaRPr lang="en-US" sz="1500" dirty="0"/>
          </a:p>
        </p:txBody>
      </p:sp>
      <p:sp>
        <p:nvSpPr>
          <p:cNvPr id="10" name="Text 3"/>
          <p:cNvSpPr txBox="1"/>
          <p:nvPr/>
        </p:nvSpPr>
        <p:spPr>
          <a:xfrm>
            <a:off x="2172775" y="1738399"/>
            <a:ext cx="1594800" cy="13941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Гигантское столкновение
</a:t>
            </a:r>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Вероятное мощное столкновение вызвало потерю мантии, обнажив крупное железное ядро.
</a:t>
            </a:r>
            <a:endParaRPr lang="en-US" sz="1500" dirty="0"/>
          </a:p>
        </p:txBody>
      </p:sp>
      <p:sp>
        <p:nvSpPr>
          <p:cNvPr id="11" name="Text 4"/>
          <p:cNvSpPr txBox="1"/>
          <p:nvPr/>
        </p:nvSpPr>
        <p:spPr>
          <a:xfrm>
            <a:off x="5800375" y="1738399"/>
            <a:ext cx="1594800" cy="13941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Современное состояние
</a:t>
            </a:r>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Изучение с помощью миссий позволяет понять развитие и эволюцию планеты.
</a:t>
            </a:r>
            <a:endParaRPr lang="en-US" sz="1500" dirty="0"/>
          </a:p>
        </p:txBody>
      </p:sp>
      <p:sp>
        <p:nvSpPr>
          <p:cNvPr id="12" name="Text 5"/>
          <p:cNvSpPr txBox="1"/>
          <p:nvPr/>
        </p:nvSpPr>
        <p:spPr>
          <a:xfrm>
            <a:off x="3986575" y="1738399"/>
            <a:ext cx="1594800" cy="13941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Дифференциация планеты
</a:t>
            </a:r>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Процесс разделения вещества на ядро, мантию и кору сформировал текущую внутреннюю структуру.
</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66200" y="1471264"/>
            <a:ext cx="4260600" cy="1131722"/>
          </a:xfrm>
          <a:prstGeom prst="rect">
            <a:avLst/>
          </a:prstGeom>
        </p:spPr>
      </p:pic>
      <p:pic>
        <p:nvPicPr>
          <p:cNvPr id="4" name="Image 2" descr="preencoded.png">    </p:cNvPr>
          <p:cNvPicPr>
            <a:picLocks noChangeAspect="1"/>
          </p:cNvPicPr>
          <p:nvPr/>
        </p:nvPicPr>
        <p:blipFill>
          <a:blip r:embed="rId3"/>
          <a:stretch>
            <a:fillRect/>
          </a:stretch>
        </p:blipFill>
        <p:spPr>
          <a:xfrm>
            <a:off x="4525475" y="2929637"/>
            <a:ext cx="4276200" cy="117762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5800" y="516075"/>
            <a:ext cx="8381100" cy="673200"/>
          </a:xfrm>
          <a:prstGeom prst="rect">
            <a:avLst/>
          </a:prstGeom>
          <a:noFill/>
          <a:ln/>
        </p:spPr>
        <p:txBody>
          <a:bodyPr wrap="square" lIns="0" tIns="0" rIns="0" bIns="0" rtlCol="0" anchor="ctr"/>
          <a:lstStyle/>
          <a:p>
            <a:pPr algn="l" indent="0" marL="0">
              <a:lnSpc>
                <a:spcPct val="100000"/>
              </a:lnSpc>
              <a:buNone/>
            </a:pPr>
            <a:r>
              <a:rPr lang="en-US" sz="2650" b="1" dirty="0">
                <a:solidFill>
                  <a:srgbClr val="FFFFFF"/>
                </a:solidFill>
                <a:latin typeface="Arial" pitchFamily="34" charset="0"/>
                <a:ea typeface="Arial" pitchFamily="34" charset="-122"/>
                <a:cs typeface="Arial" pitchFamily="34" charset="-120"/>
              </a:rPr>
              <a:t>Исследования Меркурия: миссии Mariner 10 и Messenger
</a:t>
            </a:r>
            <a:endParaRPr lang="en-US" sz="2650" dirty="0"/>
          </a:p>
        </p:txBody>
      </p:sp>
      <p:sp>
        <p:nvSpPr>
          <p:cNvPr id="7" name="Text 1"/>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8" name="Text 2"/>
          <p:cNvSpPr txBox="1"/>
          <p:nvPr/>
        </p:nvSpPr>
        <p:spPr>
          <a:xfrm>
            <a:off x="355800" y="1509225"/>
            <a:ext cx="4030800" cy="1051800"/>
          </a:xfrm>
          <a:prstGeom prst="rect">
            <a:avLst/>
          </a:prstGeom>
          <a:noFill/>
          <a:ln/>
        </p:spPr>
        <p:txBody>
          <a:bodyPr wrap="square" lIns="0" tIns="0" rIns="0" bIns="0" rtlCol="0" anchor="t"/>
          <a:lstStyle/>
          <a:p>
            <a:pPr algn="l" indent="0" marL="0">
              <a:lnSpc>
                <a:spcPct val="100000"/>
              </a:lnSpc>
              <a:buNone/>
            </a:pPr>
            <a:r>
              <a:rPr lang="en-US" sz="1656" b="1" dirty="0">
                <a:solidFill>
                  <a:srgbClr val="FFFFFF"/>
                </a:solidFill>
                <a:latin typeface="Arial" pitchFamily="34" charset="0"/>
                <a:ea typeface="Arial" pitchFamily="34" charset="-122"/>
                <a:cs typeface="Arial" pitchFamily="34" charset="-120"/>
              </a:rPr>
              <a:t>Mariner 10: первые близкие наблюдения
</a:t>
            </a:r>
            <a:pPr algn="l" indent="0" marL="0">
              <a:lnSpc>
                <a:spcPct val="100000"/>
              </a:lnSpc>
              <a:buNone/>
            </a:pPr>
            <a:r>
              <a:rPr lang="en-US" sz="1656"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4" dirty="0">
                <a:solidFill>
                  <a:srgbClr val="FFFFFF"/>
                </a:solidFill>
                <a:latin typeface="Arial" pitchFamily="34" charset="0"/>
                <a:ea typeface="Arial" pitchFamily="34" charset="-122"/>
                <a:cs typeface="Arial" pitchFamily="34" charset="-120"/>
              </a:rPr>
              <a:t>В 1974–1975 годах аппарат совершил три пролёта, получив первые изображения и спектральные данные, а также обнаружив слабое магнитное поле планеты.
</a:t>
            </a:r>
            <a:endParaRPr lang="en-US" sz="1656" dirty="0"/>
          </a:p>
        </p:txBody>
      </p:sp>
      <p:sp>
        <p:nvSpPr>
          <p:cNvPr id="9" name="Text 3"/>
          <p:cNvSpPr txBox="1"/>
          <p:nvPr/>
        </p:nvSpPr>
        <p:spPr>
          <a:xfrm>
            <a:off x="355800" y="2967750"/>
            <a:ext cx="4030800" cy="1101300"/>
          </a:xfrm>
          <a:prstGeom prst="rect">
            <a:avLst/>
          </a:prstGeom>
          <a:noFill/>
          <a:ln/>
        </p:spPr>
        <p:txBody>
          <a:bodyPr wrap="square" lIns="0" tIns="0" rIns="0" bIns="0" rtlCol="0" anchor="t"/>
          <a:lstStyle/>
          <a:p>
            <a:pPr algn="l" indent="0" marL="0">
              <a:lnSpc>
                <a:spcPct val="100000"/>
              </a:lnSpc>
              <a:buNone/>
            </a:pPr>
            <a:r>
              <a:rPr lang="en-US" sz="1733" b="1" dirty="0">
                <a:solidFill>
                  <a:srgbClr val="FFFFFF"/>
                </a:solidFill>
                <a:latin typeface="Arial" pitchFamily="34" charset="0"/>
                <a:ea typeface="Arial" pitchFamily="34" charset="-122"/>
                <a:cs typeface="Arial" pitchFamily="34" charset="-120"/>
              </a:rPr>
              <a:t>Messenger: комплексный анализ и картография
</a:t>
            </a:r>
            <a:pPr algn="l" indent="0" marL="0">
              <a:lnSpc>
                <a:spcPct val="100000"/>
              </a:lnSpc>
              <a:buNone/>
            </a:pPr>
            <a:r>
              <a:rPr lang="en-US" sz="1733"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55" dirty="0">
                <a:solidFill>
                  <a:srgbClr val="FFFFFF"/>
                </a:solidFill>
                <a:latin typeface="Arial" pitchFamily="34" charset="0"/>
                <a:ea typeface="Arial" pitchFamily="34" charset="-122"/>
                <a:cs typeface="Arial" pitchFamily="34" charset="-120"/>
              </a:rPr>
              <a:t>Миссия с 2004 по 2015 год изучила поверхность, внутреннюю структуру и обнаружила полярные запасы льда, создав обширную картографию Меркурия.
</a:t>
            </a:r>
            <a:endParaRPr lang="en-US" sz="1733"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6" name="Text 1"/>
          <p:cNvSpPr txBox="1"/>
          <p:nvPr/>
        </p:nvSpPr>
        <p:spPr>
          <a:xfrm>
            <a:off x="355800" y="2359867"/>
            <a:ext cx="2153100" cy="20559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BepiColombo — совместный проект ESA и JAXA с целью детального картографирования поверхности Меркурия и изучения его магнитосферы.
</a:t>
            </a:r>
            <a:endParaRPr lang="en-US" sz="1100" dirty="0"/>
          </a:p>
        </p:txBody>
      </p:sp>
      <p:sp>
        <p:nvSpPr>
          <p:cNvPr id="7" name="Text 2"/>
          <p:cNvSpPr txBox="1"/>
          <p:nvPr/>
        </p:nvSpPr>
        <p:spPr>
          <a:xfrm>
            <a:off x="355800" y="363700"/>
            <a:ext cx="6227700" cy="673200"/>
          </a:xfrm>
          <a:prstGeom prst="rect">
            <a:avLst/>
          </a:prstGeom>
          <a:noFill/>
          <a:ln/>
        </p:spPr>
        <p:txBody>
          <a:bodyPr wrap="square" lIns="0" tIns="0" rIns="0" bIns="0" rtlCol="0" anchor="ctr"/>
          <a:lstStyle/>
          <a:p>
            <a:pPr algn="l" indent="0" marL="0">
              <a:lnSpc>
                <a:spcPct val="100000"/>
              </a:lnSpc>
              <a:buNone/>
            </a:pPr>
            <a:r>
              <a:rPr lang="en-US" sz="3152" b="1" dirty="0">
                <a:solidFill>
                  <a:srgbClr val="FFFFFF"/>
                </a:solidFill>
                <a:latin typeface="Arial" pitchFamily="34" charset="0"/>
                <a:ea typeface="Arial" pitchFamily="34" charset="-122"/>
                <a:cs typeface="Arial" pitchFamily="34" charset="-120"/>
              </a:rPr>
              <a:t>Будущие миссии: BepiColombo
</a:t>
            </a:r>
            <a:endParaRPr lang="en-US" sz="3152" dirty="0"/>
          </a:p>
        </p:txBody>
      </p:sp>
      <p:sp>
        <p:nvSpPr>
          <p:cNvPr id="8" name="Text 3"/>
          <p:cNvSpPr txBox="1"/>
          <p:nvPr/>
        </p:nvSpPr>
        <p:spPr>
          <a:xfrm>
            <a:off x="3416095" y="2359867"/>
            <a:ext cx="2153100" cy="20559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Миссия включает орбитальные аппараты MPO и MMO, направленные на исследование химического состава и внутреннего строения планеты.
</a:t>
            </a:r>
            <a:endParaRPr lang="en-US" sz="1100" dirty="0"/>
          </a:p>
        </p:txBody>
      </p:sp>
      <p:sp>
        <p:nvSpPr>
          <p:cNvPr id="9" name="Text 4"/>
          <p:cNvSpPr txBox="1"/>
          <p:nvPr/>
        </p:nvSpPr>
        <p:spPr>
          <a:xfrm>
            <a:off x="6583651" y="2359854"/>
            <a:ext cx="2153100" cy="20559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Цель — получить новые данные о происхождении и эволюции Меркурия, расширяющие представления о планетарной динамике.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5800" y="1535343"/>
            <a:ext cx="8381100" cy="290481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5800" y="516075"/>
            <a:ext cx="5891700" cy="465900"/>
          </a:xfrm>
          <a:prstGeom prst="rect">
            <a:avLst/>
          </a:prstGeom>
          <a:noFill/>
          <a:ln/>
        </p:spPr>
        <p:txBody>
          <a:bodyPr wrap="square" lIns="0" tIns="0" rIns="0" bIns="0" rtlCol="0" anchor="t"/>
          <a:lstStyle/>
          <a:p>
            <a:pPr algn="l" indent="0" marL="0">
              <a:lnSpc>
                <a:spcPct val="100000"/>
              </a:lnSpc>
              <a:buNone/>
            </a:pPr>
            <a:r>
              <a:rPr lang="en-US" sz="2404" b="1" dirty="0">
                <a:solidFill>
                  <a:srgbClr val="FFFFFF"/>
                </a:solidFill>
                <a:latin typeface="Arial" pitchFamily="34" charset="0"/>
                <a:ea typeface="Arial" pitchFamily="34" charset="-122"/>
                <a:cs typeface="Arial" pitchFamily="34" charset="-120"/>
              </a:rPr>
              <a:t>Обзор этапов исследования Меркурия
</a:t>
            </a:r>
            <a:endParaRPr lang="en-US" sz="2404" dirty="0"/>
          </a:p>
        </p:txBody>
      </p:sp>
      <p:sp>
        <p:nvSpPr>
          <p:cNvPr id="7" name="Text 1"/>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8" name="Text 2"/>
          <p:cNvSpPr txBox="1"/>
          <p:nvPr/>
        </p:nvSpPr>
        <p:spPr>
          <a:xfrm>
            <a:off x="355800" y="1023131"/>
            <a:ext cx="5891700" cy="208500"/>
          </a:xfrm>
          <a:prstGeom prst="rect">
            <a:avLst/>
          </a:prstGeom>
          <a:noFill/>
          <a:ln/>
        </p:spPr>
        <p:txBody>
          <a:bodyPr wrap="square" lIns="0" tIns="0" rIns="0" bIns="0" rtlCol="0" anchor="t"/>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Основные вехи изучения от первых наблюдений до современных миссий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56637" y="1308500"/>
            <a:ext cx="2779075" cy="3011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5800" y="481800"/>
            <a:ext cx="5210700" cy="673200"/>
          </a:xfrm>
          <a:prstGeom prst="rect">
            <a:avLst/>
          </a:prstGeom>
          <a:noFill/>
          <a:ln/>
        </p:spPr>
        <p:txBody>
          <a:bodyPr wrap="square" lIns="0" tIns="0" rIns="0" bIns="0" rtlCol="0" anchor="ctr"/>
          <a:lstStyle/>
          <a:p>
            <a:pPr algn="l" indent="0" marL="0">
              <a:lnSpc>
                <a:spcPct val="100000"/>
              </a:lnSpc>
              <a:buNone/>
            </a:pPr>
            <a:r>
              <a:rPr lang="en-US" sz="2649" b="1" dirty="0">
                <a:solidFill>
                  <a:srgbClr val="FFFFFF"/>
                </a:solidFill>
                <a:latin typeface="Arial" pitchFamily="34" charset="0"/>
                <a:ea typeface="Arial" pitchFamily="34" charset="-122"/>
                <a:cs typeface="Arial" pitchFamily="34" charset="-120"/>
              </a:rPr>
              <a:t>Интересные факты о Меркурии
</a:t>
            </a:r>
            <a:endParaRPr lang="en-US" sz="2649" dirty="0"/>
          </a:p>
        </p:txBody>
      </p:sp>
      <p:sp>
        <p:nvSpPr>
          <p:cNvPr id="7" name="Text 1"/>
          <p:cNvSpPr txBox="1"/>
          <p:nvPr/>
        </p:nvSpPr>
        <p:spPr>
          <a:xfrm>
            <a:off x="640576" y="1690373"/>
            <a:ext cx="4481400" cy="1203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Меркурий обладает самым низким альбедо среди планет, благодаря темному реголиту, отражающему мало света. Его фазы влияют на яркость при наблюдении с Земли.
</a:t>
            </a:r>
            <a:endParaRPr lang="en-US" sz="1400" dirty="0"/>
          </a:p>
        </p:txBody>
      </p:sp>
      <p:sp>
        <p:nvSpPr>
          <p:cNvPr id="8" name="Text 2"/>
          <p:cNvSpPr txBox="1"/>
          <p:nvPr/>
        </p:nvSpPr>
        <p:spPr>
          <a:xfrm>
            <a:off x="646050" y="3116000"/>
            <a:ext cx="4481400" cy="1203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Продолжительность суток почти в два раза превышает местный год, что создаёт необычные световые и температурные циклы на поверхности планеты.
</a:t>
            </a:r>
            <a:endParaRPr lang="en-US" sz="1400" dirty="0"/>
          </a:p>
        </p:txBody>
      </p:sp>
      <p:sp>
        <p:nvSpPr>
          <p:cNvPr id="9" name="Text 3"/>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28050" y="4578600"/>
            <a:ext cx="308700" cy="2763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7" name="Text 1"/>
          <p:cNvSpPr txBox="1"/>
          <p:nvPr/>
        </p:nvSpPr>
        <p:spPr>
          <a:xfrm>
            <a:off x="1306725" y="1319925"/>
            <a:ext cx="4419600" cy="673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Изучение Меркурия помогает проверять теории формирования и дифференциации планет земной группы, раскрывая особенности их внутренней структуры.
</a:t>
            </a:r>
            <a:endParaRPr lang="en-US" sz="1200" dirty="0"/>
          </a:p>
        </p:txBody>
      </p:sp>
      <p:sp>
        <p:nvSpPr>
          <p:cNvPr id="8" name="Text 2"/>
          <p:cNvSpPr txBox="1"/>
          <p:nvPr/>
        </p:nvSpPr>
        <p:spPr>
          <a:xfrm>
            <a:off x="1830650" y="2125254"/>
            <a:ext cx="4419600" cy="673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Анализ магнитного поля планеты расширяет понимание процессов защиты от солнечных ветров в экстремальных условиях без плотной атмосферы.
</a:t>
            </a:r>
            <a:endParaRPr lang="en-US" sz="1200" dirty="0"/>
          </a:p>
        </p:txBody>
      </p:sp>
      <p:sp>
        <p:nvSpPr>
          <p:cNvPr id="9" name="Text 3"/>
          <p:cNvSpPr txBox="1"/>
          <p:nvPr/>
        </p:nvSpPr>
        <p:spPr>
          <a:xfrm>
            <a:off x="1483063" y="2935709"/>
            <a:ext cx="4419600" cy="673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Особенности поверхности и температурных циклов демонстрируют уникальные планетарные среды, важные для сравнительной планетологии.
</a:t>
            </a:r>
            <a:endParaRPr lang="en-US" sz="1200" dirty="0"/>
          </a:p>
        </p:txBody>
      </p:sp>
      <p:sp>
        <p:nvSpPr>
          <p:cNvPr id="10" name="Text 4"/>
          <p:cNvSpPr txBox="1"/>
          <p:nvPr/>
        </p:nvSpPr>
        <p:spPr>
          <a:xfrm>
            <a:off x="1844812" y="3742475"/>
            <a:ext cx="4419600" cy="6732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Данные о Меркурии способствуют развитию моделей формирования Солнечной системы и повышают знание о динамике малых планет.
</a:t>
            </a:r>
            <a:endParaRPr lang="en-US" sz="1200" dirty="0"/>
          </a:p>
        </p:txBody>
      </p:sp>
      <p:sp>
        <p:nvSpPr>
          <p:cNvPr id="11" name="Text 5"/>
          <p:cNvSpPr txBox="1"/>
          <p:nvPr/>
        </p:nvSpPr>
        <p:spPr>
          <a:xfrm>
            <a:off x="355800" y="363700"/>
            <a:ext cx="5894400" cy="673200"/>
          </a:xfrm>
          <a:prstGeom prst="rect">
            <a:avLst/>
          </a:prstGeom>
          <a:noFill/>
          <a:ln/>
        </p:spPr>
        <p:txBody>
          <a:bodyPr wrap="square" lIns="0" tIns="0" rIns="0" bIns="0" rtlCol="0" anchor="ctr"/>
          <a:lstStyle/>
          <a:p>
            <a:pPr algn="l" indent="0" marL="0">
              <a:lnSpc>
                <a:spcPct val="100000"/>
              </a:lnSpc>
              <a:buNone/>
            </a:pPr>
            <a:r>
              <a:rPr lang="en-US" sz="3081" b="1" dirty="0">
                <a:solidFill>
                  <a:srgbClr val="FFFFFF"/>
                </a:solidFill>
                <a:latin typeface="Arial" pitchFamily="34" charset="0"/>
                <a:ea typeface="Arial" pitchFamily="34" charset="-122"/>
                <a:cs typeface="Arial" pitchFamily="34" charset="-120"/>
              </a:rPr>
              <a:t>Значение Меркурия для науки
</a:t>
            </a:r>
            <a:endParaRPr lang="en-US" sz="308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776138" y="1306500"/>
            <a:ext cx="5591700" cy="782400"/>
          </a:xfrm>
          <a:prstGeom prst="rect">
            <a:avLst/>
          </a:prstGeom>
          <a:noFill/>
          <a:ln/>
        </p:spPr>
        <p:txBody>
          <a:bodyPr wrap="square" lIns="0" tIns="0" rIns="0" bIns="0" rtlCol="0" anchor="ctr"/>
          <a:lstStyle/>
          <a:p>
            <a:pPr algn="ctr" indent="0" marL="0">
              <a:lnSpc>
                <a:spcPct val="100000"/>
              </a:lnSpc>
              <a:buNone/>
            </a:pPr>
            <a:r>
              <a:rPr lang="en-US" sz="3078" b="1" dirty="0">
                <a:solidFill>
                  <a:srgbClr val="FFFFFF"/>
                </a:solidFill>
                <a:latin typeface="Arial" pitchFamily="34" charset="0"/>
                <a:ea typeface="Arial" pitchFamily="34" charset="-122"/>
                <a:cs typeface="Arial" pitchFamily="34" charset="-120"/>
              </a:rPr>
              <a:t>Меркурий: перспективы нового этапа исследований
</a:t>
            </a:r>
            <a:endParaRPr lang="en-US" sz="3078" dirty="0"/>
          </a:p>
        </p:txBody>
      </p:sp>
      <p:sp>
        <p:nvSpPr>
          <p:cNvPr id="5" name="Text 1"/>
          <p:cNvSpPr txBox="1"/>
          <p:nvPr/>
        </p:nvSpPr>
        <p:spPr>
          <a:xfrm>
            <a:off x="1776150" y="2515140"/>
            <a:ext cx="5591700" cy="1399200"/>
          </a:xfrm>
          <a:prstGeom prst="rect">
            <a:avLst/>
          </a:prstGeom>
          <a:noFill/>
          <a:ln/>
        </p:spPr>
        <p:txBody>
          <a:bodyPr wrap="square" lIns="0" tIns="0" rIns="0" bIns="0" rtlCol="0" anchor="t"/>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Изучение Меркурия раскрывает ключевые аспекты планетарной эволюции. Будущие миссии откроют новые горизонты в понимании внутренней структуры и взаимодействия с солнечным ветром.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2026-05-08T00:30:49Z</dcterms:created>
  <dcterms:modified xsi:type="dcterms:W3CDTF">2026-05-08T00:30:49Z</dcterms:modified>
</cp:coreProperties>
</file>