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slideLayout" Target="../slideLayouts/slideLayout1.xml"/><Relationship Id="rId5"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jpeg"/><Relationship Id="rId4" Type="http://schemas.openxmlformats.org/officeDocument/2006/relationships/image" Target="../media/image-4-4.jpeg"/><Relationship Id="rId5" Type="http://schemas.openxmlformats.org/officeDocument/2006/relationships/image" Target="../media/image-4-5.jpe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slideLayout" Target="../slideLayouts/slideLayout1.xml"/><Relationship Id="rId9"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jpe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slideLayout" Target="../slideLayouts/slideLayout1.xml"/><Relationship Id="rId8"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slideLayout" Target="../slideLayouts/slideLayout1.xml"/><Relationship Id="rId5"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slideLayout" Target="../slideLayouts/slideLayout1.xml"/><Relationship Id="rId9"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jpeg"/><Relationship Id="rId4" Type="http://schemas.openxmlformats.org/officeDocument/2006/relationships/image" Target="../media/image-11-4.jpeg"/><Relationship Id="rId5" Type="http://schemas.openxmlformats.org/officeDocument/2006/relationships/image" Target="../media/image-11-5.jpe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slideLayout" Target="../slideLayouts/slideLayout1.xml"/><Relationship Id="rId9"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jpe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slideLayout" Target="../slideLayouts/slideLayout1.xml"/><Relationship Id="rId8"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jpe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slideLayout" Target="../slideLayouts/slideLayout1.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291"/>
            <a:ext cx="9144000" cy="517921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773500" y="4209700"/>
            <a:ext cx="3837900" cy="196200"/>
          </a:xfrm>
          <a:prstGeom prst="rect">
            <a:avLst/>
          </a:prstGeom>
          <a:noFill/>
          <a:ln/>
        </p:spPr>
        <p:txBody>
          <a:bodyPr wrap="square" lIns="0" tIns="0" rIns="0" bIns="0" rtlCol="0" anchor="ctr"/>
          <a:lstStyle/>
          <a:p>
            <a:pPr algn="l" indent="0" marL="0">
              <a:lnSpc>
                <a:spcPct val="115000"/>
              </a:lnSpc>
              <a:buNone/>
            </a:pPr>
            <a:r>
              <a:rPr lang="en-US" sz="800" b="1" dirty="0">
                <a:solidFill>
                  <a:srgbClr val="000000"/>
                </a:solidFill>
                <a:latin typeface="Arial" pitchFamily="34" charset="0"/>
                <a:ea typeface="Arial" pitchFamily="34" charset="-122"/>
                <a:cs typeface="Arial" pitchFamily="34" charset="-120"/>
              </a:rPr>
              <a:t>
</a:t>
            </a:r>
            <a:endParaRPr lang="en-US" sz="800" dirty="0"/>
          </a:p>
        </p:txBody>
      </p:sp>
      <p:sp>
        <p:nvSpPr>
          <p:cNvPr id="5" name="Text 1"/>
          <p:cNvSpPr txBox="1"/>
          <p:nvPr/>
        </p:nvSpPr>
        <p:spPr>
          <a:xfrm>
            <a:off x="773500" y="1959850"/>
            <a:ext cx="3837900" cy="12561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Цифры помогают считать, записывать и понимать мир вокруг нас.
</a:t>
            </a:r>
            <a:endParaRPr lang="en-US" sz="1000" dirty="0"/>
          </a:p>
        </p:txBody>
      </p:sp>
      <p:sp>
        <p:nvSpPr>
          <p:cNvPr id="6" name="Text 2"/>
          <p:cNvSpPr txBox="1"/>
          <p:nvPr/>
        </p:nvSpPr>
        <p:spPr>
          <a:xfrm>
            <a:off x="773500" y="812425"/>
            <a:ext cx="3837900" cy="1007700"/>
          </a:xfrm>
          <a:prstGeom prst="rect">
            <a:avLst/>
          </a:prstGeom>
          <a:noFill/>
          <a:ln/>
        </p:spPr>
        <p:txBody>
          <a:bodyPr wrap="square" lIns="0" tIns="0" rIns="0" bIns="0" rtlCol="0" anchor="ctr"/>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Все цифры вокруг нас
</a:t>
            </a:r>
            <a:endParaRPr lang="en-US" sz="3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99675" y="1015627"/>
            <a:ext cx="3713400" cy="310779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73500" y="1959850"/>
            <a:ext cx="3580500" cy="18381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 первом классе дети знакомятся с цифрами, учатся писать их, читать числа и считать предметы. Это помогает перейти от устного счёта к точной записи ответов и понять, как устроена система чисел.
</a:t>
            </a:r>
            <a:endParaRPr lang="en-US" sz="1000" dirty="0"/>
          </a:p>
        </p:txBody>
      </p:sp>
      <p:sp>
        <p:nvSpPr>
          <p:cNvPr id="7" name="Text 1"/>
          <p:cNvSpPr txBox="1"/>
          <p:nvPr/>
        </p:nvSpPr>
        <p:spPr>
          <a:xfrm>
            <a:off x="773500" y="812425"/>
            <a:ext cx="3837900" cy="1007700"/>
          </a:xfrm>
          <a:prstGeom prst="rect">
            <a:avLst/>
          </a:prstGeom>
          <a:noFill/>
          <a:ln/>
        </p:spPr>
        <p:txBody>
          <a:bodyPr wrap="square" lIns="0" tIns="0" rIns="0" bIns="0" rtlCol="0" anchor="ctr"/>
          <a:lstStyle/>
          <a:p>
            <a:pPr algn="l" indent="0" marL="0">
              <a:lnSpc>
                <a:spcPct val="100000"/>
              </a:lnSpc>
              <a:buNone/>
            </a:pPr>
            <a:r>
              <a:rPr lang="en-US" sz="2643" b="1" dirty="0">
                <a:solidFill>
                  <a:srgbClr val="000000"/>
                </a:solidFill>
                <a:latin typeface="Arial" pitchFamily="34" charset="0"/>
                <a:ea typeface="Arial" pitchFamily="34" charset="-122"/>
                <a:cs typeface="Arial" pitchFamily="34" charset="-120"/>
              </a:rPr>
              <a:t>Цифры в первом классе: первый шаг к математике
</a:t>
            </a:r>
            <a:endParaRPr lang="en-US" sz="2643" dirty="0"/>
          </a:p>
        </p:txBody>
      </p:sp>
      <p:sp>
        <p:nvSpPr>
          <p:cNvPr id="8" name="Text 2"/>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2</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73550" y="823450"/>
            <a:ext cx="7596900" cy="618300"/>
          </a:xfrm>
          <a:prstGeom prst="rect">
            <a:avLst/>
          </a:prstGeom>
          <a:noFill/>
          <a:ln/>
        </p:spPr>
        <p:txBody>
          <a:bodyPr wrap="square" lIns="0" tIns="0" rIns="0" bIns="0" rtlCol="0" anchor="ctr"/>
          <a:lstStyle/>
          <a:p>
            <a:pPr algn="l" indent="0" marL="0">
              <a:lnSpc>
                <a:spcPct val="100000"/>
              </a:lnSpc>
              <a:buNone/>
            </a:pPr>
            <a:r>
              <a:rPr lang="en-US" sz="2500" b="1" dirty="0">
                <a:solidFill>
                  <a:srgbClr val="000000"/>
                </a:solidFill>
                <a:latin typeface="Arial" pitchFamily="34" charset="0"/>
                <a:ea typeface="Arial" pitchFamily="34" charset="-122"/>
                <a:cs typeface="Arial" pitchFamily="34" charset="-120"/>
              </a:rPr>
              <a:t>Что такое цифра и что такое число
</a:t>
            </a:r>
            <a:endParaRPr lang="en-US" sz="2500" dirty="0"/>
          </a:p>
        </p:txBody>
      </p:sp>
      <p:sp>
        <p:nvSpPr>
          <p:cNvPr id="6" name="Text 1"/>
          <p:cNvSpPr txBox="1"/>
          <p:nvPr/>
        </p:nvSpPr>
        <p:spPr>
          <a:xfrm>
            <a:off x="773500" y="2325587"/>
            <a:ext cx="1759200" cy="1515300"/>
          </a:xfrm>
          <a:prstGeom prst="rect">
            <a:avLst/>
          </a:prstGeom>
          <a:noFill/>
          <a:ln/>
        </p:spPr>
        <p:txBody>
          <a:bodyPr wrap="square" lIns="0" tIns="0" rIns="0" bIns="0" rtlCol="0" anchor="t"/>
          <a:lstStyle/>
          <a:p>
            <a:pPr algn="l" indent="0" marL="0">
              <a:lnSpc>
                <a:spcPct val="115000"/>
              </a:lnSpc>
              <a:buNone/>
            </a:pPr>
            <a:r>
              <a:rPr lang="en-US" sz="1004" dirty="0">
                <a:solidFill>
                  <a:srgbClr val="000000"/>
                </a:solidFill>
                <a:latin typeface="Arial" pitchFamily="34" charset="0"/>
                <a:ea typeface="Arial" pitchFamily="34" charset="-122"/>
                <a:cs typeface="Arial" pitchFamily="34" charset="-120"/>
              </a:rPr>
              <a:t>Цифра — это знак для записи чисел. Их всего десять: от 0 до 9. Из этих маленьких знаков можно составить любое число, даже очень большое.
</a:t>
            </a:r>
            <a:endParaRPr lang="en-US" sz="1004" dirty="0"/>
          </a:p>
        </p:txBody>
      </p:sp>
      <p:sp>
        <p:nvSpPr>
          <p:cNvPr id="7" name="Text 2"/>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3</a:t>
            </a:r>
            <a:endParaRPr lang="en-US" sz="800" dirty="0"/>
          </a:p>
        </p:txBody>
      </p:sp>
      <p:sp>
        <p:nvSpPr>
          <p:cNvPr id="8" name="Text 3"/>
          <p:cNvSpPr txBox="1"/>
          <p:nvPr/>
        </p:nvSpPr>
        <p:spPr>
          <a:xfrm>
            <a:off x="2719417" y="2190774"/>
            <a:ext cx="1759200" cy="1515300"/>
          </a:xfrm>
          <a:prstGeom prst="rect">
            <a:avLst/>
          </a:prstGeom>
          <a:noFill/>
          <a:ln/>
        </p:spPr>
        <p:txBody>
          <a:bodyPr wrap="square" lIns="0" tIns="0" rIns="0" bIns="0" rtlCol="0" anchor="t"/>
          <a:lstStyle/>
          <a:p>
            <a:pPr algn="l" indent="0" marL="0">
              <a:lnSpc>
                <a:spcPct val="115000"/>
              </a:lnSpc>
              <a:buNone/>
            </a:pPr>
            <a:r>
              <a:rPr lang="en-US" sz="1004" dirty="0">
                <a:solidFill>
                  <a:srgbClr val="000000"/>
                </a:solidFill>
                <a:latin typeface="Arial" pitchFamily="34" charset="0"/>
                <a:ea typeface="Arial" pitchFamily="34" charset="-122"/>
                <a:cs typeface="Arial" pitchFamily="34" charset="-120"/>
              </a:rPr>
              <a:t>Число показывает количество предметов или их порядок. Например, 7 — это и одна цифра, и одно число, а 17 уже записано двумя цифрами.
</a:t>
            </a:r>
            <a:endParaRPr lang="en-US" sz="1004" dirty="0"/>
          </a:p>
        </p:txBody>
      </p:sp>
      <p:sp>
        <p:nvSpPr>
          <p:cNvPr id="9" name="Text 4"/>
          <p:cNvSpPr txBox="1"/>
          <p:nvPr/>
        </p:nvSpPr>
        <p:spPr>
          <a:xfrm>
            <a:off x="4665314" y="2554517"/>
            <a:ext cx="1759200" cy="1515300"/>
          </a:xfrm>
          <a:prstGeom prst="rect">
            <a:avLst/>
          </a:prstGeom>
          <a:noFill/>
          <a:ln/>
        </p:spPr>
        <p:txBody>
          <a:bodyPr wrap="square" lIns="0" tIns="0" rIns="0" bIns="0" rtlCol="0" anchor="t"/>
          <a:lstStyle/>
          <a:p>
            <a:pPr algn="l" indent="0" marL="0">
              <a:lnSpc>
                <a:spcPct val="115000"/>
              </a:lnSpc>
              <a:buNone/>
            </a:pPr>
            <a:r>
              <a:rPr lang="en-US" sz="1004" dirty="0">
                <a:solidFill>
                  <a:srgbClr val="000000"/>
                </a:solidFill>
                <a:latin typeface="Arial" pitchFamily="34" charset="0"/>
                <a:ea typeface="Arial" pitchFamily="34" charset="-122"/>
                <a:cs typeface="Arial" pitchFamily="34" charset="-120"/>
              </a:rPr>
              <a:t>Позиция цифры в записи очень важна. В числах 5, 50 и 500 один и тот же знак означает разное количество единиц, десятков или сотен.
</a:t>
            </a:r>
            <a:endParaRPr lang="en-US" sz="1004" dirty="0"/>
          </a:p>
        </p:txBody>
      </p:sp>
      <p:sp>
        <p:nvSpPr>
          <p:cNvPr id="10" name="Text 5"/>
          <p:cNvSpPr txBox="1"/>
          <p:nvPr/>
        </p:nvSpPr>
        <p:spPr>
          <a:xfrm>
            <a:off x="6611223" y="2078775"/>
            <a:ext cx="1759200" cy="1515300"/>
          </a:xfrm>
          <a:prstGeom prst="rect">
            <a:avLst/>
          </a:prstGeom>
          <a:noFill/>
          <a:ln/>
        </p:spPr>
        <p:txBody>
          <a:bodyPr wrap="square" lIns="0" tIns="0" rIns="0" bIns="0" rtlCol="0" anchor="t"/>
          <a:lstStyle/>
          <a:p>
            <a:pPr algn="l" indent="0" marL="0">
              <a:lnSpc>
                <a:spcPct val="115000"/>
              </a:lnSpc>
              <a:buNone/>
            </a:pPr>
            <a:r>
              <a:rPr lang="en-US" sz="1004" dirty="0">
                <a:solidFill>
                  <a:srgbClr val="000000"/>
                </a:solidFill>
                <a:latin typeface="Arial" pitchFamily="34" charset="0"/>
                <a:ea typeface="Arial" pitchFamily="34" charset="-122"/>
                <a:cs typeface="Arial" pitchFamily="34" charset="-120"/>
              </a:rPr>
              <a:t>Ноль тоже является цифрой. Он показывает отсутствие предметов и помогает точно записывать числа, чтобы в них было видно нужное количество разрядов.
</a:t>
            </a:r>
            <a:endParaRPr lang="en-US" sz="1004"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355375" y="1619868"/>
            <a:ext cx="1420500" cy="1240163"/>
          </a:xfrm>
          <a:prstGeom prst="rect">
            <a:avLst/>
          </a:prstGeom>
        </p:spPr>
      </p:pic>
      <p:pic>
        <p:nvPicPr>
          <p:cNvPr id="5" name="Image 3" descr="preencoded.png">    </p:cNvPr>
          <p:cNvPicPr>
            <a:picLocks noChangeAspect="1"/>
          </p:cNvPicPr>
          <p:nvPr/>
        </p:nvPicPr>
        <p:blipFill>
          <a:blip r:embed="rId4"/>
          <a:stretch>
            <a:fillRect/>
          </a:stretch>
        </p:blipFill>
        <p:spPr>
          <a:xfrm>
            <a:off x="3605900" y="1497561"/>
            <a:ext cx="1891500" cy="1383529"/>
          </a:xfrm>
          <a:prstGeom prst="rect">
            <a:avLst/>
          </a:prstGeom>
        </p:spPr>
      </p:pic>
      <p:pic>
        <p:nvPicPr>
          <p:cNvPr id="6" name="Image 4" descr="preencoded.png">    </p:cNvPr>
          <p:cNvPicPr>
            <a:picLocks noChangeAspect="1"/>
          </p:cNvPicPr>
          <p:nvPr/>
        </p:nvPicPr>
        <p:blipFill>
          <a:blip r:embed="rId5"/>
          <a:stretch>
            <a:fillRect/>
          </a:stretch>
        </p:blipFill>
        <p:spPr>
          <a:xfrm>
            <a:off x="6259250" y="1497070"/>
            <a:ext cx="1891500" cy="136321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4</a:t>
            </a:r>
            <a:endParaRPr lang="en-US" sz="800" dirty="0"/>
          </a:p>
        </p:txBody>
      </p:sp>
      <p:sp>
        <p:nvSpPr>
          <p:cNvPr id="10" name="Text 1"/>
          <p:cNvSpPr txBox="1"/>
          <p:nvPr/>
        </p:nvSpPr>
        <p:spPr>
          <a:xfrm>
            <a:off x="1081775" y="3017474"/>
            <a:ext cx="1694100" cy="1073400"/>
          </a:xfrm>
          <a:prstGeom prst="rect">
            <a:avLst/>
          </a:prstGeom>
          <a:noFill/>
          <a:ln/>
        </p:spPr>
        <p:txBody>
          <a:bodyPr wrap="square" lIns="0" tIns="0" rIns="0" bIns="0" rtlCol="0" anchor="t"/>
          <a:lstStyle/>
          <a:p>
            <a:pPr algn="ctr" indent="0" marL="0">
              <a:lnSpc>
                <a:spcPct val="115000"/>
              </a:lnSpc>
              <a:buNone/>
            </a:pPr>
            <a:r>
              <a:rPr lang="en-US" sz="895" b="1" dirty="0">
                <a:solidFill>
                  <a:srgbClr val="000000"/>
                </a:solidFill>
                <a:latin typeface="Arial" pitchFamily="34" charset="0"/>
                <a:ea typeface="Arial" pitchFamily="34" charset="-122"/>
                <a:cs typeface="Arial" pitchFamily="34" charset="-120"/>
              </a:rPr>
              <a:t>Пальцы вместо тетради
</a:t>
            </a:r>
            <a:pPr algn="ctr" indent="0" marL="0">
              <a:lnSpc>
                <a:spcPct val="115000"/>
              </a:lnSpc>
              <a:buNone/>
            </a:pPr>
            <a:r>
              <a:rPr lang="en-US" sz="788"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684" dirty="0">
                <a:solidFill>
                  <a:srgbClr val="000000"/>
                </a:solidFill>
                <a:latin typeface="Arial" pitchFamily="34" charset="0"/>
                <a:ea typeface="Arial" pitchFamily="34" charset="-122"/>
                <a:cs typeface="Arial" pitchFamily="34" charset="-120"/>
              </a:rPr>
              <a:t>Когда ещё не было привычных цифр, люди считали на пальцах. Это было удобно для простых подсчётов, особенно если нужно было быстро узнать количество овец, ягод или шагов. Пальцы всегда были под рукой, как настоящая живая счётная машинка.
</a:t>
            </a:r>
            <a:endParaRPr lang="en-US" sz="895" dirty="0"/>
          </a:p>
        </p:txBody>
      </p:sp>
      <p:sp>
        <p:nvSpPr>
          <p:cNvPr id="11" name="Text 2"/>
          <p:cNvSpPr txBox="1"/>
          <p:nvPr/>
        </p:nvSpPr>
        <p:spPr>
          <a:xfrm>
            <a:off x="3845038" y="3170099"/>
            <a:ext cx="1694100" cy="1073400"/>
          </a:xfrm>
          <a:prstGeom prst="rect">
            <a:avLst/>
          </a:prstGeom>
          <a:noFill/>
          <a:ln/>
        </p:spPr>
        <p:txBody>
          <a:bodyPr wrap="square" lIns="0" tIns="0" rIns="0" bIns="0" rtlCol="0" anchor="t"/>
          <a:lstStyle/>
          <a:p>
            <a:pPr algn="ctr" indent="0" marL="0">
              <a:lnSpc>
                <a:spcPct val="115000"/>
              </a:lnSpc>
              <a:buNone/>
            </a:pPr>
            <a:r>
              <a:rPr lang="en-US" sz="895" b="1" dirty="0">
                <a:solidFill>
                  <a:srgbClr val="000000"/>
                </a:solidFill>
                <a:latin typeface="Arial" pitchFamily="34" charset="0"/>
                <a:ea typeface="Arial" pitchFamily="34" charset="-122"/>
                <a:cs typeface="Arial" pitchFamily="34" charset="-120"/>
              </a:rPr>
              <a:t>Зарубки на палочках и камнях
</a:t>
            </a:r>
            <a:pPr algn="ctr" indent="0" marL="0">
              <a:lnSpc>
                <a:spcPct val="115000"/>
              </a:lnSpc>
              <a:buNone/>
            </a:pPr>
            <a:r>
              <a:rPr lang="en-US" sz="788"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684" dirty="0">
                <a:solidFill>
                  <a:srgbClr val="000000"/>
                </a:solidFill>
                <a:latin typeface="Arial" pitchFamily="34" charset="0"/>
                <a:ea typeface="Arial" pitchFamily="34" charset="-122"/>
                <a:cs typeface="Arial" pitchFamily="34" charset="-120"/>
              </a:rPr>
              <a:t>Чтобы не забыть результат, люди делали зарубки на палочках, костях и камнях. Одна отметка означала один предмет. Такие записи были простыми и понятными, хотя для больших чисел они уже становились не очень удобными.
</a:t>
            </a:r>
            <a:endParaRPr lang="en-US" sz="895" dirty="0"/>
          </a:p>
        </p:txBody>
      </p:sp>
      <p:sp>
        <p:nvSpPr>
          <p:cNvPr id="12" name="Text 3"/>
          <p:cNvSpPr txBox="1"/>
          <p:nvPr/>
        </p:nvSpPr>
        <p:spPr>
          <a:xfrm>
            <a:off x="6547050" y="3017474"/>
            <a:ext cx="1694100" cy="1073400"/>
          </a:xfrm>
          <a:prstGeom prst="rect">
            <a:avLst/>
          </a:prstGeom>
          <a:noFill/>
          <a:ln/>
        </p:spPr>
        <p:txBody>
          <a:bodyPr wrap="square" lIns="0" tIns="0" rIns="0" bIns="0" rtlCol="0" anchor="t"/>
          <a:lstStyle/>
          <a:p>
            <a:pPr algn="ctr" indent="0" marL="0">
              <a:lnSpc>
                <a:spcPct val="115000"/>
              </a:lnSpc>
              <a:buNone/>
            </a:pPr>
            <a:r>
              <a:rPr lang="en-US" sz="895" b="1" dirty="0">
                <a:solidFill>
                  <a:srgbClr val="000000"/>
                </a:solidFill>
                <a:latin typeface="Arial" pitchFamily="34" charset="0"/>
                <a:ea typeface="Arial" pitchFamily="34" charset="-122"/>
                <a:cs typeface="Arial" pitchFamily="34" charset="-120"/>
              </a:rPr>
              <a:t>Письменные знаки для чисел
</a:t>
            </a:r>
            <a:pPr algn="ctr" indent="0" marL="0">
              <a:lnSpc>
                <a:spcPct val="115000"/>
              </a:lnSpc>
              <a:buNone/>
            </a:pPr>
            <a:r>
              <a:rPr lang="en-US" sz="788"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684" dirty="0">
                <a:solidFill>
                  <a:srgbClr val="000000"/>
                </a:solidFill>
                <a:latin typeface="Arial" pitchFamily="34" charset="0"/>
                <a:ea typeface="Arial" pitchFamily="34" charset="-122"/>
                <a:cs typeface="Arial" pitchFamily="34" charset="-120"/>
              </a:rPr>
              <a:t>Позже в разных странах появились особые знаки для чисел. Со временем арабские цифры стали широко использоваться в Европе: ими удобно писать, считать и выполнять вычисления. Именно поэтому они стали привычными почти во всём мире.
</a:t>
            </a:r>
            <a:endParaRPr lang="en-US" sz="895" dirty="0"/>
          </a:p>
        </p:txBody>
      </p:sp>
      <p:sp>
        <p:nvSpPr>
          <p:cNvPr id="13" name="Text 4"/>
          <p:cNvSpPr txBox="1"/>
          <p:nvPr/>
        </p:nvSpPr>
        <p:spPr>
          <a:xfrm>
            <a:off x="773500" y="775000"/>
            <a:ext cx="7596900" cy="618300"/>
          </a:xfrm>
          <a:prstGeom prst="rect">
            <a:avLst/>
          </a:prstGeom>
          <a:noFill/>
          <a:ln/>
        </p:spPr>
        <p:txBody>
          <a:bodyPr wrap="square" lIns="0" tIns="0" rIns="0" bIns="0" rtlCol="0" anchor="ctr"/>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Как люди считали раньше
</a:t>
            </a:r>
            <a:endParaRPr lang="en-US" sz="3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73500" y="1393300"/>
            <a:ext cx="5184300" cy="1673700"/>
          </a:xfrm>
          <a:prstGeom prst="rect">
            <a:avLst/>
          </a:prstGeom>
          <a:noFill/>
          <a:ln/>
        </p:spPr>
        <p:txBody>
          <a:bodyPr wrap="square" lIns="0" tIns="0" rIns="0" bIns="0" rtlCol="0" anchor="b"/>
          <a:lstStyle/>
          <a:p>
            <a:pPr algn="l" indent="0" marL="0">
              <a:lnSpc>
                <a:spcPct val="100000"/>
              </a:lnSpc>
              <a:buNone/>
            </a:pPr>
            <a:r>
              <a:rPr lang="en-US" sz="11300" b="1" dirty="0">
                <a:solidFill>
                  <a:srgbClr val="000000"/>
                </a:solidFill>
                <a:latin typeface="Arial" pitchFamily="34" charset="0"/>
                <a:ea typeface="Arial" pitchFamily="34" charset="-122"/>
                <a:cs typeface="Arial" pitchFamily="34" charset="-120"/>
              </a:rPr>
              <a:t>0
</a:t>
            </a:r>
            <a:endParaRPr lang="en-US" sz="11300" dirty="0"/>
          </a:p>
        </p:txBody>
      </p:sp>
      <p:sp>
        <p:nvSpPr>
          <p:cNvPr id="6" name="Text 1"/>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5</a:t>
            </a:r>
            <a:endParaRPr lang="en-US" sz="800" dirty="0"/>
          </a:p>
        </p:txBody>
      </p:sp>
      <p:sp>
        <p:nvSpPr>
          <p:cNvPr id="7" name="Text 2"/>
          <p:cNvSpPr txBox="1"/>
          <p:nvPr/>
        </p:nvSpPr>
        <p:spPr>
          <a:xfrm>
            <a:off x="773500" y="3265725"/>
            <a:ext cx="5184300" cy="829800"/>
          </a:xfrm>
          <a:prstGeom prst="rect">
            <a:avLst/>
          </a:prstGeom>
          <a:noFill/>
          <a:ln/>
        </p:spPr>
        <p:txBody>
          <a:bodyPr wrap="square" lIns="0" tIns="0" rIns="0" bIns="0" rtlCol="0" anchor="ctr"/>
          <a:lstStyle/>
          <a:p>
            <a:pPr algn="l" indent="0" marL="0">
              <a:lnSpc>
                <a:spcPct val="100000"/>
              </a:lnSpc>
              <a:buNone/>
            </a:pPr>
            <a:r>
              <a:rPr lang="en-US" sz="2176" b="1" dirty="0">
                <a:solidFill>
                  <a:srgbClr val="000000"/>
                </a:solidFill>
                <a:latin typeface="Arial" pitchFamily="34" charset="0"/>
                <a:ea typeface="Arial" pitchFamily="34" charset="-122"/>
                <a:cs typeface="Arial" pitchFamily="34" charset="-120"/>
              </a:rPr>
              <a:t>показывает, что предметов нет, но помогает записывать большие числа точно и понятно
</a:t>
            </a:r>
            <a:endParaRPr lang="en-US" sz="2176" dirty="0"/>
          </a:p>
        </p:txBody>
      </p:sp>
      <p:sp>
        <p:nvSpPr>
          <p:cNvPr id="8" name="Text 3"/>
          <p:cNvSpPr txBox="1"/>
          <p:nvPr/>
        </p:nvSpPr>
        <p:spPr>
          <a:xfrm>
            <a:off x="6116400" y="1393300"/>
            <a:ext cx="2254200" cy="16737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Без нуля было бы трудно различать 10, 100 и другие числа с разными разрядами.
</a:t>
            </a:r>
            <a:endParaRPr lang="en-US" sz="1000" dirty="0"/>
          </a:p>
        </p:txBody>
      </p:sp>
      <p:sp>
        <p:nvSpPr>
          <p:cNvPr id="9" name="Text 4"/>
          <p:cNvSpPr txBox="1"/>
          <p:nvPr/>
        </p:nvSpPr>
        <p:spPr>
          <a:xfrm>
            <a:off x="6108656" y="3867900"/>
            <a:ext cx="2254200" cy="237600"/>
          </a:xfrm>
          <a:prstGeom prst="rect">
            <a:avLst/>
          </a:prstGeom>
          <a:noFill/>
          <a:ln/>
        </p:spPr>
        <p:txBody>
          <a:bodyPr wrap="square" lIns="0" tIns="0" rIns="0" bIns="0" rtlCol="0" anchor="t"/>
          <a:lstStyle/>
          <a:p>
            <a:pPr algn="l" indent="0" marL="0">
              <a:lnSpc>
                <a:spcPct val="100000"/>
              </a:lnSpc>
              <a:buNone/>
            </a:pPr>
            <a:r>
              <a:rPr lang="en-US" sz="800" dirty="0">
                <a:solidFill>
                  <a:srgbClr val="000000"/>
                </a:solidFill>
                <a:latin typeface="Arial" pitchFamily="34" charset="0"/>
                <a:ea typeface="Arial" pitchFamily="34" charset="-122"/>
                <a:cs typeface="Arial" pitchFamily="34" charset="-120"/>
              </a:rPr>
              <a:t>Общее правило десятичной системы счисления
</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73500" y="1675333"/>
            <a:ext cx="7564500" cy="2791434"/>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73500" y="775000"/>
            <a:ext cx="7564500" cy="502200"/>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Как число собирается из цифр
</a:t>
            </a:r>
            <a:endParaRPr lang="en-US" sz="3000" dirty="0"/>
          </a:p>
        </p:txBody>
      </p:sp>
      <p:sp>
        <p:nvSpPr>
          <p:cNvPr id="7" name="Text 1"/>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6</a:t>
            </a:r>
            <a:endParaRPr lang="en-US" sz="800" dirty="0"/>
          </a:p>
        </p:txBody>
      </p:sp>
      <p:sp>
        <p:nvSpPr>
          <p:cNvPr id="8" name="Text 2"/>
          <p:cNvSpPr txBox="1"/>
          <p:nvPr/>
        </p:nvSpPr>
        <p:spPr>
          <a:xfrm>
            <a:off x="773500" y="1335155"/>
            <a:ext cx="7564500" cy="1923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Десятичная запись показывает, сколько в числе единиц, десятков и сотен.
</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73500" y="775000"/>
            <a:ext cx="7596900" cy="618300"/>
          </a:xfrm>
          <a:prstGeom prst="rect">
            <a:avLst/>
          </a:prstGeom>
          <a:noFill/>
          <a:ln/>
        </p:spPr>
        <p:txBody>
          <a:bodyPr wrap="square" lIns="0" tIns="0" rIns="0" bIns="0" rtlCol="0" anchor="ctr"/>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Счёт по порядку
</a:t>
            </a:r>
            <a:endParaRPr lang="en-US" sz="3000" dirty="0"/>
          </a:p>
        </p:txBody>
      </p:sp>
      <p:sp>
        <p:nvSpPr>
          <p:cNvPr id="6" name="Text 1"/>
          <p:cNvSpPr txBox="1"/>
          <p:nvPr/>
        </p:nvSpPr>
        <p:spPr>
          <a:xfrm>
            <a:off x="1432825" y="1584834"/>
            <a:ext cx="4672800" cy="686400"/>
          </a:xfrm>
          <a:prstGeom prst="rect">
            <a:avLst/>
          </a:prstGeom>
          <a:noFill/>
          <a:ln/>
        </p:spPr>
        <p:txBody>
          <a:bodyPr wrap="square" lIns="0" tIns="0" rIns="0" bIns="0" rtlCol="0" anchor="ctr"/>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Счёт начинают с 1 и называют числа по очереди: 1, 2, 3, 4, 5. Так легче не пропустить ни одного предмета и не сбиться со счёта.
</a:t>
            </a:r>
            <a:endParaRPr lang="en-US" sz="1000" dirty="0"/>
          </a:p>
        </p:txBody>
      </p:sp>
      <p:sp>
        <p:nvSpPr>
          <p:cNvPr id="7" name="Text 2"/>
          <p:cNvSpPr txBox="1"/>
          <p:nvPr/>
        </p:nvSpPr>
        <p:spPr>
          <a:xfrm>
            <a:off x="1248033" y="2462747"/>
            <a:ext cx="4672800" cy="686400"/>
          </a:xfrm>
          <a:prstGeom prst="rect">
            <a:avLst/>
          </a:prstGeom>
          <a:noFill/>
          <a:ln/>
        </p:spPr>
        <p:txBody>
          <a:bodyPr wrap="square" lIns="0" tIns="0" rIns="0" bIns="0" rtlCol="0" anchor="ctr"/>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Чтобы посчитать точно, предметы удобно трогать, сдвигать или откладывать по одному. Тогда каждый карандаш, кубик или шаг получает своё число без путаницы.
</a:t>
            </a:r>
            <a:endParaRPr lang="en-US" sz="1000" dirty="0"/>
          </a:p>
        </p:txBody>
      </p:sp>
      <p:sp>
        <p:nvSpPr>
          <p:cNvPr id="8" name="Text 3"/>
          <p:cNvSpPr txBox="1"/>
          <p:nvPr/>
        </p:nvSpPr>
        <p:spPr>
          <a:xfrm>
            <a:off x="1907355" y="3340684"/>
            <a:ext cx="4672800" cy="686400"/>
          </a:xfrm>
          <a:prstGeom prst="rect">
            <a:avLst/>
          </a:prstGeom>
          <a:noFill/>
          <a:ln/>
        </p:spPr>
        <p:txBody>
          <a:bodyPr wrap="square" lIns="0" tIns="0" rIns="0" bIns="0" rtlCol="0" anchor="ctr"/>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Такой счёт помогает узнавать количество игрушек, хлопков, шагов и любых других предметов. Он становится первым помощником перед сложением и вычитанием.
</a:t>
            </a:r>
            <a:endParaRPr lang="en-US" sz="1000" dirty="0"/>
          </a:p>
        </p:txBody>
      </p:sp>
      <p:sp>
        <p:nvSpPr>
          <p:cNvPr id="9" name="Text 4"/>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7</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27449" y="1051550"/>
            <a:ext cx="2769602" cy="3007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734775" y="775075"/>
            <a:ext cx="4277100" cy="745200"/>
          </a:xfrm>
          <a:prstGeom prst="rect">
            <a:avLst/>
          </a:prstGeom>
          <a:noFill/>
          <a:ln/>
        </p:spPr>
        <p:txBody>
          <a:bodyPr wrap="square" lIns="0" tIns="0" rIns="0" bIns="0" rtlCol="0" anchor="ctr"/>
          <a:lstStyle/>
          <a:p>
            <a:pPr algn="l" indent="0" marL="0">
              <a:lnSpc>
                <a:spcPct val="100000"/>
              </a:lnSpc>
              <a:buNone/>
            </a:pPr>
            <a:r>
              <a:rPr lang="en-US" sz="2400" b="1" dirty="0">
                <a:solidFill>
                  <a:srgbClr val="E51C1C"/>
                </a:solidFill>
                <a:latin typeface="Arial" pitchFamily="34" charset="0"/>
                <a:ea typeface="Arial" pitchFamily="34" charset="-122"/>
                <a:cs typeface="Arial" pitchFamily="34" charset="-120"/>
              </a:rPr>
              <a:t>Чётные и нечётные числа
</a:t>
            </a:r>
            <a:endParaRPr lang="en-US" sz="2400" dirty="0"/>
          </a:p>
        </p:txBody>
      </p:sp>
      <p:sp>
        <p:nvSpPr>
          <p:cNvPr id="9" name="Text 1"/>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000000"/>
                </a:solidFill>
                <a:latin typeface="Arial" pitchFamily="34" charset="0"/>
                <a:ea typeface="Arial" pitchFamily="34" charset="-122"/>
                <a:cs typeface="Arial" pitchFamily="34" charset="-120"/>
              </a:rPr>
              <a:t>8</a:t>
            </a:r>
            <a:endParaRPr lang="en-US" sz="800" dirty="0"/>
          </a:p>
        </p:txBody>
      </p:sp>
      <p:sp>
        <p:nvSpPr>
          <p:cNvPr id="10" name="Text 2"/>
          <p:cNvSpPr txBox="1"/>
          <p:nvPr/>
        </p:nvSpPr>
        <p:spPr>
          <a:xfrm>
            <a:off x="1361475" y="2003866"/>
            <a:ext cx="3105000" cy="1029900"/>
          </a:xfrm>
          <a:prstGeom prst="rect">
            <a:avLst/>
          </a:prstGeom>
          <a:noFill/>
          <a:ln/>
        </p:spPr>
        <p:txBody>
          <a:bodyPr wrap="square" lIns="0" tIns="0" rIns="0" bIns="0" rtlCol="0" anchor="t"/>
          <a:lstStyle/>
          <a:p>
            <a:pPr algn="l" indent="0" marL="0">
              <a:lnSpc>
                <a:spcPct val="115000"/>
              </a:lnSpc>
              <a:buNone/>
            </a:pPr>
            <a:r>
              <a:rPr lang="en-US" sz="1000" dirty="0">
                <a:solidFill>
                  <a:srgbClr val="E51C1C"/>
                </a:solidFill>
                <a:latin typeface="Arial" pitchFamily="34" charset="0"/>
                <a:ea typeface="Arial" pitchFamily="34" charset="-122"/>
                <a:cs typeface="Arial" pitchFamily="34" charset="-120"/>
              </a:rPr>
              <a:t>Чётные числа можно разложить на пары без остатка: 2, 4, 6, 8, 10. Если к каждому предмету удаётся найти пару, число считается чётным.
</a:t>
            </a:r>
            <a:endParaRPr lang="en-US" sz="1000" dirty="0"/>
          </a:p>
        </p:txBody>
      </p:sp>
      <p:sp>
        <p:nvSpPr>
          <p:cNvPr id="11" name="Text 3"/>
          <p:cNvSpPr txBox="1"/>
          <p:nvPr/>
        </p:nvSpPr>
        <p:spPr>
          <a:xfrm>
            <a:off x="734775" y="3308521"/>
            <a:ext cx="3105000" cy="1029900"/>
          </a:xfrm>
          <a:prstGeom prst="rect">
            <a:avLst/>
          </a:prstGeom>
          <a:noFill/>
          <a:ln/>
        </p:spPr>
        <p:txBody>
          <a:bodyPr wrap="square" lIns="0" tIns="0" rIns="0" bIns="0" rtlCol="0" anchor="t"/>
          <a:lstStyle/>
          <a:p>
            <a:pPr algn="l" indent="0" marL="0">
              <a:lnSpc>
                <a:spcPct val="115000"/>
              </a:lnSpc>
              <a:buNone/>
            </a:pPr>
            <a:r>
              <a:rPr lang="en-US" sz="1000" dirty="0">
                <a:solidFill>
                  <a:srgbClr val="E51C1C"/>
                </a:solidFill>
                <a:latin typeface="Arial" pitchFamily="34" charset="0"/>
                <a:ea typeface="Arial" pitchFamily="34" charset="-122"/>
                <a:cs typeface="Arial" pitchFamily="34" charset="-120"/>
              </a:rPr>
              <a:t>Если остаётся один лишний предмет, число нечётное: 1, 3, 5, 7, 9. Часто достаточно посмотреть на последнюю цифру, чтобы быстро проверить ответ.
</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73550" y="823450"/>
            <a:ext cx="7596900" cy="618300"/>
          </a:xfrm>
          <a:prstGeom prst="rect">
            <a:avLst/>
          </a:prstGeom>
          <a:noFill/>
          <a:ln/>
        </p:spPr>
        <p:txBody>
          <a:bodyPr wrap="square" lIns="0" tIns="0" rIns="0" bIns="0" rtlCol="0" anchor="ctr"/>
          <a:lstStyle/>
          <a:p>
            <a:pPr algn="l" indent="0" marL="0">
              <a:lnSpc>
                <a:spcPct val="100000"/>
              </a:lnSpc>
              <a:buNone/>
            </a:pPr>
            <a:r>
              <a:rPr lang="en-US" sz="2500" b="1" dirty="0">
                <a:solidFill>
                  <a:srgbClr val="E51C1C"/>
                </a:solidFill>
                <a:latin typeface="Arial" pitchFamily="34" charset="0"/>
                <a:ea typeface="Arial" pitchFamily="34" charset="-122"/>
                <a:cs typeface="Arial" pitchFamily="34" charset="-120"/>
              </a:rPr>
              <a:t>Большие числа
</a:t>
            </a:r>
            <a:endParaRPr lang="en-US" sz="2500" dirty="0"/>
          </a:p>
        </p:txBody>
      </p:sp>
      <p:sp>
        <p:nvSpPr>
          <p:cNvPr id="6" name="Text 1"/>
          <p:cNvSpPr txBox="1"/>
          <p:nvPr/>
        </p:nvSpPr>
        <p:spPr>
          <a:xfrm>
            <a:off x="773525" y="2070737"/>
            <a:ext cx="1759200" cy="1515300"/>
          </a:xfrm>
          <a:prstGeom prst="rect">
            <a:avLst/>
          </a:prstGeom>
          <a:noFill/>
          <a:ln/>
        </p:spPr>
        <p:txBody>
          <a:bodyPr wrap="square" lIns="0" tIns="0" rIns="0" bIns="0" rtlCol="0" anchor="t"/>
          <a:lstStyle/>
          <a:p>
            <a:pPr algn="l" indent="0" marL="0">
              <a:lnSpc>
                <a:spcPct val="115000"/>
              </a:lnSpc>
              <a:buNone/>
            </a:pPr>
            <a:r>
              <a:rPr lang="en-US" sz="1004" dirty="0">
                <a:solidFill>
                  <a:srgbClr val="E51C1C"/>
                </a:solidFill>
                <a:latin typeface="Arial" pitchFamily="34" charset="0"/>
                <a:ea typeface="Arial" pitchFamily="34" charset="-122"/>
                <a:cs typeface="Arial" pitchFamily="34" charset="-120"/>
              </a:rPr>
              <a:t>После 10 появляются 11, 12 и другие двузначные числа. В них уже видно, что число может состоять не из одной, а из нескольких цифр.
</a:t>
            </a:r>
            <a:endParaRPr lang="en-US" sz="1004" dirty="0"/>
          </a:p>
        </p:txBody>
      </p:sp>
      <p:sp>
        <p:nvSpPr>
          <p:cNvPr id="7" name="Text 2"/>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000000"/>
                </a:solidFill>
                <a:latin typeface="Arial" pitchFamily="34" charset="0"/>
                <a:ea typeface="Arial" pitchFamily="34" charset="-122"/>
                <a:cs typeface="Arial" pitchFamily="34" charset="-120"/>
              </a:rPr>
              <a:t>9</a:t>
            </a:r>
            <a:endParaRPr lang="en-US" sz="800" dirty="0"/>
          </a:p>
        </p:txBody>
      </p:sp>
      <p:sp>
        <p:nvSpPr>
          <p:cNvPr id="8" name="Text 3"/>
          <p:cNvSpPr txBox="1"/>
          <p:nvPr/>
        </p:nvSpPr>
        <p:spPr>
          <a:xfrm>
            <a:off x="2719417" y="2358774"/>
            <a:ext cx="1759200" cy="1515300"/>
          </a:xfrm>
          <a:prstGeom prst="rect">
            <a:avLst/>
          </a:prstGeom>
          <a:noFill/>
          <a:ln/>
        </p:spPr>
        <p:txBody>
          <a:bodyPr wrap="square" lIns="0" tIns="0" rIns="0" bIns="0" rtlCol="0" anchor="t"/>
          <a:lstStyle/>
          <a:p>
            <a:pPr algn="l" indent="0" marL="0">
              <a:lnSpc>
                <a:spcPct val="115000"/>
              </a:lnSpc>
              <a:buNone/>
            </a:pPr>
            <a:r>
              <a:rPr lang="en-US" sz="1004" dirty="0">
                <a:solidFill>
                  <a:srgbClr val="E51C1C"/>
                </a:solidFill>
                <a:latin typeface="Arial" pitchFamily="34" charset="0"/>
                <a:ea typeface="Arial" pitchFamily="34" charset="-122"/>
                <a:cs typeface="Arial" pitchFamily="34" charset="-120"/>
              </a:rPr>
              <a:t>Дальше встречаются сотни и тысячи. Такие числа помогают считать книги в библиотеке, людей в городе и страницы в большой книге.
</a:t>
            </a:r>
            <a:endParaRPr lang="en-US" sz="1004" dirty="0"/>
          </a:p>
        </p:txBody>
      </p:sp>
      <p:sp>
        <p:nvSpPr>
          <p:cNvPr id="9" name="Text 4"/>
          <p:cNvSpPr txBox="1"/>
          <p:nvPr/>
        </p:nvSpPr>
        <p:spPr>
          <a:xfrm>
            <a:off x="4665314" y="2076692"/>
            <a:ext cx="1759200" cy="1515300"/>
          </a:xfrm>
          <a:prstGeom prst="rect">
            <a:avLst/>
          </a:prstGeom>
          <a:noFill/>
          <a:ln/>
        </p:spPr>
        <p:txBody>
          <a:bodyPr wrap="square" lIns="0" tIns="0" rIns="0" bIns="0" rtlCol="0" anchor="t"/>
          <a:lstStyle/>
          <a:p>
            <a:pPr algn="l" indent="0" marL="0">
              <a:lnSpc>
                <a:spcPct val="115000"/>
              </a:lnSpc>
              <a:buNone/>
            </a:pPr>
            <a:r>
              <a:rPr lang="en-US" sz="1004" dirty="0">
                <a:solidFill>
                  <a:srgbClr val="E51C1C"/>
                </a:solidFill>
                <a:latin typeface="Arial" pitchFamily="34" charset="0"/>
                <a:ea typeface="Arial" pitchFamily="34" charset="-122"/>
                <a:cs typeface="Arial" pitchFamily="34" charset="-120"/>
              </a:rPr>
              <a:t>Ещё больше чисел нужно в науке, на картах и в длинных списках. Чем больше цифр, тем точнее можно описать очень большое количество.
</a:t>
            </a:r>
            <a:endParaRPr lang="en-US" sz="1004" dirty="0"/>
          </a:p>
        </p:txBody>
      </p:sp>
      <p:sp>
        <p:nvSpPr>
          <p:cNvPr id="10" name="Text 5"/>
          <p:cNvSpPr txBox="1"/>
          <p:nvPr/>
        </p:nvSpPr>
        <p:spPr>
          <a:xfrm>
            <a:off x="6611223" y="2739200"/>
            <a:ext cx="1759200" cy="1515300"/>
          </a:xfrm>
          <a:prstGeom prst="rect">
            <a:avLst/>
          </a:prstGeom>
          <a:noFill/>
          <a:ln/>
        </p:spPr>
        <p:txBody>
          <a:bodyPr wrap="square" lIns="0" tIns="0" rIns="0" bIns="0" rtlCol="0" anchor="t"/>
          <a:lstStyle/>
          <a:p>
            <a:pPr algn="l" indent="0" marL="0">
              <a:lnSpc>
                <a:spcPct val="115000"/>
              </a:lnSpc>
              <a:buNone/>
            </a:pPr>
            <a:r>
              <a:rPr lang="en-US" sz="1004" dirty="0">
                <a:solidFill>
                  <a:srgbClr val="E51C1C"/>
                </a:solidFill>
                <a:latin typeface="Arial" pitchFamily="34" charset="0"/>
                <a:ea typeface="Arial" pitchFamily="34" charset="-122"/>
                <a:cs typeface="Arial" pitchFamily="34" charset="-120"/>
              </a:rPr>
              <a:t>Для первого класса важно уметь узнавать большие числа и понимать, что каждая цифра в них занимает своё место и имеет своё значение.
</a:t>
            </a:r>
            <a:endParaRPr lang="en-US" sz="1004"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816100" y="1614220"/>
            <a:ext cx="1447800" cy="1447800"/>
          </a:xfrm>
          <a:prstGeom prst="rect">
            <a:avLst/>
          </a:prstGeom>
        </p:spPr>
      </p:pic>
      <p:pic>
        <p:nvPicPr>
          <p:cNvPr id="6" name="Image 4" descr="preencoded.png">    </p:cNvPr>
          <p:cNvPicPr>
            <a:picLocks noChangeAspect="1"/>
          </p:cNvPicPr>
          <p:nvPr/>
        </p:nvPicPr>
        <p:blipFill>
          <a:blip r:embed="rId5"/>
          <a:stretch>
            <a:fillRect/>
          </a:stretch>
        </p:blipFill>
        <p:spPr>
          <a:xfrm>
            <a:off x="4133787" y="1614220"/>
            <a:ext cx="1266825" cy="1447800"/>
          </a:xfrm>
          <a:prstGeom prst="rect">
            <a:avLst/>
          </a:prstGeom>
        </p:spPr>
      </p:pic>
      <p:pic>
        <p:nvPicPr>
          <p:cNvPr id="7" name="Image 5" descr="preencoded.png">    </p:cNvPr>
          <p:cNvPicPr>
            <a:picLocks noChangeAspect="1"/>
          </p:cNvPicPr>
          <p:nvPr/>
        </p:nvPicPr>
        <p:blipFill>
          <a:blip r:embed="rId6"/>
          <a:stretch>
            <a:fillRect/>
          </a:stretch>
        </p:blipFill>
        <p:spPr>
          <a:xfrm>
            <a:off x="6970488" y="1614220"/>
            <a:ext cx="1266825" cy="14478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773500" y="775000"/>
            <a:ext cx="7596900" cy="618300"/>
          </a:xfrm>
          <a:prstGeom prst="rect">
            <a:avLst/>
          </a:prstGeom>
          <a:noFill/>
          <a:ln/>
        </p:spPr>
        <p:txBody>
          <a:bodyPr wrap="square" lIns="0" tIns="0" rIns="0" bIns="0" rtlCol="0" anchor="ctr"/>
          <a:lstStyle/>
          <a:p>
            <a:pPr algn="l" indent="0" marL="0">
              <a:lnSpc>
                <a:spcPct val="100000"/>
              </a:lnSpc>
              <a:buNone/>
            </a:pPr>
            <a:r>
              <a:rPr lang="en-US" sz="3000" b="1" dirty="0">
                <a:solidFill>
                  <a:srgbClr val="E51C1C"/>
                </a:solidFill>
                <a:latin typeface="Arial" pitchFamily="34" charset="0"/>
                <a:ea typeface="Arial" pitchFamily="34" charset="-122"/>
                <a:cs typeface="Arial" pitchFamily="34" charset="-120"/>
              </a:rPr>
              <a:t>Цифры в часах и календаре
</a:t>
            </a:r>
            <a:endParaRPr lang="en-US" sz="3000" dirty="0"/>
          </a:p>
        </p:txBody>
      </p:sp>
      <p:sp>
        <p:nvSpPr>
          <p:cNvPr id="10" name="Text 1"/>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000000"/>
                </a:solidFill>
                <a:latin typeface="Arial" pitchFamily="34" charset="0"/>
                <a:ea typeface="Arial" pitchFamily="34" charset="-122"/>
                <a:cs typeface="Arial" pitchFamily="34" charset="-120"/>
              </a:rPr>
              <a:t>10</a:t>
            </a:r>
            <a:endParaRPr lang="en-US" sz="800" dirty="0"/>
          </a:p>
        </p:txBody>
      </p:sp>
      <p:sp>
        <p:nvSpPr>
          <p:cNvPr id="11" name="Text 2"/>
          <p:cNvSpPr txBox="1"/>
          <p:nvPr/>
        </p:nvSpPr>
        <p:spPr>
          <a:xfrm>
            <a:off x="773501" y="3208000"/>
            <a:ext cx="1533000" cy="897300"/>
          </a:xfrm>
          <a:prstGeom prst="rect">
            <a:avLst/>
          </a:prstGeom>
          <a:noFill/>
          <a:ln/>
        </p:spPr>
        <p:txBody>
          <a:bodyPr wrap="square" lIns="0" tIns="0" rIns="0" bIns="0" rtlCol="0" anchor="t"/>
          <a:lstStyle/>
          <a:p>
            <a:pPr algn="ctr" indent="0" marL="0">
              <a:lnSpc>
                <a:spcPct val="115000"/>
              </a:lnSpc>
              <a:buNone/>
            </a:pPr>
            <a:r>
              <a:rPr lang="en-US" sz="939" b="1" dirty="0">
                <a:solidFill>
                  <a:srgbClr val="E51C1C"/>
                </a:solidFill>
                <a:latin typeface="Arial" pitchFamily="34" charset="0"/>
                <a:ea typeface="Arial" pitchFamily="34" charset="-122"/>
                <a:cs typeface="Arial" pitchFamily="34" charset="-120"/>
              </a:rPr>
              <a:t>Часы
</a:t>
            </a:r>
            <a:pPr algn="ctr" indent="0" marL="0">
              <a:lnSpc>
                <a:spcPct val="115000"/>
              </a:lnSpc>
              <a:buNone/>
            </a:pPr>
            <a:r>
              <a:rPr lang="en-US" sz="753" dirty="0">
                <a:solidFill>
                  <a:srgbClr val="E51C1C"/>
                </a:solidFill>
                <a:latin typeface="Arial" pitchFamily="34" charset="0"/>
                <a:ea typeface="Arial" pitchFamily="34" charset="-122"/>
                <a:cs typeface="Arial" pitchFamily="34" charset="-120"/>
              </a:rPr>
              <a:t>
</a:t>
            </a:r>
            <a:pPr algn="ctr" indent="0" marL="0">
              <a:lnSpc>
                <a:spcPct val="115000"/>
              </a:lnSpc>
              <a:buNone/>
            </a:pPr>
            <a:r>
              <a:rPr lang="en-US" sz="746" dirty="0">
                <a:solidFill>
                  <a:srgbClr val="E51C1C"/>
                </a:solidFill>
                <a:latin typeface="Arial" pitchFamily="34" charset="0"/>
                <a:ea typeface="Arial" pitchFamily="34" charset="-122"/>
                <a:cs typeface="Arial" pitchFamily="34" charset="-120"/>
              </a:rPr>
              <a:t>Цифры на часах показывают, который сейчас час и сколько времени осталось до звонка, прогулки или ужина. Без них легко перепутать утро и вечер.
</a:t>
            </a:r>
            <a:endParaRPr lang="en-US" sz="939" dirty="0"/>
          </a:p>
        </p:txBody>
      </p:sp>
      <p:sp>
        <p:nvSpPr>
          <p:cNvPr id="12" name="Text 3"/>
          <p:cNvSpPr txBox="1"/>
          <p:nvPr/>
        </p:nvSpPr>
        <p:spPr>
          <a:xfrm>
            <a:off x="4000701" y="3208000"/>
            <a:ext cx="1533000" cy="897300"/>
          </a:xfrm>
          <a:prstGeom prst="rect">
            <a:avLst/>
          </a:prstGeom>
          <a:noFill/>
          <a:ln/>
        </p:spPr>
        <p:txBody>
          <a:bodyPr wrap="square" lIns="0" tIns="0" rIns="0" bIns="0" rtlCol="0" anchor="t"/>
          <a:lstStyle/>
          <a:p>
            <a:pPr algn="ctr" indent="0" marL="0">
              <a:lnSpc>
                <a:spcPct val="115000"/>
              </a:lnSpc>
              <a:buNone/>
            </a:pPr>
            <a:r>
              <a:rPr lang="en-US" sz="939" b="1" dirty="0">
                <a:solidFill>
                  <a:srgbClr val="E51C1C"/>
                </a:solidFill>
                <a:latin typeface="Arial" pitchFamily="34" charset="0"/>
                <a:ea typeface="Arial" pitchFamily="34" charset="-122"/>
                <a:cs typeface="Arial" pitchFamily="34" charset="-120"/>
              </a:rPr>
              <a:t>Календарь
</a:t>
            </a:r>
            <a:pPr algn="ctr" indent="0" marL="0">
              <a:lnSpc>
                <a:spcPct val="115000"/>
              </a:lnSpc>
              <a:buNone/>
            </a:pPr>
            <a:r>
              <a:rPr lang="en-US" sz="753" dirty="0">
                <a:solidFill>
                  <a:srgbClr val="E51C1C"/>
                </a:solidFill>
                <a:latin typeface="Arial" pitchFamily="34" charset="0"/>
                <a:ea typeface="Arial" pitchFamily="34" charset="-122"/>
                <a:cs typeface="Arial" pitchFamily="34" charset="-120"/>
              </a:rPr>
              <a:t>
</a:t>
            </a:r>
            <a:pPr algn="ctr" indent="0" marL="0">
              <a:lnSpc>
                <a:spcPct val="115000"/>
              </a:lnSpc>
              <a:buNone/>
            </a:pPr>
            <a:r>
              <a:rPr lang="en-US" sz="746" dirty="0">
                <a:solidFill>
                  <a:srgbClr val="E51C1C"/>
                </a:solidFill>
                <a:latin typeface="Arial" pitchFamily="34" charset="0"/>
                <a:ea typeface="Arial" pitchFamily="34" charset="-122"/>
                <a:cs typeface="Arial" pitchFamily="34" charset="-120"/>
              </a:rPr>
              <a:t>Календарь помогает узнать день, месяц и год. С его помощью удобно отмечать праздники, дни рождения и не забывать важные школьные дела.
</a:t>
            </a:r>
            <a:endParaRPr lang="en-US" sz="939" dirty="0"/>
          </a:p>
        </p:txBody>
      </p:sp>
      <p:sp>
        <p:nvSpPr>
          <p:cNvPr id="13" name="Text 4"/>
          <p:cNvSpPr txBox="1"/>
          <p:nvPr/>
        </p:nvSpPr>
        <p:spPr>
          <a:xfrm>
            <a:off x="6837401" y="3208000"/>
            <a:ext cx="1533000" cy="897300"/>
          </a:xfrm>
          <a:prstGeom prst="rect">
            <a:avLst/>
          </a:prstGeom>
          <a:noFill/>
          <a:ln/>
        </p:spPr>
        <p:txBody>
          <a:bodyPr wrap="square" lIns="0" tIns="0" rIns="0" bIns="0" rtlCol="0" anchor="t"/>
          <a:lstStyle/>
          <a:p>
            <a:pPr algn="ctr" indent="0" marL="0">
              <a:lnSpc>
                <a:spcPct val="115000"/>
              </a:lnSpc>
              <a:buNone/>
            </a:pPr>
            <a:r>
              <a:rPr lang="en-US" sz="935" b="1" dirty="0">
                <a:solidFill>
                  <a:srgbClr val="E51C1C"/>
                </a:solidFill>
                <a:latin typeface="Arial" pitchFamily="34" charset="0"/>
                <a:ea typeface="Arial" pitchFamily="34" charset="-122"/>
                <a:cs typeface="Arial" pitchFamily="34" charset="-120"/>
              </a:rPr>
              <a:t>План на день
</a:t>
            </a:r>
            <a:pPr algn="ctr" indent="0" marL="0">
              <a:lnSpc>
                <a:spcPct val="115000"/>
              </a:lnSpc>
              <a:buNone/>
            </a:pPr>
            <a:r>
              <a:rPr lang="en-US" sz="749" dirty="0">
                <a:solidFill>
                  <a:srgbClr val="E51C1C"/>
                </a:solidFill>
                <a:latin typeface="Arial" pitchFamily="34" charset="0"/>
                <a:ea typeface="Arial" pitchFamily="34" charset="-122"/>
                <a:cs typeface="Arial" pitchFamily="34" charset="-120"/>
              </a:rPr>
              <a:t>
</a:t>
            </a:r>
            <a:pPr algn="ctr" indent="0" marL="0">
              <a:lnSpc>
                <a:spcPct val="115000"/>
              </a:lnSpc>
              <a:buNone/>
            </a:pPr>
            <a:r>
              <a:rPr lang="en-US" sz="742" dirty="0">
                <a:solidFill>
                  <a:srgbClr val="E51C1C"/>
                </a:solidFill>
                <a:latin typeface="Arial" pitchFamily="34" charset="0"/>
                <a:ea typeface="Arial" pitchFamily="34" charset="-122"/>
                <a:cs typeface="Arial" pitchFamily="34" charset="-120"/>
              </a:rPr>
              <a:t>Цифры помогают строить распорядок: во сколько вставать, когда идти в школу и когда отдыхать. Так день становится понятным и почти не капризничает.
</a:t>
            </a:r>
            <a:endParaRPr lang="en-US" sz="935"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812988" y="1350456"/>
            <a:ext cx="1988152" cy="1957088"/>
          </a:xfrm>
          <a:prstGeom prst="rect">
            <a:avLst/>
          </a:prstGeom>
        </p:spPr>
      </p:pic>
      <p:pic>
        <p:nvPicPr>
          <p:cNvPr id="5" name="Image 3" descr="preencoded.png">    </p:cNvPr>
          <p:cNvPicPr>
            <a:picLocks noChangeAspect="1"/>
          </p:cNvPicPr>
          <p:nvPr/>
        </p:nvPicPr>
        <p:blipFill>
          <a:blip r:embed="rId4"/>
          <a:stretch>
            <a:fillRect/>
          </a:stretch>
        </p:blipFill>
        <p:spPr>
          <a:xfrm>
            <a:off x="3652105" y="1350493"/>
            <a:ext cx="1900538" cy="1893114"/>
          </a:xfrm>
          <a:prstGeom prst="rect">
            <a:avLst/>
          </a:prstGeom>
        </p:spPr>
      </p:pic>
      <p:pic>
        <p:nvPicPr>
          <p:cNvPr id="6" name="Image 4" descr="preencoded.png">    </p:cNvPr>
          <p:cNvPicPr>
            <a:picLocks noChangeAspect="1"/>
          </p:cNvPicPr>
          <p:nvPr/>
        </p:nvPicPr>
        <p:blipFill>
          <a:blip r:embed="rId5"/>
          <a:stretch>
            <a:fillRect/>
          </a:stretch>
        </p:blipFill>
        <p:spPr>
          <a:xfrm>
            <a:off x="6272905" y="1350493"/>
            <a:ext cx="1900538" cy="1893114"/>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000000"/>
                </a:solidFill>
                <a:latin typeface="Arial" pitchFamily="34" charset="0"/>
                <a:ea typeface="Arial" pitchFamily="34" charset="-122"/>
                <a:cs typeface="Arial" pitchFamily="34" charset="-120"/>
              </a:rPr>
              <a:t>11</a:t>
            </a:r>
            <a:endParaRPr lang="en-US" sz="800" dirty="0"/>
          </a:p>
        </p:txBody>
      </p:sp>
      <p:sp>
        <p:nvSpPr>
          <p:cNvPr id="10" name="Text 1"/>
          <p:cNvSpPr txBox="1"/>
          <p:nvPr/>
        </p:nvSpPr>
        <p:spPr>
          <a:xfrm>
            <a:off x="978594" y="3519725"/>
            <a:ext cx="1655835" cy="734100"/>
          </a:xfrm>
          <a:prstGeom prst="rect">
            <a:avLst/>
          </a:prstGeom>
          <a:noFill/>
          <a:ln/>
        </p:spPr>
        <p:txBody>
          <a:bodyPr wrap="square" lIns="0" tIns="0" rIns="0" bIns="0" rtlCol="0" anchor="t"/>
          <a:lstStyle/>
          <a:p>
            <a:pPr algn="ctr" indent="0" marL="0">
              <a:lnSpc>
                <a:spcPct val="115000"/>
              </a:lnSpc>
              <a:buNone/>
            </a:pPr>
            <a:r>
              <a:rPr lang="en-US" sz="807" b="1" dirty="0">
                <a:solidFill>
                  <a:srgbClr val="E51C1C"/>
                </a:solidFill>
                <a:latin typeface="Arial" pitchFamily="34" charset="0"/>
                <a:ea typeface="Arial" pitchFamily="34" charset="-122"/>
                <a:cs typeface="Arial" pitchFamily="34" charset="-120"/>
              </a:rPr>
              <a:t>Узор, который можно посчитать
</a:t>
            </a:r>
            <a:pPr algn="ctr" indent="0" marL="0">
              <a:lnSpc>
                <a:spcPct val="115000"/>
              </a:lnSpc>
              <a:buNone/>
            </a:pPr>
            <a:r>
              <a:rPr lang="en-US" sz="710" dirty="0">
                <a:solidFill>
                  <a:srgbClr val="E51C1C"/>
                </a:solidFill>
                <a:latin typeface="Arial" pitchFamily="34" charset="0"/>
                <a:ea typeface="Arial" pitchFamily="34" charset="-122"/>
                <a:cs typeface="Arial" pitchFamily="34" charset="-120"/>
              </a:rPr>
              <a:t>
</a:t>
            </a:r>
            <a:pPr algn="ctr" indent="0" marL="0">
              <a:lnSpc>
                <a:spcPct val="115000"/>
              </a:lnSpc>
              <a:buNone/>
            </a:pPr>
            <a:r>
              <a:rPr lang="en-US" sz="617" dirty="0">
                <a:solidFill>
                  <a:srgbClr val="E51C1C"/>
                </a:solidFill>
                <a:latin typeface="Arial" pitchFamily="34" charset="0"/>
                <a:ea typeface="Arial" pitchFamily="34" charset="-122"/>
                <a:cs typeface="Arial" pitchFamily="34" charset="-120"/>
              </a:rPr>
              <a:t>У божьих коровок, тигров и зебр на теле есть заметные пятна, полосы и точки. Ребёнок смотрит на них и учится замечать порядок: сколько полос, сколько пятнышек, где узор повторяется. Это уже маленький шаг к счёту.
</a:t>
            </a:r>
            <a:endParaRPr lang="en-US" sz="807" dirty="0"/>
          </a:p>
        </p:txBody>
      </p:sp>
      <p:sp>
        <p:nvSpPr>
          <p:cNvPr id="11" name="Text 2"/>
          <p:cNvSpPr txBox="1"/>
          <p:nvPr/>
        </p:nvSpPr>
        <p:spPr>
          <a:xfrm>
            <a:off x="3772502" y="3519725"/>
            <a:ext cx="1655835" cy="734100"/>
          </a:xfrm>
          <a:prstGeom prst="rect">
            <a:avLst/>
          </a:prstGeom>
          <a:noFill/>
          <a:ln/>
        </p:spPr>
        <p:txBody>
          <a:bodyPr wrap="square" lIns="0" tIns="0" rIns="0" bIns="0" rtlCol="0" anchor="t"/>
          <a:lstStyle/>
          <a:p>
            <a:pPr algn="ctr" indent="0" marL="0">
              <a:lnSpc>
                <a:spcPct val="115000"/>
              </a:lnSpc>
              <a:buNone/>
            </a:pPr>
            <a:r>
              <a:rPr lang="en-US" sz="764" b="1" dirty="0">
                <a:solidFill>
                  <a:srgbClr val="E51C1C"/>
                </a:solidFill>
                <a:latin typeface="Arial" pitchFamily="34" charset="0"/>
                <a:ea typeface="Arial" pitchFamily="34" charset="-122"/>
                <a:cs typeface="Arial" pitchFamily="34" charset="-120"/>
              </a:rPr>
              <a:t>Спортивный результат на цифрах
</a:t>
            </a:r>
            <a:pPr algn="ctr" indent="0" marL="0">
              <a:lnSpc>
                <a:spcPct val="115000"/>
              </a:lnSpc>
              <a:buNone/>
            </a:pPr>
            <a:r>
              <a:rPr lang="en-US" sz="673" dirty="0">
                <a:solidFill>
                  <a:srgbClr val="E51C1C"/>
                </a:solidFill>
                <a:latin typeface="Arial" pitchFamily="34" charset="0"/>
                <a:ea typeface="Arial" pitchFamily="34" charset="-122"/>
                <a:cs typeface="Arial" pitchFamily="34" charset="-120"/>
              </a:rPr>
              <a:t>
</a:t>
            </a:r>
            <a:pPr algn="ctr" indent="0" marL="0">
              <a:lnSpc>
                <a:spcPct val="115000"/>
              </a:lnSpc>
              <a:buNone/>
            </a:pPr>
            <a:r>
              <a:rPr lang="en-US" sz="584" dirty="0">
                <a:solidFill>
                  <a:srgbClr val="E51C1C"/>
                </a:solidFill>
                <a:latin typeface="Arial" pitchFamily="34" charset="0"/>
                <a:ea typeface="Arial" pitchFamily="34" charset="-122"/>
                <a:cs typeface="Arial" pitchFamily="34" charset="-120"/>
              </a:rPr>
              <a:t>На табло стадиона цифры показывают счёт, а секундомер — время. По ним сразу видно, кто забил больше голов, кто быстрее пробежал и сколько очков набрала команда. Цифры делают игру понятной даже без длинных объяснений.
</a:t>
            </a:r>
            <a:endParaRPr lang="en-US" sz="764" dirty="0"/>
          </a:p>
        </p:txBody>
      </p:sp>
      <p:sp>
        <p:nvSpPr>
          <p:cNvPr id="12" name="Text 3"/>
          <p:cNvSpPr txBox="1"/>
          <p:nvPr/>
        </p:nvSpPr>
        <p:spPr>
          <a:xfrm>
            <a:off x="6393302" y="3519725"/>
            <a:ext cx="1655835" cy="734100"/>
          </a:xfrm>
          <a:prstGeom prst="rect">
            <a:avLst/>
          </a:prstGeom>
          <a:noFill/>
          <a:ln/>
        </p:spPr>
        <p:txBody>
          <a:bodyPr wrap="square" lIns="0" tIns="0" rIns="0" bIns="0" rtlCol="0" anchor="t"/>
          <a:lstStyle/>
          <a:p>
            <a:pPr algn="ctr" indent="0" marL="0">
              <a:lnSpc>
                <a:spcPct val="115000"/>
              </a:lnSpc>
              <a:buNone/>
            </a:pPr>
            <a:r>
              <a:rPr lang="en-US" sz="777" b="1" dirty="0">
                <a:solidFill>
                  <a:srgbClr val="E51C1C"/>
                </a:solidFill>
                <a:latin typeface="Arial" pitchFamily="34" charset="0"/>
                <a:ea typeface="Arial" pitchFamily="34" charset="-122"/>
                <a:cs typeface="Arial" pitchFamily="34" charset="-120"/>
              </a:rPr>
              <a:t>Сравниваем и замечаем разницу
</a:t>
            </a:r>
            <a:pPr algn="ctr" indent="0" marL="0">
              <a:lnSpc>
                <a:spcPct val="115000"/>
              </a:lnSpc>
              <a:buNone/>
            </a:pPr>
            <a:r>
              <a:rPr lang="en-US" sz="684" dirty="0">
                <a:solidFill>
                  <a:srgbClr val="E51C1C"/>
                </a:solidFill>
                <a:latin typeface="Arial" pitchFamily="34" charset="0"/>
                <a:ea typeface="Arial" pitchFamily="34" charset="-122"/>
                <a:cs typeface="Arial" pitchFamily="34" charset="-120"/>
              </a:rPr>
              <a:t>
</a:t>
            </a:r>
            <a:pPr algn="ctr" indent="0" marL="0">
              <a:lnSpc>
                <a:spcPct val="115000"/>
              </a:lnSpc>
              <a:buNone/>
            </a:pPr>
            <a:r>
              <a:rPr lang="en-US" sz="594" dirty="0">
                <a:solidFill>
                  <a:srgbClr val="E51C1C"/>
                </a:solidFill>
                <a:latin typeface="Arial" pitchFamily="34" charset="0"/>
                <a:ea typeface="Arial" pitchFamily="34" charset="-122"/>
                <a:cs typeface="Arial" pitchFamily="34" charset="-120"/>
              </a:rPr>
              <a:t>Когда рядом стоят мяч, медаль и секундомер, числа помогают сравнить результат, награду и время. Один спортсмен может набрать больше очков, другой — показать лучшее время. Цифры честно подсказывают, кто и в чём оказался сильнее.
</a:t>
            </a:r>
            <a:endParaRPr lang="en-US" sz="777" dirty="0"/>
          </a:p>
        </p:txBody>
      </p:sp>
      <p:sp>
        <p:nvSpPr>
          <p:cNvPr id="13" name="Text 4"/>
          <p:cNvSpPr txBox="1"/>
          <p:nvPr/>
        </p:nvSpPr>
        <p:spPr>
          <a:xfrm>
            <a:off x="773500" y="775000"/>
            <a:ext cx="7596900" cy="502200"/>
          </a:xfrm>
          <a:prstGeom prst="rect">
            <a:avLst/>
          </a:prstGeom>
          <a:noFill/>
          <a:ln/>
        </p:spPr>
        <p:txBody>
          <a:bodyPr wrap="square" lIns="0" tIns="0" rIns="0" bIns="0" rtlCol="0" anchor="ctr"/>
          <a:lstStyle/>
          <a:p>
            <a:pPr algn="l" indent="0" marL="0">
              <a:lnSpc>
                <a:spcPct val="100000"/>
              </a:lnSpc>
              <a:buNone/>
            </a:pPr>
            <a:r>
              <a:rPr lang="en-US" sz="2276" b="1" dirty="0">
                <a:solidFill>
                  <a:srgbClr val="E51C1C"/>
                </a:solidFill>
                <a:latin typeface="Arial" pitchFamily="34" charset="0"/>
                <a:ea typeface="Arial" pitchFamily="34" charset="-122"/>
                <a:cs typeface="Arial" pitchFamily="34" charset="-120"/>
              </a:rPr>
              <a:t>Почему цифры встречаются и в природе, и в спорте
</a:t>
            </a:r>
            <a:endParaRPr lang="en-US" sz="2276"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12</a:t>
            </a:r>
            <a:endParaRPr lang="en-US" sz="800" dirty="0"/>
          </a:p>
        </p:txBody>
      </p:sp>
      <p:sp>
        <p:nvSpPr>
          <p:cNvPr id="5" name="Text 1"/>
          <p:cNvSpPr txBox="1"/>
          <p:nvPr/>
        </p:nvSpPr>
        <p:spPr>
          <a:xfrm>
            <a:off x="773500" y="775000"/>
            <a:ext cx="7596900" cy="618300"/>
          </a:xfrm>
          <a:prstGeom prst="rect">
            <a:avLst/>
          </a:prstGeom>
          <a:noFill/>
          <a:ln/>
        </p:spPr>
        <p:txBody>
          <a:bodyPr wrap="square" lIns="0" tIns="0" rIns="0" bIns="0" rtlCol="0" anchor="ctr"/>
          <a:lstStyle/>
          <a:p>
            <a:pPr algn="l" indent="0" marL="0">
              <a:lnSpc>
                <a:spcPct val="100000"/>
              </a:lnSpc>
              <a:buNone/>
            </a:pPr>
            <a:r>
              <a:rPr lang="en-US" sz="2500" b="1" dirty="0">
                <a:solidFill>
                  <a:srgbClr val="000000"/>
                </a:solidFill>
                <a:latin typeface="Arial" pitchFamily="34" charset="0"/>
                <a:ea typeface="Arial" pitchFamily="34" charset="-122"/>
                <a:cs typeface="Arial" pitchFamily="34" charset="-120"/>
              </a:rPr>
              <a:t>Римские цифры: красивый знак из прошлого
</a:t>
            </a:r>
            <a:endParaRPr lang="en-US" sz="2500" dirty="0"/>
          </a:p>
        </p:txBody>
      </p:sp>
      <p:sp>
        <p:nvSpPr>
          <p:cNvPr id="6" name="Text 2"/>
          <p:cNvSpPr txBox="1"/>
          <p:nvPr/>
        </p:nvSpPr>
        <p:spPr>
          <a:xfrm>
            <a:off x="4130300" y="1522675"/>
            <a:ext cx="1373700" cy="2579700"/>
          </a:xfrm>
          <a:prstGeom prst="rect">
            <a:avLst/>
          </a:prstGeom>
          <a:noFill/>
          <a:ln/>
        </p:spPr>
        <p:txBody>
          <a:bodyPr wrap="square" lIns="0" tIns="0" rIns="0" bIns="0" rtlCol="0" anchor="t"/>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Их удобно узнавать как часть истории, но считать и складывать с ними сложнее, чем с обычными цифрами. Поэтому в тетради и в магазине мы чаще используем арабские цифры.
</a:t>
            </a:r>
            <a:endParaRPr lang="en-US" sz="800" dirty="0"/>
          </a:p>
        </p:txBody>
      </p:sp>
      <p:sp>
        <p:nvSpPr>
          <p:cNvPr id="7" name="Text 3"/>
          <p:cNvSpPr txBox="1"/>
          <p:nvPr/>
        </p:nvSpPr>
        <p:spPr>
          <a:xfrm>
            <a:off x="1306800" y="1522675"/>
            <a:ext cx="1373700" cy="2579700"/>
          </a:xfrm>
          <a:prstGeom prst="rect">
            <a:avLst/>
          </a:prstGeom>
          <a:noFill/>
          <a:ln/>
        </p:spPr>
        <p:txBody>
          <a:bodyPr wrap="square" lIns="0" tIns="0" rIns="0" bIns="0" rtlCol="0" anchor="t"/>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Римские цифры можно увидеть на старых часах, фасадах зданий и в названиях книг. Они состоят из знаков I, V, X, L, C, D и M и выглядят очень торжественно.
</a:t>
            </a:r>
            <a:endParaRPr lang="en-US" sz="800" dirty="0"/>
          </a:p>
        </p:txBody>
      </p:sp>
      <p:sp>
        <p:nvSpPr>
          <p:cNvPr id="8" name="Text 4"/>
          <p:cNvSpPr txBox="1"/>
          <p:nvPr/>
        </p:nvSpPr>
        <p:spPr>
          <a:xfrm>
            <a:off x="6996800" y="1522675"/>
            <a:ext cx="1373700" cy="2579700"/>
          </a:xfrm>
          <a:prstGeom prst="rect">
            <a:avLst/>
          </a:prstGeom>
          <a:noFill/>
          <a:ln/>
        </p:spPr>
        <p:txBody>
          <a:bodyPr wrap="square" lIns="0" tIns="0" rIns="0" bIns="0" rtlCol="0" anchor="t"/>
          <a:lstStyle/>
          <a:p>
            <a:pPr algn="l" indent="0" marL="0">
              <a:lnSpc>
                <a:spcPct val="115000"/>
              </a:lnSpc>
              <a:buNone/>
            </a:pPr>
            <a:r>
              <a:rPr lang="en-US" sz="800" dirty="0">
                <a:solidFill>
                  <a:srgbClr val="000000"/>
                </a:solidFill>
                <a:latin typeface="Arial" pitchFamily="34" charset="0"/>
                <a:ea typeface="Arial" pitchFamily="34" charset="-122"/>
                <a:cs typeface="Arial" pitchFamily="34" charset="-120"/>
              </a:rPr>
              <a:t>Для младших школьников важно помнить: римские цифры не исчезли. Они просто стали особым способом записи, который встречается в красивых и старинных местах.
</a:t>
            </a:r>
            <a:endParaRPr lang="en-US"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773500" y="775000"/>
            <a:ext cx="7596900" cy="618300"/>
          </a:xfrm>
          <a:prstGeom prst="rect">
            <a:avLst/>
          </a:prstGeom>
          <a:noFill/>
          <a:ln/>
        </p:spPr>
        <p:txBody>
          <a:bodyPr wrap="square" lIns="0" tIns="0" rIns="0" bIns="0" rtlCol="0" anchor="ctr"/>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Как действует порядок в примерах
</a:t>
            </a:r>
            <a:endParaRPr lang="en-US" sz="3000" dirty="0"/>
          </a:p>
        </p:txBody>
      </p:sp>
      <p:sp>
        <p:nvSpPr>
          <p:cNvPr id="8" name="Text 1"/>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13</a:t>
            </a:r>
            <a:endParaRPr lang="en-US" sz="800" dirty="0"/>
          </a:p>
        </p:txBody>
      </p:sp>
      <p:sp>
        <p:nvSpPr>
          <p:cNvPr id="9" name="Text 2"/>
          <p:cNvSpPr txBox="1"/>
          <p:nvPr/>
        </p:nvSpPr>
        <p:spPr>
          <a:xfrm>
            <a:off x="861925" y="2522401"/>
            <a:ext cx="2390700" cy="862200"/>
          </a:xfrm>
          <a:prstGeom prst="rect">
            <a:avLst/>
          </a:prstGeom>
          <a:noFill/>
          <a:ln/>
        </p:spPr>
        <p:txBody>
          <a:bodyPr wrap="square" lIns="0" tIns="0" rIns="0" bIns="0" rtlCol="0" anchor="t"/>
          <a:lstStyle/>
          <a:p>
            <a:pPr algn="l" indent="0" marL="0">
              <a:lnSpc>
                <a:spcPct val="115000"/>
              </a:lnSpc>
              <a:buNone/>
            </a:pPr>
            <a:r>
              <a:rPr lang="en-US" sz="975" b="1" dirty="0">
                <a:solidFill>
                  <a:srgbClr val="000000"/>
                </a:solidFill>
                <a:latin typeface="Arial" pitchFamily="34" charset="0"/>
                <a:ea typeface="Arial" pitchFamily="34" charset="-122"/>
                <a:cs typeface="Arial" pitchFamily="34" charset="-120"/>
              </a:rPr>
              <a:t>Сначала скобки
</a:t>
            </a:r>
            <a:pPr algn="l" indent="0" marL="0">
              <a:lnSpc>
                <a:spcPct val="115000"/>
              </a:lnSpc>
              <a:buNone/>
            </a:pPr>
            <a:r>
              <a:rPr lang="en-US" sz="65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12" dirty="0">
                <a:solidFill>
                  <a:srgbClr val="000000"/>
                </a:solidFill>
                <a:latin typeface="Arial" pitchFamily="34" charset="0"/>
                <a:ea typeface="Arial" pitchFamily="34" charset="-122"/>
                <a:cs typeface="Arial" pitchFamily="34" charset="-120"/>
              </a:rPr>
              <a:t>Если в записи есть скобки, их выполняют первыми. Так мы сразу понимаем, какие числа и действия нужно собрать вместе.
</a:t>
            </a:r>
            <a:endParaRPr lang="en-US" sz="975" dirty="0"/>
          </a:p>
        </p:txBody>
      </p:sp>
      <p:sp>
        <p:nvSpPr>
          <p:cNvPr id="10" name="Text 3"/>
          <p:cNvSpPr txBox="1"/>
          <p:nvPr/>
        </p:nvSpPr>
        <p:spPr>
          <a:xfrm>
            <a:off x="3427514" y="2522401"/>
            <a:ext cx="2390700" cy="862200"/>
          </a:xfrm>
          <a:prstGeom prst="rect">
            <a:avLst/>
          </a:prstGeom>
          <a:noFill/>
          <a:ln/>
        </p:spPr>
        <p:txBody>
          <a:bodyPr wrap="square" lIns="0" tIns="0" rIns="0" bIns="0" rtlCol="0" anchor="t"/>
          <a:lstStyle/>
          <a:p>
            <a:pPr algn="l" indent="0" marL="0">
              <a:lnSpc>
                <a:spcPct val="115000"/>
              </a:lnSpc>
              <a:buNone/>
            </a:pPr>
            <a:r>
              <a:rPr lang="en-US" sz="975" b="1" dirty="0">
                <a:solidFill>
                  <a:srgbClr val="000000"/>
                </a:solidFill>
                <a:latin typeface="Arial" pitchFamily="34" charset="0"/>
                <a:ea typeface="Arial" pitchFamily="34" charset="-122"/>
                <a:cs typeface="Arial" pitchFamily="34" charset="-120"/>
              </a:rPr>
              <a:t>Потом умножение и деление
</a:t>
            </a:r>
            <a:pPr algn="l" indent="0" marL="0">
              <a:lnSpc>
                <a:spcPct val="115000"/>
              </a:lnSpc>
              <a:buNone/>
            </a:pPr>
            <a:r>
              <a:rPr lang="en-US" sz="65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12" dirty="0">
                <a:solidFill>
                  <a:srgbClr val="000000"/>
                </a:solidFill>
                <a:latin typeface="Arial" pitchFamily="34" charset="0"/>
                <a:ea typeface="Arial" pitchFamily="34" charset="-122"/>
                <a:cs typeface="Arial" pitchFamily="34" charset="-120"/>
              </a:rPr>
              <a:t>После скобок идут умножение и деление. Они выполняются раньше сложения и вычитания, чтобы ответ получился правильным.
</a:t>
            </a:r>
            <a:endParaRPr lang="en-US" sz="975" dirty="0"/>
          </a:p>
        </p:txBody>
      </p:sp>
      <p:sp>
        <p:nvSpPr>
          <p:cNvPr id="11" name="Text 4"/>
          <p:cNvSpPr txBox="1"/>
          <p:nvPr/>
        </p:nvSpPr>
        <p:spPr>
          <a:xfrm>
            <a:off x="5988523" y="2523822"/>
            <a:ext cx="2390700" cy="862200"/>
          </a:xfrm>
          <a:prstGeom prst="rect">
            <a:avLst/>
          </a:prstGeom>
          <a:noFill/>
          <a:ln/>
        </p:spPr>
        <p:txBody>
          <a:bodyPr wrap="square" lIns="0" tIns="0" rIns="0" bIns="0" rtlCol="0" anchor="t"/>
          <a:lstStyle/>
          <a:p>
            <a:pPr algn="l" indent="0" marL="0">
              <a:lnSpc>
                <a:spcPct val="115000"/>
              </a:lnSpc>
              <a:buNone/>
            </a:pPr>
            <a:r>
              <a:rPr lang="en-US" sz="975" b="1" dirty="0">
                <a:solidFill>
                  <a:srgbClr val="000000"/>
                </a:solidFill>
                <a:latin typeface="Arial" pitchFamily="34" charset="0"/>
                <a:ea typeface="Arial" pitchFamily="34" charset="-122"/>
                <a:cs typeface="Arial" pitchFamily="34" charset="-120"/>
              </a:rPr>
              <a:t>Затем сложение и вычитание
</a:t>
            </a:r>
            <a:pPr algn="l" indent="0" marL="0">
              <a:lnSpc>
                <a:spcPct val="115000"/>
              </a:lnSpc>
              <a:buNone/>
            </a:pPr>
            <a:r>
              <a:rPr lang="en-US" sz="65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12" dirty="0">
                <a:solidFill>
                  <a:srgbClr val="000000"/>
                </a:solidFill>
                <a:latin typeface="Arial" pitchFamily="34" charset="0"/>
                <a:ea typeface="Arial" pitchFamily="34" charset="-122"/>
                <a:cs typeface="Arial" pitchFamily="34" charset="-120"/>
              </a:rPr>
              <a:t>В самом конце считают сложение и вычитание. Если поменять порядок, результат может измениться, поэтому важно читать пример внимательно.
</a:t>
            </a:r>
            <a:endParaRPr lang="en-US" sz="975"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35871" y="994400"/>
            <a:ext cx="3209309" cy="34020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773500" y="775075"/>
            <a:ext cx="4488300" cy="652200"/>
          </a:xfrm>
          <a:prstGeom prst="rect">
            <a:avLst/>
          </a:prstGeom>
          <a:noFill/>
          <a:ln/>
        </p:spPr>
        <p:txBody>
          <a:bodyPr wrap="square" lIns="0" tIns="0" rIns="0" bIns="0" rtlCol="0" anchor="ctr"/>
          <a:lstStyle/>
          <a:p>
            <a:pPr algn="l" indent="0" marL="0">
              <a:lnSpc>
                <a:spcPct val="100000"/>
              </a:lnSpc>
              <a:buNone/>
            </a:pPr>
            <a:r>
              <a:rPr lang="en-US" sz="2500" b="1" dirty="0">
                <a:solidFill>
                  <a:srgbClr val="000000"/>
                </a:solidFill>
                <a:latin typeface="Arial" pitchFamily="34" charset="0"/>
                <a:ea typeface="Arial" pitchFamily="34" charset="-122"/>
                <a:cs typeface="Arial" pitchFamily="34" charset="-120"/>
              </a:rPr>
              <a:t>Зачем числа нужны при измерении
</a:t>
            </a:r>
            <a:endParaRPr lang="en-US" sz="2500" dirty="0"/>
          </a:p>
        </p:txBody>
      </p:sp>
      <p:sp>
        <p:nvSpPr>
          <p:cNvPr id="8" name="Text 1"/>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14</a:t>
            </a:r>
            <a:endParaRPr lang="en-US" sz="800" dirty="0"/>
          </a:p>
        </p:txBody>
      </p:sp>
      <p:sp>
        <p:nvSpPr>
          <p:cNvPr id="9" name="Text 2"/>
          <p:cNvSpPr txBox="1"/>
          <p:nvPr/>
        </p:nvSpPr>
        <p:spPr>
          <a:xfrm>
            <a:off x="1240625" y="1771400"/>
            <a:ext cx="3362400" cy="11628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Длина и вес вокруг нас
</a:t>
            </a:r>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Линейка помогает узнать длину карандаша, тетради или ленты. Весы показывают массу яблока, сумки или книги. Числа делают измерение точным, а не «примерно таким».
</a:t>
            </a:r>
            <a:endParaRPr lang="en-US" sz="1200" dirty="0"/>
          </a:p>
        </p:txBody>
      </p:sp>
      <p:sp>
        <p:nvSpPr>
          <p:cNvPr id="10" name="Text 3"/>
          <p:cNvSpPr txBox="1"/>
          <p:nvPr/>
        </p:nvSpPr>
        <p:spPr>
          <a:xfrm>
            <a:off x="911675" y="3160063"/>
            <a:ext cx="3362400" cy="11628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Объём и вместимость
</a:t>
            </a:r>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Мерный стакан и бутылка воды помогают понять объём жидкости. Мы видим, сколько литров или миллилитров помещается внутри. Так числа становятся полезными в обычной жизни, а не только в задачках.
</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000000"/>
                </a:solidFill>
                <a:latin typeface="Arial" pitchFamily="34" charset="0"/>
                <a:ea typeface="Arial" pitchFamily="34" charset="-122"/>
                <a:cs typeface="Arial" pitchFamily="34" charset="-120"/>
              </a:rPr>
              <a:t>15</a:t>
            </a:r>
            <a:endParaRPr lang="en-US" sz="800" dirty="0"/>
          </a:p>
        </p:txBody>
      </p:sp>
      <p:sp>
        <p:nvSpPr>
          <p:cNvPr id="5" name="Text 1"/>
          <p:cNvSpPr txBox="1"/>
          <p:nvPr/>
        </p:nvSpPr>
        <p:spPr>
          <a:xfrm>
            <a:off x="773500" y="834837"/>
            <a:ext cx="7596900" cy="387000"/>
          </a:xfrm>
          <a:prstGeom prst="rect">
            <a:avLst/>
          </a:prstGeom>
          <a:noFill/>
          <a:ln/>
        </p:spPr>
        <p:txBody>
          <a:bodyPr wrap="square" lIns="0" tIns="0" rIns="0" bIns="0" rtlCol="0" anchor="ctr"/>
          <a:lstStyle/>
          <a:p>
            <a:pPr algn="l" indent="0" marL="0">
              <a:lnSpc>
                <a:spcPct val="100000"/>
              </a:lnSpc>
              <a:buNone/>
            </a:pPr>
            <a:r>
              <a:rPr lang="en-US" sz="2400" b="1" dirty="0">
                <a:solidFill>
                  <a:srgbClr val="E51C1C"/>
                </a:solidFill>
                <a:latin typeface="Arial" pitchFamily="34" charset="0"/>
                <a:ea typeface="Arial" pitchFamily="34" charset="-122"/>
                <a:cs typeface="Arial" pitchFamily="34" charset="-120"/>
              </a:rPr>
              <a:t>Как делят целое на равные части
</a:t>
            </a:r>
            <a:endParaRPr lang="en-US" sz="2400" dirty="0"/>
          </a:p>
        </p:txBody>
      </p:sp>
      <p:sp>
        <p:nvSpPr>
          <p:cNvPr id="6" name="Text 2"/>
          <p:cNvSpPr txBox="1"/>
          <p:nvPr/>
        </p:nvSpPr>
        <p:spPr>
          <a:xfrm>
            <a:off x="4130300" y="1522675"/>
            <a:ext cx="1373700" cy="2579700"/>
          </a:xfrm>
          <a:prstGeom prst="rect">
            <a:avLst/>
          </a:prstGeom>
          <a:noFill/>
          <a:ln/>
        </p:spPr>
        <p:txBody>
          <a:bodyPr wrap="square" lIns="0" tIns="0" rIns="0" bIns="0" rtlCol="0" anchor="t"/>
          <a:lstStyle/>
          <a:p>
            <a:pPr algn="l" indent="0" marL="0">
              <a:lnSpc>
                <a:spcPct val="115000"/>
              </a:lnSpc>
              <a:buNone/>
            </a:pPr>
            <a:r>
              <a:rPr lang="en-US" sz="800" dirty="0">
                <a:solidFill>
                  <a:srgbClr val="E51C1C"/>
                </a:solidFill>
                <a:latin typeface="Arial" pitchFamily="34" charset="0"/>
                <a:ea typeface="Arial" pitchFamily="34" charset="-122"/>
                <a:cs typeface="Arial" pitchFamily="34" charset="-120"/>
              </a:rPr>
              <a:t>Четверть — это одна из четырёх равных частей. Так удобно делить торт, пиццу или шоколадку, когда каждый получает честный кусочек.
</a:t>
            </a:r>
            <a:endParaRPr lang="en-US" sz="800" dirty="0"/>
          </a:p>
        </p:txBody>
      </p:sp>
      <p:sp>
        <p:nvSpPr>
          <p:cNvPr id="7" name="Text 3"/>
          <p:cNvSpPr txBox="1"/>
          <p:nvPr/>
        </p:nvSpPr>
        <p:spPr>
          <a:xfrm>
            <a:off x="6996650" y="1522675"/>
            <a:ext cx="1373700" cy="2579700"/>
          </a:xfrm>
          <a:prstGeom prst="rect">
            <a:avLst/>
          </a:prstGeom>
          <a:noFill/>
          <a:ln/>
        </p:spPr>
        <p:txBody>
          <a:bodyPr wrap="square" lIns="0" tIns="0" rIns="0" bIns="0" rtlCol="0" anchor="t"/>
          <a:lstStyle/>
          <a:p>
            <a:pPr algn="l" indent="0" marL="0">
              <a:lnSpc>
                <a:spcPct val="115000"/>
              </a:lnSpc>
              <a:buNone/>
            </a:pPr>
            <a:r>
              <a:rPr lang="en-US" sz="800" dirty="0">
                <a:solidFill>
                  <a:srgbClr val="E51C1C"/>
                </a:solidFill>
                <a:latin typeface="Arial" pitchFamily="34" charset="0"/>
                <a:ea typeface="Arial" pitchFamily="34" charset="-122"/>
                <a:cs typeface="Arial" pitchFamily="34" charset="-120"/>
              </a:rPr>
              <a:t>Треть — это одна из трёх равных частей. Такие записи помогают понять, как аккуратно разделить целое и не перепутать размер частей.
</a:t>
            </a:r>
            <a:endParaRPr lang="en-US" sz="800" dirty="0"/>
          </a:p>
        </p:txBody>
      </p:sp>
      <p:sp>
        <p:nvSpPr>
          <p:cNvPr id="8" name="Text 4"/>
          <p:cNvSpPr txBox="1"/>
          <p:nvPr/>
        </p:nvSpPr>
        <p:spPr>
          <a:xfrm>
            <a:off x="1306800" y="1522675"/>
            <a:ext cx="1373700" cy="2579700"/>
          </a:xfrm>
          <a:prstGeom prst="rect">
            <a:avLst/>
          </a:prstGeom>
          <a:noFill/>
          <a:ln/>
        </p:spPr>
        <p:txBody>
          <a:bodyPr wrap="square" lIns="0" tIns="0" rIns="0" bIns="0" rtlCol="0" anchor="t"/>
          <a:lstStyle/>
          <a:p>
            <a:pPr algn="l" indent="0" marL="0">
              <a:lnSpc>
                <a:spcPct val="115000"/>
              </a:lnSpc>
              <a:buNone/>
            </a:pPr>
            <a:r>
              <a:rPr lang="en-US" sz="800" dirty="0">
                <a:solidFill>
                  <a:srgbClr val="E51C1C"/>
                </a:solidFill>
                <a:latin typeface="Arial" pitchFamily="34" charset="0"/>
                <a:ea typeface="Arial" pitchFamily="34" charset="-122"/>
                <a:cs typeface="Arial" pitchFamily="34" charset="-120"/>
              </a:rPr>
              <a:t>Половина — это одна из двух одинаковых частей. Если разделить яблоко пополам, обе части будут равными, и никому не обидно.
</a:t>
            </a:r>
            <a:endParaRPr lang="en-US" sz="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73500" y="1675333"/>
            <a:ext cx="7564500" cy="2791434"/>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73500" y="775000"/>
            <a:ext cx="7564500" cy="502200"/>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Шаги сравнения чисел
</a:t>
            </a:r>
            <a:endParaRPr lang="en-US" sz="3000" dirty="0"/>
          </a:p>
        </p:txBody>
      </p:sp>
      <p:sp>
        <p:nvSpPr>
          <p:cNvPr id="7" name="Text 1"/>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16</a:t>
            </a:r>
            <a:endParaRPr lang="en-US" sz="800" dirty="0"/>
          </a:p>
        </p:txBody>
      </p:sp>
      <p:sp>
        <p:nvSpPr>
          <p:cNvPr id="8" name="Text 2"/>
          <p:cNvSpPr txBox="1"/>
          <p:nvPr/>
        </p:nvSpPr>
        <p:spPr>
          <a:xfrm>
            <a:off x="773500" y="1335155"/>
            <a:ext cx="7564500" cy="192300"/>
          </a:xfrm>
          <a:prstGeom prst="rect">
            <a:avLst/>
          </a:prstGeom>
          <a:noFill/>
          <a:ln/>
        </p:spPr>
        <p:txBody>
          <a:bodyPr wrap="square" lIns="0" tIns="0" rIns="0" bIns="0" rtlCol="0" anchor="t"/>
          <a:lstStyle/>
          <a:p>
            <a:pPr algn="l" indent="0" marL="0">
              <a:lnSpc>
                <a:spcPct val="100000"/>
              </a:lnSpc>
              <a:buNone/>
            </a:pPr>
            <a:r>
              <a:rPr lang="en-US" sz="1056" dirty="0">
                <a:solidFill>
                  <a:srgbClr val="000000"/>
                </a:solidFill>
                <a:latin typeface="Arial" pitchFamily="34" charset="0"/>
                <a:ea typeface="Arial" pitchFamily="34" charset="-122"/>
                <a:cs typeface="Arial" pitchFamily="34" charset="-120"/>
              </a:rPr>
              <a:t>Схема показывает, как по-разному сравниваются числа с разным количеством цифр и с одинаковым количеством цифр.
</a:t>
            </a:r>
            <a:endParaRPr lang="en-US" sz="1056"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73500" y="1613250"/>
            <a:ext cx="609300" cy="541600"/>
          </a:xfrm>
          <a:prstGeom prst="rect">
            <a:avLst/>
          </a:prstGeom>
        </p:spPr>
      </p:pic>
      <p:pic>
        <p:nvPicPr>
          <p:cNvPr id="5" name="Image 3" descr="preencoded.png">    </p:cNvPr>
          <p:cNvPicPr>
            <a:picLocks noChangeAspect="1"/>
          </p:cNvPicPr>
          <p:nvPr/>
        </p:nvPicPr>
        <p:blipFill>
          <a:blip r:embed="rId4"/>
          <a:stretch>
            <a:fillRect/>
          </a:stretch>
        </p:blipFill>
        <p:spPr>
          <a:xfrm>
            <a:off x="790450" y="2278623"/>
            <a:ext cx="575400" cy="575400"/>
          </a:xfrm>
          <a:prstGeom prst="rect">
            <a:avLst/>
          </a:prstGeom>
        </p:spPr>
      </p:pic>
      <p:pic>
        <p:nvPicPr>
          <p:cNvPr id="6" name="Image 4" descr="preencoded.png">    </p:cNvPr>
          <p:cNvPicPr>
            <a:picLocks noChangeAspect="1"/>
          </p:cNvPicPr>
          <p:nvPr/>
        </p:nvPicPr>
        <p:blipFill>
          <a:blip r:embed="rId5"/>
          <a:stretch>
            <a:fillRect/>
          </a:stretch>
        </p:blipFill>
        <p:spPr>
          <a:xfrm>
            <a:off x="773500" y="2977800"/>
            <a:ext cx="609300" cy="541600"/>
          </a:xfrm>
          <a:prstGeom prst="rect">
            <a:avLst/>
          </a:prstGeom>
        </p:spPr>
      </p:pic>
      <p:pic>
        <p:nvPicPr>
          <p:cNvPr id="7" name="Image 5" descr="preencoded.png">    </p:cNvPr>
          <p:cNvPicPr>
            <a:picLocks noChangeAspect="1"/>
          </p:cNvPicPr>
          <p:nvPr/>
        </p:nvPicPr>
        <p:blipFill>
          <a:blip r:embed="rId6"/>
          <a:stretch>
            <a:fillRect/>
          </a:stretch>
        </p:blipFill>
        <p:spPr>
          <a:xfrm>
            <a:off x="790450" y="3632375"/>
            <a:ext cx="575400" cy="575400"/>
          </a:xfrm>
          <a:prstGeom prst="rect">
            <a:avLst/>
          </a:prstGeom>
        </p:spPr>
      </p:pic>
      <p:sp>
        <p:nvSpPr>
          <p:cNvPr id="8" name="Text 0"/>
          <p:cNvSpPr txBox="1"/>
          <p:nvPr/>
        </p:nvSpPr>
        <p:spPr>
          <a:xfrm>
            <a:off x="773500" y="775000"/>
            <a:ext cx="7596900" cy="618300"/>
          </a:xfrm>
          <a:prstGeom prst="rect">
            <a:avLst/>
          </a:prstGeom>
          <a:noFill/>
          <a:ln/>
        </p:spPr>
        <p:txBody>
          <a:bodyPr wrap="square" lIns="0" tIns="0" rIns="0" bIns="0" rtlCol="0" anchor="ctr"/>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Где цифры помогают каждый день
</a:t>
            </a:r>
            <a:endParaRPr lang="en-US" sz="3000" dirty="0"/>
          </a:p>
        </p:txBody>
      </p:sp>
      <p:sp>
        <p:nvSpPr>
          <p:cNvPr id="9" name="Text 1"/>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17</a:t>
            </a:r>
            <a:endParaRPr lang="en-US" sz="800" dirty="0"/>
          </a:p>
        </p:txBody>
      </p:sp>
      <p:sp>
        <p:nvSpPr>
          <p:cNvPr id="10" name="Text 2"/>
          <p:cNvSpPr txBox="1"/>
          <p:nvPr/>
        </p:nvSpPr>
        <p:spPr>
          <a:xfrm>
            <a:off x="1496555" y="1677300"/>
            <a:ext cx="4313700" cy="413700"/>
          </a:xfrm>
          <a:prstGeom prst="rect">
            <a:avLst/>
          </a:prstGeom>
          <a:noFill/>
          <a:ln/>
        </p:spPr>
        <p:txBody>
          <a:bodyPr wrap="square" lIns="0" tIns="0" rIns="0" bIns="0" rtlCol="0" anchor="ctr"/>
          <a:lstStyle/>
          <a:p>
            <a:pPr algn="l" indent="0" marL="0">
              <a:lnSpc>
                <a:spcPct val="115000"/>
              </a:lnSpc>
              <a:buNone/>
            </a:pPr>
            <a:r>
              <a:rPr lang="en-US" sz="725" b="1" dirty="0">
                <a:solidFill>
                  <a:srgbClr val="000000"/>
                </a:solidFill>
                <a:latin typeface="Arial" pitchFamily="34" charset="0"/>
                <a:ea typeface="Arial" pitchFamily="34" charset="-122"/>
                <a:cs typeface="Arial" pitchFamily="34" charset="-120"/>
              </a:rPr>
              <a:t>Номера домов
</a:t>
            </a:r>
            <a:pPr algn="l" indent="0" marL="0">
              <a:lnSpc>
                <a:spcPct val="115000"/>
              </a:lnSpc>
              <a:buNone/>
            </a:pPr>
            <a:r>
              <a:rPr lang="en-US" sz="65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688" dirty="0">
                <a:solidFill>
                  <a:srgbClr val="000000"/>
                </a:solidFill>
                <a:latin typeface="Arial" pitchFamily="34" charset="0"/>
                <a:ea typeface="Arial" pitchFamily="34" charset="-122"/>
                <a:cs typeface="Arial" pitchFamily="34" charset="-120"/>
              </a:rPr>
              <a:t>Цифры на доме помогают быстро найти нужный подъезд и не пройти мимо своей двери. Без них улица превратилась бы в настоящий квест.
</a:t>
            </a:r>
            <a:endParaRPr lang="en-US" sz="725" dirty="0"/>
          </a:p>
        </p:txBody>
      </p:sp>
      <p:sp>
        <p:nvSpPr>
          <p:cNvPr id="11" name="Text 3"/>
          <p:cNvSpPr txBox="1"/>
          <p:nvPr/>
        </p:nvSpPr>
        <p:spPr>
          <a:xfrm>
            <a:off x="1496555" y="2359579"/>
            <a:ext cx="4313700" cy="413700"/>
          </a:xfrm>
          <a:prstGeom prst="rect">
            <a:avLst/>
          </a:prstGeom>
          <a:noFill/>
          <a:ln/>
        </p:spPr>
        <p:txBody>
          <a:bodyPr wrap="square" lIns="0" tIns="0" rIns="0" bIns="0" rtlCol="0" anchor="ctr"/>
          <a:lstStyle/>
          <a:p>
            <a:pPr algn="l" indent="0" marL="0">
              <a:lnSpc>
                <a:spcPct val="115000"/>
              </a:lnSpc>
              <a:buNone/>
            </a:pPr>
            <a:r>
              <a:rPr lang="en-US" sz="725" b="1" dirty="0">
                <a:solidFill>
                  <a:srgbClr val="000000"/>
                </a:solidFill>
                <a:latin typeface="Arial" pitchFamily="34" charset="0"/>
                <a:ea typeface="Arial" pitchFamily="34" charset="-122"/>
                <a:cs typeface="Arial" pitchFamily="34" charset="-120"/>
              </a:rPr>
              <a:t>Телефоны
</a:t>
            </a:r>
            <a:pPr algn="l" indent="0" marL="0">
              <a:lnSpc>
                <a:spcPct val="115000"/>
              </a:lnSpc>
              <a:buNone/>
            </a:pPr>
            <a:r>
              <a:rPr lang="en-US" sz="65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688" dirty="0">
                <a:solidFill>
                  <a:srgbClr val="000000"/>
                </a:solidFill>
                <a:latin typeface="Arial" pitchFamily="34" charset="0"/>
                <a:ea typeface="Arial" pitchFamily="34" charset="-122"/>
                <a:cs typeface="Arial" pitchFamily="34" charset="-120"/>
              </a:rPr>
              <a:t>Номер телефона соединяет с нужным человеком или службой. Одна перепутанная цифра — и звонок уйдёт совсем не туда, как в игре с ошибкой.
</a:t>
            </a:r>
            <a:endParaRPr lang="en-US" sz="725" dirty="0"/>
          </a:p>
        </p:txBody>
      </p:sp>
      <p:sp>
        <p:nvSpPr>
          <p:cNvPr id="12" name="Text 4"/>
          <p:cNvSpPr txBox="1"/>
          <p:nvPr/>
        </p:nvSpPr>
        <p:spPr>
          <a:xfrm>
            <a:off x="1496555" y="3041855"/>
            <a:ext cx="4313700" cy="413700"/>
          </a:xfrm>
          <a:prstGeom prst="rect">
            <a:avLst/>
          </a:prstGeom>
          <a:noFill/>
          <a:ln/>
        </p:spPr>
        <p:txBody>
          <a:bodyPr wrap="square" lIns="0" tIns="0" rIns="0" bIns="0" rtlCol="0" anchor="ctr"/>
          <a:lstStyle/>
          <a:p>
            <a:pPr algn="l" indent="0" marL="0">
              <a:lnSpc>
                <a:spcPct val="115000"/>
              </a:lnSpc>
              <a:buNone/>
            </a:pPr>
            <a:r>
              <a:rPr lang="en-US" sz="725" b="1" dirty="0">
                <a:solidFill>
                  <a:srgbClr val="000000"/>
                </a:solidFill>
                <a:latin typeface="Arial" pitchFamily="34" charset="0"/>
                <a:ea typeface="Arial" pitchFamily="34" charset="-122"/>
                <a:cs typeface="Arial" pitchFamily="34" charset="-120"/>
              </a:rPr>
              <a:t>Автобусы
</a:t>
            </a:r>
            <a:pPr algn="l" indent="0" marL="0">
              <a:lnSpc>
                <a:spcPct val="115000"/>
              </a:lnSpc>
              <a:buNone/>
            </a:pPr>
            <a:r>
              <a:rPr lang="en-US" sz="65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688" dirty="0">
                <a:solidFill>
                  <a:srgbClr val="000000"/>
                </a:solidFill>
                <a:latin typeface="Arial" pitchFamily="34" charset="0"/>
                <a:ea typeface="Arial" pitchFamily="34" charset="-122"/>
                <a:cs typeface="Arial" pitchFamily="34" charset="-120"/>
              </a:rPr>
              <a:t>На автобусах цифры показывают маршрут и направление. По номеру легко понять, на какой транспорт садиться, чтобы доехать без лишних кругов.
</a:t>
            </a:r>
            <a:endParaRPr lang="en-US" sz="725" dirty="0"/>
          </a:p>
        </p:txBody>
      </p:sp>
      <p:sp>
        <p:nvSpPr>
          <p:cNvPr id="13" name="Text 5"/>
          <p:cNvSpPr txBox="1"/>
          <p:nvPr/>
        </p:nvSpPr>
        <p:spPr>
          <a:xfrm>
            <a:off x="1496555" y="3713327"/>
            <a:ext cx="4313700" cy="413700"/>
          </a:xfrm>
          <a:prstGeom prst="rect">
            <a:avLst/>
          </a:prstGeom>
          <a:noFill/>
          <a:ln/>
        </p:spPr>
        <p:txBody>
          <a:bodyPr wrap="square" lIns="0" tIns="0" rIns="0" bIns="0" rtlCol="0" anchor="ctr"/>
          <a:lstStyle/>
          <a:p>
            <a:pPr algn="l" indent="0" marL="0">
              <a:lnSpc>
                <a:spcPct val="115000"/>
              </a:lnSpc>
              <a:buNone/>
            </a:pPr>
            <a:r>
              <a:rPr lang="en-US" sz="725" b="1" dirty="0">
                <a:solidFill>
                  <a:srgbClr val="000000"/>
                </a:solidFill>
                <a:latin typeface="Arial" pitchFamily="34" charset="0"/>
                <a:ea typeface="Arial" pitchFamily="34" charset="-122"/>
                <a:cs typeface="Arial" pitchFamily="34" charset="-120"/>
              </a:rPr>
              <a:t>Адреса и индексы
</a:t>
            </a:r>
            <a:pPr algn="l" indent="0" marL="0">
              <a:lnSpc>
                <a:spcPct val="115000"/>
              </a:lnSpc>
              <a:buNone/>
            </a:pPr>
            <a:r>
              <a:rPr lang="en-US" sz="65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688" dirty="0">
                <a:solidFill>
                  <a:srgbClr val="000000"/>
                </a:solidFill>
                <a:latin typeface="Arial" pitchFamily="34" charset="0"/>
                <a:ea typeface="Arial" pitchFamily="34" charset="-122"/>
                <a:cs typeface="Arial" pitchFamily="34" charset="-120"/>
              </a:rPr>
              <a:t>Почтовый индекс и номер на конверте помогают письму попасть точно по адресу. Цифры работают как маленькие помощники для почтальона.
</a:t>
            </a:r>
            <a:endParaRPr lang="en-US" sz="725"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89675" y="1087553"/>
            <a:ext cx="2987700" cy="297019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773500" y="775075"/>
            <a:ext cx="4076700" cy="745200"/>
          </a:xfrm>
          <a:prstGeom prst="rect">
            <a:avLst/>
          </a:prstGeom>
          <a:noFill/>
          <a:ln/>
        </p:spPr>
        <p:txBody>
          <a:bodyPr wrap="square" lIns="0" tIns="0" rIns="0" bIns="0" rtlCol="0" anchor="ctr"/>
          <a:lstStyle/>
          <a:p>
            <a:pPr algn="l" indent="0" marL="0">
              <a:lnSpc>
                <a:spcPct val="100000"/>
              </a:lnSpc>
              <a:buNone/>
            </a:pPr>
            <a:r>
              <a:rPr lang="en-US" sz="2933" b="1" dirty="0">
                <a:solidFill>
                  <a:srgbClr val="000000"/>
                </a:solidFill>
                <a:latin typeface="Arial" pitchFamily="34" charset="0"/>
                <a:ea typeface="Arial" pitchFamily="34" charset="-122"/>
                <a:cs typeface="Arial" pitchFamily="34" charset="-120"/>
              </a:rPr>
              <a:t>Числа в играх и сказках
</a:t>
            </a:r>
            <a:endParaRPr lang="en-US" sz="2933" dirty="0"/>
          </a:p>
        </p:txBody>
      </p:sp>
      <p:sp>
        <p:nvSpPr>
          <p:cNvPr id="8" name="Text 1"/>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18</a:t>
            </a:r>
            <a:endParaRPr lang="en-US" sz="800" dirty="0"/>
          </a:p>
        </p:txBody>
      </p:sp>
      <p:sp>
        <p:nvSpPr>
          <p:cNvPr id="9" name="Text 2"/>
          <p:cNvSpPr txBox="1"/>
          <p:nvPr/>
        </p:nvSpPr>
        <p:spPr>
          <a:xfrm>
            <a:off x="1248025" y="1770963"/>
            <a:ext cx="2373900" cy="11628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 играх цифры нужны, чтобы считать очки, ходы и жизни. Благодаря им правила становятся понятными, а победа — честной, без споров и волшебных догадок.
</a:t>
            </a:r>
            <a:endParaRPr lang="en-US" sz="1000" dirty="0"/>
          </a:p>
        </p:txBody>
      </p:sp>
      <p:sp>
        <p:nvSpPr>
          <p:cNvPr id="10" name="Text 3"/>
          <p:cNvSpPr txBox="1"/>
          <p:nvPr/>
        </p:nvSpPr>
        <p:spPr>
          <a:xfrm>
            <a:off x="2164700" y="3184452"/>
            <a:ext cx="2373900" cy="11628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 сказках часто встречаются числа 3, 7 и 12. Они легко запоминаются, красиво звучат и делают историю ритмичной, как хорошая детская считалка.
</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73550" y="823450"/>
            <a:ext cx="7596900" cy="618300"/>
          </a:xfrm>
          <a:prstGeom prst="rect">
            <a:avLst/>
          </a:prstGeom>
          <a:noFill/>
          <a:ln/>
        </p:spPr>
        <p:txBody>
          <a:bodyPr wrap="square" lIns="0" tIns="0" rIns="0" bIns="0" rtlCol="0" anchor="ctr"/>
          <a:lstStyle/>
          <a:p>
            <a:pPr algn="l" indent="0" marL="0">
              <a:lnSpc>
                <a:spcPct val="100000"/>
              </a:lnSpc>
              <a:buNone/>
            </a:pPr>
            <a:r>
              <a:rPr lang="en-US" sz="2434" b="1" dirty="0">
                <a:solidFill>
                  <a:srgbClr val="000000"/>
                </a:solidFill>
                <a:latin typeface="Arial" pitchFamily="34" charset="0"/>
                <a:ea typeface="Arial" pitchFamily="34" charset="-122"/>
                <a:cs typeface="Arial" pitchFamily="34" charset="-120"/>
              </a:rPr>
              <a:t>Как цифры подсказывают, что пора проверить запись
</a:t>
            </a:r>
            <a:endParaRPr lang="en-US" sz="2434" dirty="0"/>
          </a:p>
        </p:txBody>
      </p:sp>
      <p:sp>
        <p:nvSpPr>
          <p:cNvPr id="6" name="Text 1"/>
          <p:cNvSpPr txBox="1"/>
          <p:nvPr/>
        </p:nvSpPr>
        <p:spPr>
          <a:xfrm>
            <a:off x="773500" y="2325587"/>
            <a:ext cx="1759200" cy="1515300"/>
          </a:xfrm>
          <a:prstGeom prst="rect">
            <a:avLst/>
          </a:prstGeom>
          <a:noFill/>
          <a:ln/>
        </p:spPr>
        <p:txBody>
          <a:bodyPr wrap="square" lIns="0" tIns="0" rIns="0" bIns="0" rtlCol="0" anchor="t"/>
          <a:lstStyle/>
          <a:p>
            <a:pPr algn="l" indent="0" marL="0">
              <a:lnSpc>
                <a:spcPct val="115000"/>
              </a:lnSpc>
              <a:buNone/>
            </a:pPr>
            <a:r>
              <a:rPr lang="en-US" sz="1004" dirty="0">
                <a:solidFill>
                  <a:srgbClr val="000000"/>
                </a:solidFill>
                <a:latin typeface="Arial" pitchFamily="34" charset="0"/>
                <a:ea typeface="Arial" pitchFamily="34" charset="-122"/>
                <a:cs typeface="Arial" pitchFamily="34" charset="-120"/>
              </a:rPr>
              <a:t>Если в числе пропущена цифра, ответ сразу меняется. Одна маленькая ошибка может превратить правильную запись в совсем другое число.
</a:t>
            </a:r>
            <a:endParaRPr lang="en-US" sz="1004" dirty="0"/>
          </a:p>
        </p:txBody>
      </p:sp>
      <p:sp>
        <p:nvSpPr>
          <p:cNvPr id="7" name="Text 2"/>
          <p:cNvSpPr txBox="1"/>
          <p:nvPr/>
        </p:nvSpPr>
        <p:spPr>
          <a:xfrm>
            <a:off x="8725450" y="4603500"/>
            <a:ext cx="302400" cy="295200"/>
          </a:xfrm>
          <a:prstGeom prst="rect">
            <a:avLst/>
          </a:prstGeom>
          <a:noFill/>
          <a:ln/>
        </p:spPr>
        <p:txBody>
          <a:bodyPr wrap="square" lIns="0" tIns="0" rIns="0" bIns="0" rtlCol="0" anchor="ctr"/>
          <a:lstStyle/>
          <a:p>
            <a:pPr algn="ctr" indent="0" marL="0">
              <a:lnSpc>
                <a:spcPct val="100000"/>
              </a:lnSpc>
              <a:buNone/>
            </a:pPr>
            <a:r>
              <a:rPr lang="en-US" sz="800" dirty="0">
                <a:solidFill>
                  <a:srgbClr val="E51C1C"/>
                </a:solidFill>
                <a:latin typeface="Arial" pitchFamily="34" charset="0"/>
                <a:ea typeface="Arial" pitchFamily="34" charset="-122"/>
                <a:cs typeface="Arial" pitchFamily="34" charset="-120"/>
              </a:rPr>
              <a:t>19</a:t>
            </a:r>
            <a:endParaRPr lang="en-US" sz="800" dirty="0"/>
          </a:p>
        </p:txBody>
      </p:sp>
      <p:sp>
        <p:nvSpPr>
          <p:cNvPr id="8" name="Text 3"/>
          <p:cNvSpPr txBox="1"/>
          <p:nvPr/>
        </p:nvSpPr>
        <p:spPr>
          <a:xfrm>
            <a:off x="2719417" y="2190774"/>
            <a:ext cx="1759200" cy="1515300"/>
          </a:xfrm>
          <a:prstGeom prst="rect">
            <a:avLst/>
          </a:prstGeom>
          <a:noFill/>
          <a:ln/>
        </p:spPr>
        <p:txBody>
          <a:bodyPr wrap="square" lIns="0" tIns="0" rIns="0" bIns="0" rtlCol="0" anchor="t"/>
          <a:lstStyle/>
          <a:p>
            <a:pPr algn="l" indent="0" marL="0">
              <a:lnSpc>
                <a:spcPct val="115000"/>
              </a:lnSpc>
              <a:buNone/>
            </a:pPr>
            <a:r>
              <a:rPr lang="en-US" sz="1004" dirty="0">
                <a:solidFill>
                  <a:srgbClr val="000000"/>
                </a:solidFill>
                <a:latin typeface="Arial" pitchFamily="34" charset="0"/>
                <a:ea typeface="Arial" pitchFamily="34" charset="-122"/>
                <a:cs typeface="Arial" pitchFamily="34" charset="-120"/>
              </a:rPr>
              <a:t>Порядок цифр тоже важен: 14 и 41 выглядят похоже, но читаются по-разному. Нужно смотреть не только на цифры, но и на их место.
</a:t>
            </a:r>
            <a:endParaRPr lang="en-US" sz="1004" dirty="0"/>
          </a:p>
        </p:txBody>
      </p:sp>
      <p:sp>
        <p:nvSpPr>
          <p:cNvPr id="9" name="Text 4"/>
          <p:cNvSpPr txBox="1"/>
          <p:nvPr/>
        </p:nvSpPr>
        <p:spPr>
          <a:xfrm>
            <a:off x="4665314" y="2554517"/>
            <a:ext cx="1759200" cy="1515300"/>
          </a:xfrm>
          <a:prstGeom prst="rect">
            <a:avLst/>
          </a:prstGeom>
          <a:noFill/>
          <a:ln/>
        </p:spPr>
        <p:txBody>
          <a:bodyPr wrap="square" lIns="0" tIns="0" rIns="0" bIns="0" rtlCol="0" anchor="t"/>
          <a:lstStyle/>
          <a:p>
            <a:pPr algn="l" indent="0" marL="0">
              <a:lnSpc>
                <a:spcPct val="115000"/>
              </a:lnSpc>
              <a:buNone/>
            </a:pPr>
            <a:r>
              <a:rPr lang="en-US" sz="1004" dirty="0">
                <a:solidFill>
                  <a:srgbClr val="000000"/>
                </a:solidFill>
                <a:latin typeface="Arial" pitchFamily="34" charset="0"/>
                <a:ea typeface="Arial" pitchFamily="34" charset="-122"/>
                <a:cs typeface="Arial" pitchFamily="34" charset="-120"/>
              </a:rPr>
              <a:t>Знаки больше, меньше и равно помогают заметить неточность в сравнении. Без них легко перепутать, какое число больше, а какое меньше.
</a:t>
            </a:r>
            <a:endParaRPr lang="en-US" sz="1004" dirty="0"/>
          </a:p>
        </p:txBody>
      </p:sp>
      <p:sp>
        <p:nvSpPr>
          <p:cNvPr id="10" name="Text 5"/>
          <p:cNvSpPr txBox="1"/>
          <p:nvPr/>
        </p:nvSpPr>
        <p:spPr>
          <a:xfrm>
            <a:off x="6611223" y="2078775"/>
            <a:ext cx="1759200" cy="1515300"/>
          </a:xfrm>
          <a:prstGeom prst="rect">
            <a:avLst/>
          </a:prstGeom>
          <a:noFill/>
          <a:ln/>
        </p:spPr>
        <p:txBody>
          <a:bodyPr wrap="square" lIns="0" tIns="0" rIns="0" bIns="0" rtlCol="0" anchor="t"/>
          <a:lstStyle/>
          <a:p>
            <a:pPr algn="l" indent="0" marL="0">
              <a:lnSpc>
                <a:spcPct val="115000"/>
              </a:lnSpc>
              <a:buNone/>
            </a:pPr>
            <a:r>
              <a:rPr lang="en-US" sz="1004" dirty="0">
                <a:solidFill>
                  <a:srgbClr val="000000"/>
                </a:solidFill>
                <a:latin typeface="Arial" pitchFamily="34" charset="0"/>
                <a:ea typeface="Arial" pitchFamily="34" charset="-122"/>
                <a:cs typeface="Arial" pitchFamily="34" charset="-120"/>
              </a:rPr>
              <a:t>Аккуратная проверка спасает от смешных ошибок в тетради и помогает в устном счёте. Цифры любят внимательных учеников и не любят спешку.
</a:t>
            </a:r>
            <a:endParaRPr lang="en-US" sz="1004"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653050" y="2556750"/>
            <a:ext cx="3837900" cy="1256100"/>
          </a:xfrm>
          <a:prstGeom prst="rect">
            <a:avLst/>
          </a:prstGeom>
          <a:noFill/>
          <a:ln/>
        </p:spPr>
        <p:txBody>
          <a:bodyPr wrap="square" lIns="0" tIns="0" rIns="0" bIns="0" rtlCol="0" anchor="t"/>
          <a:lstStyle/>
          <a:p>
            <a:pPr algn="ctr" indent="0" marL="0">
              <a:lnSpc>
                <a:spcPct val="115000"/>
              </a:lnSpc>
              <a:buNone/>
            </a:pPr>
            <a:r>
              <a:rPr lang="en-US" sz="1000" dirty="0">
                <a:solidFill>
                  <a:srgbClr val="E51C1C"/>
                </a:solidFill>
                <a:latin typeface="Arial" pitchFamily="34" charset="0"/>
                <a:ea typeface="Arial" pitchFamily="34" charset="-122"/>
                <a:cs typeface="Arial" pitchFamily="34" charset="-120"/>
              </a:rPr>
              <a:t>Цифры помогают считать, измерять, сравнивать и записывать время, адреса и числа вокруг нас. С ними математика становится понятной, полезной и даже немного волшебной.
</a:t>
            </a:r>
            <a:endParaRPr lang="en-US" sz="1000" dirty="0"/>
          </a:p>
        </p:txBody>
      </p:sp>
      <p:sp>
        <p:nvSpPr>
          <p:cNvPr id="5" name="Text 1"/>
          <p:cNvSpPr txBox="1"/>
          <p:nvPr/>
        </p:nvSpPr>
        <p:spPr>
          <a:xfrm>
            <a:off x="1737025" y="1329500"/>
            <a:ext cx="5670000" cy="1007700"/>
          </a:xfrm>
          <a:prstGeom prst="rect">
            <a:avLst/>
          </a:prstGeom>
          <a:noFill/>
          <a:ln/>
        </p:spPr>
        <p:txBody>
          <a:bodyPr wrap="square" lIns="0" tIns="0" rIns="0" bIns="0" rtlCol="0" anchor="ctr"/>
          <a:lstStyle/>
          <a:p>
            <a:pPr algn="ctr" indent="0" marL="0">
              <a:lnSpc>
                <a:spcPct val="100000"/>
              </a:lnSpc>
              <a:buNone/>
            </a:pPr>
            <a:r>
              <a:rPr lang="en-US" sz="2600" b="1" dirty="0">
                <a:solidFill>
                  <a:srgbClr val="E51C1C"/>
                </a:solidFill>
                <a:latin typeface="Arial" pitchFamily="34" charset="0"/>
                <a:ea typeface="Arial" pitchFamily="34" charset="-122"/>
                <a:cs typeface="Arial" pitchFamily="34" charset="-120"/>
              </a:rPr>
              <a:t>Цифры — маленькие знаки с большой работой
</a:t>
            </a:r>
            <a:endParaRPr lang="en-US" sz="2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2026-05-20T12:27:55Z</dcterms:created>
  <dcterms:modified xsi:type="dcterms:W3CDTF">2026-05-20T12:27:55Z</dcterms:modified>
</cp:coreProperties>
</file>