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1450" y="1000232"/>
            <a:ext cx="9303900" cy="4179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14300"/>
            <a:ext cx="87840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2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религиозный состав населения: ключевые закономерности
</a:t>
            </a:r>
            <a:endParaRPr lang="en-US" sz="3023" dirty="0"/>
          </a:p>
        </p:txBody>
      </p:sp>
      <p:sp>
        <p:nvSpPr>
          <p:cNvPr id="5" name="Text 1"/>
          <p:cNvSpPr txBox="1"/>
          <p:nvPr/>
        </p:nvSpPr>
        <p:spPr>
          <a:xfrm>
            <a:off x="5905500" y="3703325"/>
            <a:ext cx="3058500" cy="93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история, миграции и границы формируют этническую и религиозную карту мира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905500" y="4787634"/>
            <a:ext cx="3058500" cy="17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00025" y="1264148"/>
            <a:ext cx="4991400" cy="392390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80000" y="180000"/>
            <a:ext cx="8790600" cy="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5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 для понимания мира
</a:t>
            </a:r>
            <a:endParaRPr lang="en-US" sz="3512" dirty="0"/>
          </a:p>
        </p:txBody>
      </p:sp>
      <p:sp>
        <p:nvSpPr>
          <p:cNvPr id="6" name="Text 1"/>
          <p:cNvSpPr txBox="1"/>
          <p:nvPr/>
        </p:nvSpPr>
        <p:spPr>
          <a:xfrm>
            <a:off x="180000" y="1956175"/>
            <a:ext cx="3942900" cy="20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религиозный состав помогает объяснить различия между странами, их историю и культурные связи. Для 11 класса это особенно важно: глобализация, миграции и урбанизация делают многообразие населения заметной чертой современного мира.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56851" y="2145390"/>
            <a:ext cx="690900" cy="552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2740" y="1466300"/>
            <a:ext cx="506363" cy="57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9955" y="2255425"/>
            <a:ext cx="690900" cy="552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63654" y="1466300"/>
            <a:ext cx="651038" cy="5787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понятия
</a:t>
            </a:r>
            <a:endParaRPr lang="en-US" sz="3600" dirty="0"/>
          </a:p>
        </p:txBody>
      </p:sp>
      <p:sp>
        <p:nvSpPr>
          <p:cNvPr id="8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3687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Этнос — это исторически сложившаяся общность людей, объединённая языком, культурой, самосознанием и представлениями об общем происхождении и судьбе.
</a:t>
            </a:r>
            <a:endParaRPr lang="en-US" sz="1090" dirty="0"/>
          </a:p>
        </p:txBody>
      </p:sp>
      <p:sp>
        <p:nvSpPr>
          <p:cNvPr id="10" name="Text 3"/>
          <p:cNvSpPr txBox="1"/>
          <p:nvPr/>
        </p:nvSpPr>
        <p:spPr>
          <a:xfrm>
            <a:off x="2762158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школьной географии нация чаще понимается как гражданская общность людей, объединённых одним государством, правовой системой и общими политическими институтами.
</a:t>
            </a:r>
            <a:endParaRPr lang="en-US" sz="1090" dirty="0"/>
          </a:p>
        </p:txBody>
      </p:sp>
      <p:sp>
        <p:nvSpPr>
          <p:cNvPr id="11" name="Text 4"/>
          <p:cNvSpPr txBox="1"/>
          <p:nvPr/>
        </p:nvSpPr>
        <p:spPr>
          <a:xfrm>
            <a:off x="4960699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включает верования, обряды и нормы поведения, которые определяют мировоззрение человека и влияют на повседневную жизнь общества.
</a:t>
            </a:r>
            <a:endParaRPr lang="en-US" sz="1090" dirty="0"/>
          </a:p>
        </p:txBody>
      </p:sp>
      <p:sp>
        <p:nvSpPr>
          <p:cNvPr id="12" name="Text 5"/>
          <p:cNvSpPr txBox="1"/>
          <p:nvPr/>
        </p:nvSpPr>
        <p:spPr>
          <a:xfrm>
            <a:off x="7032576" y="3197327"/>
            <a:ext cx="1576200" cy="143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Конфессия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Конфессия — это крупное направление внутри религии; в христианстве к ним относятся, например, католицизм, православие и протестантизм.
</a:t>
            </a:r>
            <a:endParaRPr lang="en-US" sz="109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527768"/>
            <a:ext cx="3929100" cy="133473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5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этнические общности мира
</a:t>
            </a:r>
            <a:endParaRPr lang="en-US" sz="3451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наиболее многочисленные этносы, их примерное расселение и языковую принадлежность.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этнические общности сосредоточены прежде всего в Азии и в крупных историко-культурных регионах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данные демографических и этнографических справочников
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Мировые религии по числу последователей
</a:t>
            </a:r>
            <a:endParaRPr lang="en-US" sz="2635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религии мира отличаются не только масштабом, но и географией распространения, историей формирования и влиянием на культуру.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 и ислам заметно опережают другие религии по числу последователей, формируя основу религиозной карты мира.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Оценки Pew Research Center и справочных демографических источников, 2020-е годы
</a:t>
            </a:r>
            <a:endParaRPr lang="en-US" sz="76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879807"/>
            <a:ext cx="5516400" cy="4331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Этническая мозаика стран мира
</a:t>
            </a:r>
            <a:endParaRPr lang="en-US" sz="2600" dirty="0"/>
          </a:p>
        </p:txBody>
      </p:sp>
      <p:sp>
        <p:nvSpPr>
          <p:cNvPr id="9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585173" y="1089127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многонациональные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Индонезия, Нигерия, Россия, США и Папуа — Новая Гвинея отличаются высокой этнической разнородностью из-за большого числа исторически сложившихся общностей.
</a:t>
            </a:r>
            <a:endParaRPr lang="en-US" sz="975" dirty="0"/>
          </a:p>
        </p:txBody>
      </p:sp>
      <p:sp>
        <p:nvSpPr>
          <p:cNvPr id="11" name="Text 3"/>
          <p:cNvSpPr txBox="1"/>
          <p:nvPr/>
        </p:nvSpPr>
        <p:spPr>
          <a:xfrm>
            <a:off x="4904247" y="2085695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причины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Многообразие населения часто связано с древними переселениями, колониальным прошлым, включением территорий в состав государства и длительным сосуществованием разных народов.
</a:t>
            </a:r>
            <a:endParaRPr lang="en-US" sz="986" dirty="0"/>
          </a:p>
        </p:txBody>
      </p:sp>
      <p:sp>
        <p:nvSpPr>
          <p:cNvPr id="12" name="Text 4"/>
          <p:cNvSpPr txBox="1"/>
          <p:nvPr/>
        </p:nvSpPr>
        <p:spPr>
          <a:xfrm>
            <a:off x="4191380" y="3082288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городов
</a:t>
            </a:r>
            <a:pPr algn="l" indent="0" marL="0">
              <a:lnSpc>
                <a:spcPct val="115000"/>
              </a:lnSpc>
              <a:buNone/>
            </a:pPr>
            <a:r>
              <a:rPr lang="en-US" sz="70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сложная этническая структура характерна для крупных агломераций, где сосредоточены рабочие места, университеты, транспортные узлы и административные функции.
</a:t>
            </a:r>
            <a:endParaRPr lang="en-US" sz="1004" dirty="0"/>
          </a:p>
        </p:txBody>
      </p:sp>
      <p:sp>
        <p:nvSpPr>
          <p:cNvPr id="13" name="Text 5"/>
          <p:cNvSpPr txBox="1"/>
          <p:nvPr/>
        </p:nvSpPr>
        <p:spPr>
          <a:xfrm>
            <a:off x="3427202" y="4078850"/>
            <a:ext cx="2658000" cy="87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Визуальный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Карту расселения народов или коллаж национальных костюмов можно использовать, чтобы показать, насколько многослойной бывает культурная география государства.
</a:t>
            </a:r>
            <a:endParaRPr lang="en-US" sz="1097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формирования этнического состава территории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природные условия, миграции и политика постепенно меняют этническую структуру региона.
</a:t>
            </a:r>
            <a:endParaRPr lang="en-US" sz="909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Факторы этнического разнообразия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Историческое заселение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Неравномерное освоение территории в прошлом создаёт основу для последующего сосуществования разных народов, языков и традиций в пределах одного государства или региона.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2400331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Миграции и войны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Торговля, переселения, завоевания, колонизация и вынужденные перемещения населения меняют этнический состав быстрее всего, особенно на пограничных и транзитных территориях.
</a:t>
            </a:r>
            <a:endParaRPr lang="en-US" sz="1072" dirty="0"/>
          </a:p>
        </p:txBody>
      </p:sp>
      <p:sp>
        <p:nvSpPr>
          <p:cNvPr id="11" name="Text 4"/>
          <p:cNvSpPr txBox="1"/>
          <p:nvPr/>
        </p:nvSpPr>
        <p:spPr>
          <a:xfrm>
            <a:off x="4620759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среда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городах этническое смешение обычно выше, чем в сельской местности, потому что здесь сосредоточены работа, образование, транспорт и государственные службы.
</a:t>
            </a:r>
            <a:endParaRPr lang="en-US" sz="1120" dirty="0"/>
          </a:p>
        </p:txBody>
      </p:sp>
      <p:sp>
        <p:nvSpPr>
          <p:cNvPr id="12" name="Text 5"/>
          <p:cNvSpPr txBox="1"/>
          <p:nvPr/>
        </p:nvSpPr>
        <p:spPr>
          <a:xfrm>
            <a:off x="6841187" y="2568107"/>
            <a:ext cx="2129400" cy="10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3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соседство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разные народы веками живут рядом, возникает сложная культурная среда, где этнические различия сохраняются, но при этом частично сближаются через общую жизнь.
</a:t>
            </a:r>
            <a:endParaRPr lang="en-US" sz="1133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80000"/>
            <a:ext cx="8790600" cy="63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Титульные народы и этнические меньшинства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743550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такие титульные народы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Титульный народ связан с названием государства или региона, однако он не всегда составляет абсолютное большинство населения и может сосуществовать с другими крупными общностями.
</a:t>
            </a:r>
            <a:endParaRPr lang="en-US" sz="1195" dirty="0"/>
          </a:p>
        </p:txBody>
      </p:sp>
      <p:sp>
        <p:nvSpPr>
          <p:cNvPr id="10" name="Text 3"/>
          <p:cNvSpPr txBox="1"/>
          <p:nvPr/>
        </p:nvSpPr>
        <p:spPr>
          <a:xfrm>
            <a:off x="180000" y="2568876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меньшинств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меньшинства сохраняют язык, традиции и религию через семью, школы, культурные центры и общественные объединения, передавая идентичность следующим поколениям.
</a:t>
            </a:r>
            <a:endParaRPr lang="en-US" sz="1226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3394197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мире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этническим меньшинствам относят саамов, курдов, уйгуров и басков; их положение зависит от исторических условий, правового статуса и отношений с государством.
</a:t>
            </a:r>
            <a:endParaRPr lang="en-US" sz="1226" dirty="0"/>
          </a:p>
        </p:txBody>
      </p:sp>
      <p:sp>
        <p:nvSpPr>
          <p:cNvPr id="12" name="Text 5"/>
          <p:cNvSpPr txBox="1"/>
          <p:nvPr/>
        </p:nvSpPr>
        <p:spPr>
          <a:xfrm>
            <a:off x="180000" y="4219499"/>
            <a:ext cx="4152300" cy="74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определяет положение
</a:t>
            </a:r>
            <a:pPr algn="l" indent="0" marL="0">
              <a:lnSpc>
                <a:spcPct val="115000"/>
              </a:lnSpc>
              <a:buNone/>
            </a:pPr>
            <a:r>
              <a:rPr lang="en-US" sz="7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сохранение самобытности влияют язык образования, уровень автономии, защита прав и готовность общества признавать культурное многообразие как норму.
</a:t>
            </a:r>
            <a:endParaRPr lang="en-US" sz="1226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мира по регионам
</a:t>
            </a:r>
            <a:endParaRPr lang="en-US" sz="3147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Регионы мира различаются не только преобладающей религией, но и соотношением традиционных верований, светских взглядов и исторически сложившихся конфессий.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Религиозная карта мира тесно связана с историей освоения территорий, путями культурных контактов и длительными цивилизационными традициями.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региональных религиозных профилей по справочным страноведческим материалам
</a:t>
            </a:r>
            <a:endParaRPr lang="en-US" sz="683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1744729"/>
            <a:ext cx="482270" cy="38581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72838" y="3926085"/>
            <a:ext cx="451731" cy="4015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88617" y="2832747"/>
            <a:ext cx="301154" cy="40153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180000"/>
            <a:ext cx="8790600" cy="79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73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Христианство: основные ветви и география распространения
</a:t>
            </a:r>
            <a:endParaRPr lang="en-US" sz="2735" dirty="0"/>
          </a:p>
        </p:txBody>
      </p:sp>
      <p:sp>
        <p:nvSpPr>
          <p:cNvPr id="7" name="Text 1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903744" y="1739421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Католицизм наиболее широко распространён в Южной Европе, Латинской Америке и на Филиппинах. Для него характерны централизованная церковная организация, единая традиция богослужения и заметное влияние на праздничную культуру.
</a:t>
            </a:r>
            <a:endParaRPr lang="en-US" sz="861" dirty="0"/>
          </a:p>
        </p:txBody>
      </p:sp>
      <p:sp>
        <p:nvSpPr>
          <p:cNvPr id="9" name="Text 3"/>
          <p:cNvSpPr txBox="1"/>
          <p:nvPr/>
        </p:nvSpPr>
        <p:spPr>
          <a:xfrm>
            <a:off x="3481312" y="3928630"/>
            <a:ext cx="245869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Протестантизм широко представлен в Северной Европе, Северной Америке и ряде стран Африки. Его отличают разнообразие общин, меньшая централизация и значительное влияние на образование, трудовую этику и общественную жизнь.
</a:t>
            </a:r>
            <a:endParaRPr lang="en-US" sz="861" dirty="0"/>
          </a:p>
        </p:txBody>
      </p:sp>
      <p:sp>
        <p:nvSpPr>
          <p:cNvPr id="10" name="Text 4"/>
          <p:cNvSpPr txBox="1"/>
          <p:nvPr/>
        </p:nvSpPr>
        <p:spPr>
          <a:xfrm>
            <a:off x="2121789" y="2835295"/>
            <a:ext cx="2331026" cy="9249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Православие особенно значимо в России, Восточной Европе и на Балканах. Оно сохраняет древние обрядовые формы, подчёркивает преемственность церковной традиции и тесно связано с историей восточнохристианской цивилизации.
</a:t>
            </a:r>
            <a:endParaRPr lang="en-US" sz="86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94500" y="2488658"/>
            <a:ext cx="9357000" cy="272303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555595" y="3151483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 преобладает на Ближнем Востоке, в Северной Африке, Центральной и Южной Азии, а также в Индонезии. Он влияет на нормы поведения, календарь, архитектуру и повседневные традиции обществ.
</a:t>
            </a:r>
            <a:endParaRPr lang="en-US" sz="1099" dirty="0"/>
          </a:p>
        </p:txBody>
      </p:sp>
      <p:sp>
        <p:nvSpPr>
          <p:cNvPr id="9" name="Text 2"/>
          <p:cNvSpPr txBox="1"/>
          <p:nvPr/>
        </p:nvSpPr>
        <p:spPr>
          <a:xfrm>
            <a:off x="3489667" y="2114891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Индуизм сосредоточен прежде всего в Индии и Непале. Он глубоко пронизывает семейные обычаи, представления о долге и праздники, а также заметно воздействует на социальную структуру и культуру.
</a:t>
            </a:r>
            <a:endParaRPr lang="en-US" sz="1099" dirty="0"/>
          </a:p>
        </p:txBody>
      </p:sp>
      <p:sp>
        <p:nvSpPr>
          <p:cNvPr id="10" name="Text 3"/>
          <p:cNvSpPr txBox="1"/>
          <p:nvPr/>
        </p:nvSpPr>
        <p:spPr>
          <a:xfrm>
            <a:off x="6255606" y="1060075"/>
            <a:ext cx="2708400" cy="95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
</a:t>
            </a:r>
            <a:pPr algn="l" indent="0" marL="0">
              <a:lnSpc>
                <a:spcPct val="115000"/>
              </a:lnSpc>
              <a:buNone/>
            </a:pPr>
            <a:r>
              <a:rPr lang="en-US" sz="7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Буддизм распространён в Восточной и Юго-Восточной Азии, включая Китай, Японию, Таиланд, Мьянму, Камбоджу и Шри-Ланку. Его традиции отражаются в храмах, искусстве, ритуалах и образе жизни.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600" cy="53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7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Ислам, индуизм и буддизм: география и особенности
</a:t>
            </a:r>
            <a:endParaRPr lang="en-US" sz="2577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0000" y="2118864"/>
            <a:ext cx="3950100" cy="13418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300" cy="7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3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Светские государства и государства с особой ролью религии
</a:t>
            </a:r>
            <a:endParaRPr lang="en-US" sz="243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5716834" y="2179300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роль религии зависит не только от вероисповедания населения, но и от модели государства, исторического опыта и конституционных норм.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22375" y="3627125"/>
            <a:ext cx="30555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и та же религия может играть разную роль в зависимости от политической системы и исторического пути страны.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Конституции и справочные страноведческие материалы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885368"/>
            <a:ext cx="2877000" cy="200041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72625" y="884745"/>
            <a:ext cx="2216100" cy="19044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00950" y="1060314"/>
            <a:ext cx="3010200" cy="182552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7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 и календарь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Религиозные традиции заметны уже в календаре: одни дни становятся праздничными, другие — постными или памятными. В результате школьные каникулы, выходные и семейные встречи часто связаны с верой, даже если общество в целом светское.
</a:t>
            </a:r>
            <a:endParaRPr lang="en-US" sz="1140" dirty="0"/>
          </a:p>
        </p:txBody>
      </p:sp>
      <p:sp>
        <p:nvSpPr>
          <p:cNvPr id="9" name="Text 2"/>
          <p:cNvSpPr txBox="1"/>
          <p:nvPr/>
        </p:nvSpPr>
        <p:spPr>
          <a:xfrm>
            <a:off x="3190525" y="30768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одежда, питание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влияет на правила поведения в семье, выбор одежды и пищевые ограничения. Эти нормы передаются через поколение и формируют узнаваемые культурные привычки, которые легко заметить в быту, на рынках, в ресторанах и на праздниках.
</a:t>
            </a:r>
            <a:endParaRPr lang="en-US" sz="1140" dirty="0"/>
          </a:p>
        </p:txBody>
      </p:sp>
      <p:sp>
        <p:nvSpPr>
          <p:cNvPr id="10" name="Text 3"/>
          <p:cNvSpPr txBox="1"/>
          <p:nvPr/>
        </p:nvSpPr>
        <p:spPr>
          <a:xfrm>
            <a:off x="6310450" y="3037950"/>
            <a:ext cx="2580300" cy="1277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16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Храмы и искусство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9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Церкви, мечети и храмы становятся не только местами молитвы, но и важными памятниками архитектуры. Религиозные символы, музыка, орнаменты и живопись часто выходят за пределы культа и входят в национальное культурное наследие.
</a:t>
            </a:r>
            <a:endParaRPr lang="en-US" sz="1169" dirty="0"/>
          </a:p>
        </p:txBody>
      </p:sp>
      <p:sp>
        <p:nvSpPr>
          <p:cNvPr id="11" name="Text 4"/>
          <p:cNvSpPr txBox="1"/>
          <p:nvPr/>
        </p:nvSpPr>
        <p:spPr>
          <a:xfrm>
            <a:off x="180000" y="180000"/>
            <a:ext cx="87909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11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Религия в повседневной культуре общества
</a:t>
            </a:r>
            <a:endParaRPr lang="en-US" sz="311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191" y="1606600"/>
            <a:ext cx="8777617" cy="29703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6009300" cy="58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0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предотвращаются этнорелигиозные конфликты
</a:t>
            </a:r>
            <a:endParaRPr lang="en-US" sz="2006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834000"/>
            <a:ext cx="35463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мер, основанная на правовой защите, диалоге и равном представительстве
</a:t>
            </a:r>
            <a:endParaRPr lang="en-US" sz="909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4900" y="1666010"/>
            <a:ext cx="3929100" cy="18812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7432500" cy="7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9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Миграция и рост многонациональности городов
</a:t>
            </a:r>
            <a:endParaRPr lang="en-US" sz="2590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графике сопоставлены урбанизация и рост доли мигрантов. В крупнейших городах эти процессы обычно идут параллельно, усиливая языковое, этническое и религиозное разнообразие.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714810" y="3995700"/>
            <a:ext cx="29922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выше концентрация населения и рабочих мест в городах, тем быстрее растёт многонациональный состав агломераций.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41500" y="3669950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ООН, World Urbanization Prospects; оценочные данные по международной миграции
</a:t>
            </a:r>
            <a:endParaRPr lang="en-US" sz="787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6126600" y="3234725"/>
            <a:ext cx="2837400" cy="139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разнообразие связано с огромной территорией страны, историей расширения границ и длительным совместным проживанием народов с разными языками и традициями.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180000" y="1094977"/>
            <a:ext cx="4767300" cy="1606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190+
</a:t>
            </a:r>
            <a:endParaRPr lang="en-US" sz="8100" dirty="0"/>
          </a:p>
        </p:txBody>
      </p:sp>
      <p:sp>
        <p:nvSpPr>
          <p:cNvPr id="6" name="Text 3"/>
          <p:cNvSpPr txBox="1"/>
          <p:nvPr/>
        </p:nvSpPr>
        <p:spPr>
          <a:xfrm>
            <a:off x="180000" y="4785300"/>
            <a:ext cx="31119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 и справочные материалы по этническому составу России
</a:t>
            </a:r>
            <a:endParaRPr lang="en-US" sz="665" dirty="0"/>
          </a:p>
        </p:txBody>
      </p:sp>
      <p:sp>
        <p:nvSpPr>
          <p:cNvPr id="7" name="Text 4"/>
          <p:cNvSpPr txBox="1"/>
          <p:nvPr/>
        </p:nvSpPr>
        <p:spPr>
          <a:xfrm>
            <a:off x="180000" y="2831434"/>
            <a:ext cx="4767300" cy="86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9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народов проживают в России, что делает её одним из самых многонациональных государств мира.
</a:t>
            </a:r>
            <a:endParaRPr lang="en-US" sz="194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41550" y="1660664"/>
            <a:ext cx="3929100" cy="106894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180000"/>
            <a:ext cx="8790600" cy="726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этнического и религиозного разнообразия
</a:t>
            </a:r>
            <a:endParaRPr lang="en-US" sz="2564" dirty="0"/>
          </a:p>
        </p:txBody>
      </p:sp>
      <p:sp>
        <p:nvSpPr>
          <p:cNvPr id="5" name="Text 1"/>
          <p:cNvSpPr txBox="1"/>
          <p:nvPr/>
        </p:nvSpPr>
        <p:spPr>
          <a:xfrm>
            <a:off x="86961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180000" y="288035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Этнические и религиозные характеристики населения различаются по содержанию, но обе важны для анализа территории, управления обществом и предупреждения конфликтов.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1546764" y="3995700"/>
            <a:ext cx="2993700" cy="96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Этническое и религиозное разнообразие часто взаимосвязаны, но не совпадают: один народ может включать разные конфессии, а одна религия — разные этносы.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5035075" y="3361042"/>
            <a:ext cx="3929100" cy="17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Демографическая и этнографическая статистика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180000"/>
            <a:ext cx="8790600" cy="64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346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Источники данных о составе населения
</a:t>
            </a:r>
            <a:endParaRPr lang="en-US" sz="3466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4698000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96150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Переписи населения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источник сведений о национальности, языке и религии. Однако перечень вопросов и способ фиксации ответов зависят от страны и её законодательства.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323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Выборочные обследования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Используются для уточнения данных переписей и изучения отдельных групп населения. Они помогают получить более детальную картину, но охватывают не всех жителей.
</a:t>
            </a:r>
            <a:endParaRPr lang="en-US" sz="1018" dirty="0"/>
          </a:p>
        </p:txBody>
      </p:sp>
      <p:sp>
        <p:nvSpPr>
          <p:cNvPr id="11" name="Text 4"/>
          <p:cNvSpPr txBox="1"/>
          <p:nvPr/>
        </p:nvSpPr>
        <p:spPr>
          <a:xfrm>
            <a:off x="48500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Административные реестры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 сведения, накопленные органами власти, школами, миграционными и социальными службами. Эти данные удобны, но не всегда сопоставимы между странами.
</a:t>
            </a:r>
            <a:endParaRPr lang="en-US" sz="1018" dirty="0"/>
          </a:p>
        </p:txBody>
      </p:sp>
      <p:sp>
        <p:nvSpPr>
          <p:cNvPr id="12" name="Text 5"/>
          <p:cNvSpPr txBox="1"/>
          <p:nvPr/>
        </p:nvSpPr>
        <p:spPr>
          <a:xfrm>
            <a:off x="6967745" y="2161400"/>
            <a:ext cx="1595400" cy="11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базы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ООН и других организаций помогают сравнивать государства, но требуют осторожности: определения этничности и религии в разных системах учёта различаются.
</a:t>
            </a:r>
            <a:endParaRPr lang="en-US" sz="1043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03350" y="1307425"/>
            <a:ext cx="7737300" cy="85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населения: ключ к пониманию современного мира
</a:t>
            </a:r>
            <a:endParaRPr lang="en-US" sz="2929" dirty="0"/>
          </a:p>
        </p:txBody>
      </p:sp>
      <p:sp>
        <p:nvSpPr>
          <p:cNvPr id="4" name="Text 1"/>
          <p:cNvSpPr txBox="1"/>
          <p:nvPr/>
        </p:nvSpPr>
        <p:spPr>
          <a:xfrm>
            <a:off x="2155750" y="2350100"/>
            <a:ext cx="4832400" cy="176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Этнический и религиозный состав населения показывает, как история, миграции и культура формируют облик стран. Понимание этого разнообразия помогает видеть не различия, а возможности для развития общества.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2026-06-03T05:15:33Z</dcterms:created>
  <dcterms:modified xsi:type="dcterms:W3CDTF">2026-06-03T05:15:33Z</dcterms:modified>
</cp:coreProperties>
</file>