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jpe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image" Target="../media/image-12-12.png"/><Relationship Id="rId13" Type="http://schemas.openxmlformats.org/officeDocument/2006/relationships/image" Target="../media/image-12-13.png"/><Relationship Id="rId14" Type="http://schemas.openxmlformats.org/officeDocument/2006/relationships/image" Target="../media/image-12-14.png"/><Relationship Id="rId15" Type="http://schemas.openxmlformats.org/officeDocument/2006/relationships/image" Target="../media/image-12-15.png"/><Relationship Id="rId16" Type="http://schemas.openxmlformats.org/officeDocument/2006/relationships/slideLayout" Target="../slideLayouts/slideLayout1.xml"/><Relationship Id="rId1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jpe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slideLayout" Target="../slideLayouts/slideLayout1.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jpeg"/><Relationship Id="rId5" Type="http://schemas.openxmlformats.org/officeDocument/2006/relationships/image" Target="../media/image-16-5.png"/><Relationship Id="rId6" Type="http://schemas.openxmlformats.org/officeDocument/2006/relationships/image" Target="../media/image-16-6.jpe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5366338" y="371225"/>
            <a:ext cx="3417025" cy="4412400"/>
          </a:xfrm>
          <a:prstGeom prst="rect">
            <a:avLst/>
          </a:prstGeom>
        </p:spPr>
      </p:pic>
      <p:sp>
        <p:nvSpPr>
          <p:cNvPr id="6" name="Text 0"/>
          <p:cNvSpPr txBox="1"/>
          <p:nvPr/>
        </p:nvSpPr>
        <p:spPr>
          <a:xfrm>
            <a:off x="360000" y="1810700"/>
            <a:ext cx="4858500" cy="1785900"/>
          </a:xfrm>
          <a:prstGeom prst="rect">
            <a:avLst/>
          </a:prstGeom>
          <a:noFill/>
          <a:ln/>
        </p:spPr>
        <p:txBody>
          <a:bodyPr wrap="square" lIns="0" tIns="0" rIns="0" bIns="0" rtlCol="0" anchor="b"/>
          <a:lstStyle/>
          <a:p>
            <a:pPr algn="l" indent="0" marL="0">
              <a:lnSpc>
                <a:spcPct val="100000"/>
              </a:lnSpc>
              <a:buNone/>
            </a:pPr>
            <a:r>
              <a:rPr lang="en-US" sz="3200" b="1" dirty="0">
                <a:solidFill>
                  <a:srgbClr val="FFFFFF"/>
                </a:solidFill>
                <a:latin typeface="Arial" pitchFamily="34" charset="0"/>
                <a:ea typeface="Arial" pitchFamily="34" charset="-122"/>
                <a:cs typeface="Arial" pitchFamily="34" charset="-120"/>
              </a:rPr>
              <a:t>Тип Хордовые: главные признаки и самые известные группы
</a:t>
            </a:r>
            <a:endParaRPr lang="en-US" sz="3200" dirty="0"/>
          </a:p>
        </p:txBody>
      </p:sp>
      <p:sp>
        <p:nvSpPr>
          <p:cNvPr id="7" name="Text 1"/>
          <p:cNvSpPr txBox="1"/>
          <p:nvPr/>
        </p:nvSpPr>
        <p:spPr>
          <a:xfrm>
            <a:off x="360000" y="3975973"/>
            <a:ext cx="4858500" cy="807600"/>
          </a:xfrm>
          <a:prstGeom prst="rect">
            <a:avLst/>
          </a:prstGeom>
          <a:noFill/>
          <a:ln/>
        </p:spPr>
        <p:txBody>
          <a:bodyPr wrap="square" lIns="0" tIns="0" rIns="0" bIns="0" rtlCol="0" anchor="t"/>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Животные с хордой: от ланцетника до человека.
</a:t>
            </a:r>
            <a:endParaRPr lang="en-US" sz="1800" dirty="0"/>
          </a:p>
        </p:txBody>
      </p:sp>
      <p:sp>
        <p:nvSpPr>
          <p:cNvPr id="8" name="Text 2"/>
          <p:cNvSpPr txBox="1"/>
          <p:nvPr/>
        </p:nvSpPr>
        <p:spPr>
          <a:xfrm>
            <a:off x="447590" y="433985"/>
            <a:ext cx="2332800" cy="345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
</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56600" y="1349364"/>
            <a:ext cx="4148100" cy="3098922"/>
          </a:xfrm>
          <a:prstGeom prst="rect">
            <a:avLst/>
          </a:prstGeom>
        </p:spPr>
      </p:pic>
      <p:sp>
        <p:nvSpPr>
          <p:cNvPr id="7" name="Text 0"/>
          <p:cNvSpPr txBox="1"/>
          <p:nvPr/>
        </p:nvSpPr>
        <p:spPr>
          <a:xfrm>
            <a:off x="356600" y="360000"/>
            <a:ext cx="8426700" cy="886500"/>
          </a:xfrm>
          <a:prstGeom prst="rect">
            <a:avLst/>
          </a:prstGeom>
          <a:noFill/>
          <a:ln/>
        </p:spPr>
        <p:txBody>
          <a:bodyPr wrap="square" lIns="0" tIns="0" rIns="0" bIns="0" rtlCol="0" anchor="t"/>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Почему хордовые — ключ к пониманию животных
</a:t>
            </a:r>
            <a:endParaRPr lang="en-US" sz="3000" dirty="0"/>
          </a:p>
        </p:txBody>
      </p:sp>
      <p:sp>
        <p:nvSpPr>
          <p:cNvPr id="8" name="Text 1"/>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FFFFFF"/>
                </a:solidFill>
                <a:latin typeface="Arial" pitchFamily="34" charset="0"/>
                <a:ea typeface="Arial" pitchFamily="34" charset="-122"/>
                <a:cs typeface="Arial" pitchFamily="34" charset="-120"/>
              </a:rPr>
              <a:t>2</a:t>
            </a:r>
            <a:endParaRPr lang="en-US" sz="1100" dirty="0"/>
          </a:p>
        </p:txBody>
      </p:sp>
      <p:sp>
        <p:nvSpPr>
          <p:cNvPr id="9" name="Text 2"/>
          <p:cNvSpPr txBox="1"/>
          <p:nvPr/>
        </p:nvSpPr>
        <p:spPr>
          <a:xfrm>
            <a:off x="4899050" y="1624284"/>
            <a:ext cx="3631500" cy="25491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Тип Хордовые объединяет обитателей моря, пресных вод, суши и воздуха. Его изучение помогает понять строение позвоночных, усложнение органов в эволюции и место человека в мире животных.
</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56600" y="360000"/>
            <a:ext cx="8426700" cy="576300"/>
          </a:xfrm>
          <a:prstGeom prst="rect">
            <a:avLst/>
          </a:prstGeom>
          <a:noFill/>
          <a:ln/>
        </p:spPr>
        <p:txBody>
          <a:bodyPr wrap="square" lIns="0" tIns="0" rIns="0" bIns="0" rtlCol="0" anchor="t"/>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Основные признаки хордовых
</a:t>
            </a:r>
            <a:endParaRPr lang="en-US" sz="3000" dirty="0"/>
          </a:p>
        </p:txBody>
      </p:sp>
      <p:sp>
        <p:nvSpPr>
          <p:cNvPr id="10" name="Text 1"/>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FFFFFF"/>
                </a:solidFill>
                <a:latin typeface="Arial" pitchFamily="34" charset="0"/>
                <a:ea typeface="Arial" pitchFamily="34" charset="-122"/>
                <a:cs typeface="Arial" pitchFamily="34" charset="-120"/>
              </a:rPr>
              <a:t>3</a:t>
            </a:r>
            <a:endParaRPr lang="en-US" sz="1100" dirty="0"/>
          </a:p>
        </p:txBody>
      </p:sp>
      <p:sp>
        <p:nvSpPr>
          <p:cNvPr id="11" name="Text 2"/>
          <p:cNvSpPr txBox="1"/>
          <p:nvPr/>
        </p:nvSpPr>
        <p:spPr>
          <a:xfrm>
            <a:off x="519850" y="1762675"/>
            <a:ext cx="3825300" cy="714900"/>
          </a:xfrm>
          <a:prstGeom prst="rect">
            <a:avLst/>
          </a:prstGeom>
          <a:noFill/>
          <a:ln/>
        </p:spPr>
        <p:txBody>
          <a:bodyPr wrap="square" lIns="0" tIns="0" rIns="0" bIns="0" rtlCol="0" anchor="t"/>
          <a:lstStyle/>
          <a:p>
            <a:pPr algn="l" indent="0" marL="0">
              <a:lnSpc>
                <a:spcPct val="100000"/>
              </a:lnSpc>
              <a:buNone/>
            </a:pPr>
            <a:r>
              <a:rPr lang="en-US" sz="1202" dirty="0">
                <a:solidFill>
                  <a:srgbClr val="000000"/>
                </a:solidFill>
                <a:latin typeface="Arial" pitchFamily="34" charset="0"/>
                <a:ea typeface="Arial" pitchFamily="34" charset="-122"/>
                <a:cs typeface="Arial" pitchFamily="34" charset="-120"/>
              </a:rPr>
              <a:t>Это упругий внутренний стержень, который поддерживает тело и помогает ему сохранять форму. У многих животных она есть только на ранних этапах развития, а у части сохраняется всю жизнь.
</a:t>
            </a:r>
            <a:endParaRPr lang="en-US" sz="1202" dirty="0"/>
          </a:p>
        </p:txBody>
      </p:sp>
      <p:sp>
        <p:nvSpPr>
          <p:cNvPr id="12" name="Text 3"/>
          <p:cNvSpPr txBox="1"/>
          <p:nvPr/>
        </p:nvSpPr>
        <p:spPr>
          <a:xfrm>
            <a:off x="635662" y="1325120"/>
            <a:ext cx="3551400" cy="280500"/>
          </a:xfrm>
          <a:prstGeom prst="rect">
            <a:avLst/>
          </a:prstGeom>
          <a:noFill/>
          <a:ln/>
        </p:spPr>
        <p:txBody>
          <a:bodyPr wrap="square" lIns="0" tIns="0" rIns="0" bIns="0" rtlCol="0" anchor="ctr"/>
          <a:lstStyle/>
          <a:p>
            <a:pPr algn="ctr" indent="0" marL="0">
              <a:lnSpc>
                <a:spcPct val="100000"/>
              </a:lnSpc>
              <a:buNone/>
            </a:pPr>
            <a:r>
              <a:rPr lang="en-US" sz="1600" b="1" dirty="0">
                <a:solidFill>
                  <a:srgbClr val="004FFF"/>
                </a:solidFill>
                <a:latin typeface="Arial" pitchFamily="34" charset="0"/>
                <a:ea typeface="Arial" pitchFamily="34" charset="-122"/>
                <a:cs typeface="Arial" pitchFamily="34" charset="-120"/>
              </a:rPr>
              <a:t>Хорда
</a:t>
            </a:r>
            <a:endParaRPr lang="en-US" sz="1600" dirty="0"/>
          </a:p>
        </p:txBody>
      </p:sp>
      <p:sp>
        <p:nvSpPr>
          <p:cNvPr id="13" name="Text 4"/>
          <p:cNvSpPr txBox="1"/>
          <p:nvPr/>
        </p:nvSpPr>
        <p:spPr>
          <a:xfrm>
            <a:off x="519800" y="3571700"/>
            <a:ext cx="3825300" cy="714900"/>
          </a:xfrm>
          <a:prstGeom prst="rect">
            <a:avLst/>
          </a:prstGeom>
          <a:noFill/>
          <a:ln/>
        </p:spPr>
        <p:txBody>
          <a:bodyPr wrap="square" lIns="0" tIns="0" rIns="0" bIns="0" rtlCol="0" anchor="t"/>
          <a:lstStyle/>
          <a:p>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На ранних стадиях развития у многих хордовых в области глотки есть щели. У водных форм они связаны с дыханием, а у наземных животных в ходе развития преобразуются и исчезают.
</a:t>
            </a:r>
            <a:endParaRPr lang="en-US" sz="1300" dirty="0"/>
          </a:p>
        </p:txBody>
      </p:sp>
      <p:sp>
        <p:nvSpPr>
          <p:cNvPr id="14" name="Text 5"/>
          <p:cNvSpPr txBox="1"/>
          <p:nvPr/>
        </p:nvSpPr>
        <p:spPr>
          <a:xfrm>
            <a:off x="635662" y="3134145"/>
            <a:ext cx="3551400" cy="280500"/>
          </a:xfrm>
          <a:prstGeom prst="rect">
            <a:avLst/>
          </a:prstGeom>
          <a:noFill/>
          <a:ln/>
        </p:spPr>
        <p:txBody>
          <a:bodyPr wrap="square" lIns="0" tIns="0" rIns="0" bIns="0" rtlCol="0" anchor="ctr"/>
          <a:lstStyle/>
          <a:p>
            <a:pPr algn="ctr" indent="0" marL="0">
              <a:lnSpc>
                <a:spcPct val="100000"/>
              </a:lnSpc>
              <a:buNone/>
            </a:pPr>
            <a:r>
              <a:rPr lang="en-US" sz="1600" b="1" dirty="0">
                <a:solidFill>
                  <a:srgbClr val="004FFF"/>
                </a:solidFill>
                <a:latin typeface="Arial" pitchFamily="34" charset="0"/>
                <a:ea typeface="Arial" pitchFamily="34" charset="-122"/>
                <a:cs typeface="Arial" pitchFamily="34" charset="-120"/>
              </a:rPr>
              <a:t>Глоточные щели
</a:t>
            </a:r>
            <a:endParaRPr lang="en-US" sz="1600" dirty="0"/>
          </a:p>
        </p:txBody>
      </p:sp>
      <p:sp>
        <p:nvSpPr>
          <p:cNvPr id="15" name="Text 6"/>
          <p:cNvSpPr txBox="1"/>
          <p:nvPr/>
        </p:nvSpPr>
        <p:spPr>
          <a:xfrm>
            <a:off x="4803350" y="1762675"/>
            <a:ext cx="3825300" cy="714900"/>
          </a:xfrm>
          <a:prstGeom prst="rect">
            <a:avLst/>
          </a:prstGeom>
          <a:noFill/>
          <a:ln/>
        </p:spPr>
        <p:txBody>
          <a:bodyPr wrap="square" lIns="0" tIns="0" rIns="0" bIns="0" rtlCol="0" anchor="t"/>
          <a:lstStyle/>
          <a:p>
            <a:pPr algn="l" indent="0" marL="0">
              <a:lnSpc>
                <a:spcPct val="100000"/>
              </a:lnSpc>
              <a:buNone/>
            </a:pPr>
            <a:r>
              <a:rPr lang="en-US" sz="1209" dirty="0">
                <a:solidFill>
                  <a:srgbClr val="000000"/>
                </a:solidFill>
                <a:latin typeface="Arial" pitchFamily="34" charset="0"/>
                <a:ea typeface="Arial" pitchFamily="34" charset="-122"/>
                <a:cs typeface="Arial" pitchFamily="34" charset="-120"/>
              </a:rPr>
              <a:t>Спинная нервная трубка расположена над хордой и служит зачатком центральной нервной системы. У позвоночных из неё развиваются головной и спинной мозг, управляющие работой всего организма.
</a:t>
            </a:r>
            <a:endParaRPr lang="en-US" sz="1209" dirty="0"/>
          </a:p>
        </p:txBody>
      </p:sp>
      <p:sp>
        <p:nvSpPr>
          <p:cNvPr id="16" name="Text 7"/>
          <p:cNvSpPr txBox="1"/>
          <p:nvPr/>
        </p:nvSpPr>
        <p:spPr>
          <a:xfrm>
            <a:off x="4919208" y="1325120"/>
            <a:ext cx="3551400" cy="280500"/>
          </a:xfrm>
          <a:prstGeom prst="rect">
            <a:avLst/>
          </a:prstGeom>
          <a:noFill/>
          <a:ln/>
        </p:spPr>
        <p:txBody>
          <a:bodyPr wrap="square" lIns="0" tIns="0" rIns="0" bIns="0" rtlCol="0" anchor="ctr"/>
          <a:lstStyle/>
          <a:p>
            <a:pPr algn="ctr" indent="0" marL="0">
              <a:lnSpc>
                <a:spcPct val="100000"/>
              </a:lnSpc>
              <a:buNone/>
            </a:pPr>
            <a:r>
              <a:rPr lang="en-US" sz="1600" b="1" dirty="0">
                <a:solidFill>
                  <a:srgbClr val="004FFF"/>
                </a:solidFill>
                <a:latin typeface="Arial" pitchFamily="34" charset="0"/>
                <a:ea typeface="Arial" pitchFamily="34" charset="-122"/>
                <a:cs typeface="Arial" pitchFamily="34" charset="-120"/>
              </a:rPr>
              <a:t>Нервная трубка
</a:t>
            </a:r>
            <a:endParaRPr lang="en-US" sz="1600" dirty="0"/>
          </a:p>
        </p:txBody>
      </p:sp>
      <p:sp>
        <p:nvSpPr>
          <p:cNvPr id="17" name="Text 8"/>
          <p:cNvSpPr txBox="1"/>
          <p:nvPr/>
        </p:nvSpPr>
        <p:spPr>
          <a:xfrm>
            <a:off x="4803350" y="3571700"/>
            <a:ext cx="3825300" cy="714900"/>
          </a:xfrm>
          <a:prstGeom prst="rect">
            <a:avLst/>
          </a:prstGeom>
          <a:noFill/>
          <a:ln/>
        </p:spPr>
        <p:txBody>
          <a:bodyPr wrap="square" lIns="0" tIns="0" rIns="0" bIns="0" rtlCol="0" anchor="t"/>
          <a:lstStyle/>
          <a:p>
            <a:pPr algn="l" indent="0" marL="0">
              <a:lnSpc>
                <a:spcPct val="100000"/>
              </a:lnSpc>
              <a:buNone/>
            </a:pPr>
            <a:r>
              <a:rPr lang="en-US" sz="1225" dirty="0">
                <a:solidFill>
                  <a:srgbClr val="000000"/>
                </a:solidFill>
                <a:latin typeface="Arial" pitchFamily="34" charset="0"/>
                <a:ea typeface="Arial" pitchFamily="34" charset="-122"/>
                <a:cs typeface="Arial" pitchFamily="34" charset="-120"/>
              </a:rPr>
              <a:t>Позади анального отверстия у зародышей хордовых обычно есть хвостовой отдел тела. Он особенно хорошо заметен у многих личинок и эмбрионов, подчёркивая общность происхождения этой группы.
</a:t>
            </a:r>
            <a:endParaRPr lang="en-US" sz="1225" dirty="0"/>
          </a:p>
        </p:txBody>
      </p:sp>
      <p:sp>
        <p:nvSpPr>
          <p:cNvPr id="18" name="Text 9"/>
          <p:cNvSpPr txBox="1"/>
          <p:nvPr/>
        </p:nvSpPr>
        <p:spPr>
          <a:xfrm>
            <a:off x="4919208" y="3134145"/>
            <a:ext cx="3551400" cy="280500"/>
          </a:xfrm>
          <a:prstGeom prst="rect">
            <a:avLst/>
          </a:prstGeom>
          <a:noFill/>
          <a:ln/>
        </p:spPr>
        <p:txBody>
          <a:bodyPr wrap="square" lIns="0" tIns="0" rIns="0" bIns="0" rtlCol="0" anchor="ctr"/>
          <a:lstStyle/>
          <a:p>
            <a:pPr algn="ctr" indent="0" marL="0">
              <a:lnSpc>
                <a:spcPct val="100000"/>
              </a:lnSpc>
              <a:buNone/>
            </a:pPr>
            <a:r>
              <a:rPr lang="en-US" sz="1600" b="1" dirty="0">
                <a:solidFill>
                  <a:srgbClr val="004FFF"/>
                </a:solidFill>
                <a:latin typeface="Arial" pitchFamily="34" charset="0"/>
                <a:ea typeface="Arial" pitchFamily="34" charset="-122"/>
                <a:cs typeface="Arial" pitchFamily="34" charset="-120"/>
              </a:rPr>
              <a:t>Хвостовой отдел
</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74475" y="2383401"/>
            <a:ext cx="4843800" cy="1317799"/>
          </a:xfrm>
          <a:prstGeom prst="rect">
            <a:avLst/>
          </a:prstGeom>
        </p:spPr>
      </p:pic>
      <p:sp>
        <p:nvSpPr>
          <p:cNvPr id="5" name="Text 0"/>
          <p:cNvSpPr txBox="1"/>
          <p:nvPr/>
        </p:nvSpPr>
        <p:spPr>
          <a:xfrm>
            <a:off x="356600" y="360000"/>
            <a:ext cx="8426700" cy="886500"/>
          </a:xfrm>
          <a:prstGeom prst="rect">
            <a:avLst/>
          </a:prstGeom>
          <a:noFill/>
          <a:ln/>
        </p:spPr>
        <p:txBody>
          <a:bodyPr wrap="square" lIns="0" tIns="0" rIns="0" bIns="0" rtlCol="0" anchor="t"/>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Основные группы хордовых
</a:t>
            </a:r>
            <a:endParaRPr lang="en-US" sz="3000" dirty="0"/>
          </a:p>
        </p:txBody>
      </p:sp>
      <p:sp>
        <p:nvSpPr>
          <p:cNvPr id="6" name="Text 1"/>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FFFFFF"/>
                </a:solidFill>
                <a:latin typeface="Arial" pitchFamily="34" charset="0"/>
                <a:ea typeface="Arial" pitchFamily="34" charset="-122"/>
                <a:cs typeface="Arial" pitchFamily="34" charset="-120"/>
              </a:rPr>
              <a:t>4</a:t>
            </a:r>
            <a:endParaRPr lang="en-US" sz="1100" dirty="0"/>
          </a:p>
        </p:txBody>
      </p:sp>
      <p:sp>
        <p:nvSpPr>
          <p:cNvPr id="7" name="Text 2"/>
          <p:cNvSpPr txBox="1"/>
          <p:nvPr/>
        </p:nvSpPr>
        <p:spPr>
          <a:xfrm>
            <a:off x="5356100" y="1310700"/>
            <a:ext cx="3430800" cy="1092600"/>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Таблица показывает три главные группы типа и их отличия.
</a:t>
            </a:r>
            <a:endParaRPr lang="en-US" sz="1400" dirty="0"/>
          </a:p>
        </p:txBody>
      </p:sp>
      <p:sp>
        <p:nvSpPr>
          <p:cNvPr id="8" name="Text 3"/>
          <p:cNvSpPr txBox="1"/>
          <p:nvPr/>
        </p:nvSpPr>
        <p:spPr>
          <a:xfrm>
            <a:off x="5356100" y="2571750"/>
            <a:ext cx="3430800" cy="10926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Позвоночные — самая разнообразная группа, а бесчерепные и оболочники сохраняют более древние черты строения.
</a:t>
            </a:r>
            <a:endParaRPr lang="en-US" sz="1400" dirty="0"/>
          </a:p>
        </p:txBody>
      </p:sp>
      <p:sp>
        <p:nvSpPr>
          <p:cNvPr id="9" name="Text 4"/>
          <p:cNvSpPr txBox="1"/>
          <p:nvPr/>
        </p:nvSpPr>
        <p:spPr>
          <a:xfrm>
            <a:off x="5356100" y="4225200"/>
            <a:ext cx="3430800" cy="558300"/>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Школьная биологическая классификация типа Хордовые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7686" y="946950"/>
            <a:ext cx="3183828" cy="3743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63400" y="360000"/>
            <a:ext cx="8426700" cy="460200"/>
          </a:xfrm>
          <a:prstGeom prst="rect">
            <a:avLst/>
          </a:prstGeom>
          <a:noFill/>
          <a:ln/>
        </p:spPr>
        <p:txBody>
          <a:bodyPr wrap="square" lIns="0" tIns="0" rIns="0" bIns="0" rtlCol="0" anchor="t"/>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Ланцетник — простой представитель типа
</a:t>
            </a:r>
            <a:endParaRPr lang="en-US" sz="3000" dirty="0"/>
          </a:p>
        </p:txBody>
      </p:sp>
      <p:sp>
        <p:nvSpPr>
          <p:cNvPr id="9" name="Text 1"/>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FFFFFF"/>
                </a:solidFill>
                <a:latin typeface="Arial" pitchFamily="34" charset="0"/>
                <a:ea typeface="Arial" pitchFamily="34" charset="-122"/>
                <a:cs typeface="Arial" pitchFamily="34" charset="-120"/>
              </a:rPr>
              <a:t>5</a:t>
            </a:r>
            <a:endParaRPr lang="en-US" sz="1100" dirty="0"/>
          </a:p>
        </p:txBody>
      </p:sp>
      <p:sp>
        <p:nvSpPr>
          <p:cNvPr id="10" name="Text 2"/>
          <p:cNvSpPr txBox="1"/>
          <p:nvPr/>
        </p:nvSpPr>
        <p:spPr>
          <a:xfrm>
            <a:off x="3840425" y="1294325"/>
            <a:ext cx="4818300" cy="428100"/>
          </a:xfrm>
          <a:prstGeom prst="rect">
            <a:avLst/>
          </a:prstGeom>
          <a:noFill/>
          <a:ln/>
        </p:spPr>
        <p:txBody>
          <a:bodyPr wrap="square" lIns="0" tIns="0" rIns="0" bIns="0" rtlCol="0" anchor="t"/>
          <a:lstStyle/>
          <a:p>
            <a:pPr algn="l" indent="0" marL="0">
              <a:lnSpc>
                <a:spcPct val="100000"/>
              </a:lnSpc>
              <a:buNone/>
            </a:pPr>
            <a:r>
              <a:rPr lang="en-US" sz="1000" dirty="0">
                <a:solidFill>
                  <a:srgbClr val="0A0F0D"/>
                </a:solidFill>
                <a:latin typeface="Arial" pitchFamily="34" charset="0"/>
                <a:ea typeface="Arial" pitchFamily="34" charset="-122"/>
                <a:cs typeface="Arial" pitchFamily="34" charset="-120"/>
              </a:rPr>
              <a:t>Ланцетник обитает в морском песке и большую часть времени скрыт в грунте. Такое укрытие защищает его от волн и позволяет спокойно фильтровать воду для питания.
</a:t>
            </a:r>
            <a:endParaRPr lang="en-US" sz="1000" dirty="0"/>
          </a:p>
        </p:txBody>
      </p:sp>
      <p:sp>
        <p:nvSpPr>
          <p:cNvPr id="11" name="Text 3"/>
          <p:cNvSpPr txBox="1"/>
          <p:nvPr/>
        </p:nvSpPr>
        <p:spPr>
          <a:xfrm>
            <a:off x="3840425" y="1067614"/>
            <a:ext cx="4818300" cy="192300"/>
          </a:xfrm>
          <a:prstGeom prst="rect">
            <a:avLst/>
          </a:prstGeom>
          <a:noFill/>
          <a:ln/>
        </p:spPr>
        <p:txBody>
          <a:bodyPr wrap="square" lIns="0" tIns="0" rIns="0" bIns="0" rtlCol="0" anchor="ctr"/>
          <a:lstStyle/>
          <a:p>
            <a:pPr algn="l" indent="0" marL="0">
              <a:lnSpc>
                <a:spcPct val="100000"/>
              </a:lnSpc>
              <a:buNone/>
            </a:pPr>
            <a:r>
              <a:rPr lang="en-US" sz="1200" b="1" dirty="0">
                <a:solidFill>
                  <a:srgbClr val="0A0F0D"/>
                </a:solidFill>
                <a:latin typeface="Arial" pitchFamily="34" charset="0"/>
                <a:ea typeface="Arial" pitchFamily="34" charset="-122"/>
                <a:cs typeface="Arial" pitchFamily="34" charset="-120"/>
              </a:rPr>
              <a:t>Где живёт
</a:t>
            </a:r>
            <a:endParaRPr lang="en-US" sz="1200" dirty="0"/>
          </a:p>
        </p:txBody>
      </p:sp>
      <p:sp>
        <p:nvSpPr>
          <p:cNvPr id="12" name="Text 4"/>
          <p:cNvSpPr txBox="1"/>
          <p:nvPr/>
        </p:nvSpPr>
        <p:spPr>
          <a:xfrm>
            <a:off x="3840425" y="4162025"/>
            <a:ext cx="4818300" cy="428100"/>
          </a:xfrm>
          <a:prstGeom prst="rect">
            <a:avLst/>
          </a:prstGeom>
          <a:noFill/>
          <a:ln/>
        </p:spPr>
        <p:txBody>
          <a:bodyPr wrap="square" lIns="0" tIns="0" rIns="0" bIns="0" rtlCol="0" anchor="t"/>
          <a:lstStyle/>
          <a:p>
            <a:pPr algn="l" indent="0" marL="0">
              <a:lnSpc>
                <a:spcPct val="100000"/>
              </a:lnSpc>
              <a:buNone/>
            </a:pPr>
            <a:r>
              <a:rPr lang="en-US" sz="1000" dirty="0">
                <a:solidFill>
                  <a:srgbClr val="0A0F0D"/>
                </a:solidFill>
                <a:latin typeface="Arial" pitchFamily="34" charset="0"/>
                <a:ea typeface="Arial" pitchFamily="34" charset="-122"/>
                <a:cs typeface="Arial" pitchFamily="34" charset="-120"/>
              </a:rPr>
              <a:t>Изучение ланцетника помогает понять, как мог выглядеть ранний этап развития типа Хордовые. Он показывает, что даже простое строение может быть очень важным для науки.
</a:t>
            </a:r>
            <a:endParaRPr lang="en-US" sz="1000" dirty="0"/>
          </a:p>
        </p:txBody>
      </p:sp>
      <p:sp>
        <p:nvSpPr>
          <p:cNvPr id="13" name="Text 5"/>
          <p:cNvSpPr txBox="1"/>
          <p:nvPr/>
        </p:nvSpPr>
        <p:spPr>
          <a:xfrm>
            <a:off x="3840425" y="3935314"/>
            <a:ext cx="4818300" cy="192300"/>
          </a:xfrm>
          <a:prstGeom prst="rect">
            <a:avLst/>
          </a:prstGeom>
          <a:noFill/>
          <a:ln/>
        </p:spPr>
        <p:txBody>
          <a:bodyPr wrap="square" lIns="0" tIns="0" rIns="0" bIns="0" rtlCol="0" anchor="ctr"/>
          <a:lstStyle/>
          <a:p>
            <a:pPr algn="l" indent="0" marL="0">
              <a:lnSpc>
                <a:spcPct val="100000"/>
              </a:lnSpc>
              <a:buNone/>
            </a:pPr>
            <a:r>
              <a:rPr lang="en-US" sz="1200" b="1" dirty="0">
                <a:solidFill>
                  <a:srgbClr val="0A0F0D"/>
                </a:solidFill>
                <a:latin typeface="Arial" pitchFamily="34" charset="0"/>
                <a:ea typeface="Arial" pitchFamily="34" charset="-122"/>
                <a:cs typeface="Arial" pitchFamily="34" charset="-120"/>
              </a:rPr>
              <a:t>Почему он важен
</a:t>
            </a:r>
            <a:endParaRPr lang="en-US" sz="1200" dirty="0"/>
          </a:p>
        </p:txBody>
      </p:sp>
      <p:sp>
        <p:nvSpPr>
          <p:cNvPr id="14" name="Text 6"/>
          <p:cNvSpPr txBox="1"/>
          <p:nvPr/>
        </p:nvSpPr>
        <p:spPr>
          <a:xfrm>
            <a:off x="3840425" y="2250225"/>
            <a:ext cx="4818300" cy="428100"/>
          </a:xfrm>
          <a:prstGeom prst="rect">
            <a:avLst/>
          </a:prstGeom>
          <a:noFill/>
          <a:ln/>
        </p:spPr>
        <p:txBody>
          <a:bodyPr wrap="square" lIns="0" tIns="0" rIns="0" bIns="0" rtlCol="0" anchor="t"/>
          <a:lstStyle/>
          <a:p>
            <a:pPr algn="l" indent="0" marL="0">
              <a:lnSpc>
                <a:spcPct val="100000"/>
              </a:lnSpc>
              <a:buNone/>
            </a:pPr>
            <a:r>
              <a:rPr lang="en-US" sz="1000" dirty="0">
                <a:solidFill>
                  <a:srgbClr val="0A0F0D"/>
                </a:solidFill>
                <a:latin typeface="Arial" pitchFamily="34" charset="0"/>
                <a:ea typeface="Arial" pitchFamily="34" charset="-122"/>
                <a:cs typeface="Arial" pitchFamily="34" charset="-120"/>
              </a:rPr>
              <a:t>Он пропускает воду через тело и задерживает мелкие частицы пищи. Этот способ питания называется фильтрацией и характерен для многих мелких морских животных.
</a:t>
            </a:r>
            <a:endParaRPr lang="en-US" sz="1000" dirty="0"/>
          </a:p>
        </p:txBody>
      </p:sp>
      <p:sp>
        <p:nvSpPr>
          <p:cNvPr id="15" name="Text 7"/>
          <p:cNvSpPr txBox="1"/>
          <p:nvPr/>
        </p:nvSpPr>
        <p:spPr>
          <a:xfrm>
            <a:off x="3840425" y="2023514"/>
            <a:ext cx="4818300" cy="192300"/>
          </a:xfrm>
          <a:prstGeom prst="rect">
            <a:avLst/>
          </a:prstGeom>
          <a:noFill/>
          <a:ln/>
        </p:spPr>
        <p:txBody>
          <a:bodyPr wrap="square" lIns="0" tIns="0" rIns="0" bIns="0" rtlCol="0" anchor="ctr"/>
          <a:lstStyle/>
          <a:p>
            <a:pPr algn="l" indent="0" marL="0">
              <a:lnSpc>
                <a:spcPct val="100000"/>
              </a:lnSpc>
              <a:buNone/>
            </a:pPr>
            <a:r>
              <a:rPr lang="en-US" sz="1200" b="1" dirty="0">
                <a:solidFill>
                  <a:srgbClr val="0A0F0D"/>
                </a:solidFill>
                <a:latin typeface="Arial" pitchFamily="34" charset="0"/>
                <a:ea typeface="Arial" pitchFamily="34" charset="-122"/>
                <a:cs typeface="Arial" pitchFamily="34" charset="-120"/>
              </a:rPr>
              <a:t>Как питается
</a:t>
            </a:r>
            <a:endParaRPr lang="en-US" sz="1200" dirty="0"/>
          </a:p>
        </p:txBody>
      </p:sp>
      <p:sp>
        <p:nvSpPr>
          <p:cNvPr id="16" name="Text 8"/>
          <p:cNvSpPr txBox="1"/>
          <p:nvPr/>
        </p:nvSpPr>
        <p:spPr>
          <a:xfrm>
            <a:off x="3840425" y="3206125"/>
            <a:ext cx="4818300" cy="428100"/>
          </a:xfrm>
          <a:prstGeom prst="rect">
            <a:avLst/>
          </a:prstGeom>
          <a:noFill/>
          <a:ln/>
        </p:spPr>
        <p:txBody>
          <a:bodyPr wrap="square" lIns="0" tIns="0" rIns="0" bIns="0" rtlCol="0" anchor="t"/>
          <a:lstStyle/>
          <a:p>
            <a:pPr algn="l" indent="0" marL="0">
              <a:lnSpc>
                <a:spcPct val="100000"/>
              </a:lnSpc>
              <a:buNone/>
            </a:pPr>
            <a:r>
              <a:rPr lang="en-US" sz="1000" dirty="0">
                <a:solidFill>
                  <a:srgbClr val="0A0F0D"/>
                </a:solidFill>
                <a:latin typeface="Arial" pitchFamily="34" charset="0"/>
                <a:ea typeface="Arial" pitchFamily="34" charset="-122"/>
                <a:cs typeface="Arial" pitchFamily="34" charset="-120"/>
              </a:rPr>
              <a:t>У ланцетника остаются хорда, нервная трубка и жаберные щели. Поэтому его строение считают близким к древним хордовым, от которых произошли более сложные формы.
</a:t>
            </a:r>
            <a:endParaRPr lang="en-US" sz="1000" dirty="0"/>
          </a:p>
        </p:txBody>
      </p:sp>
      <p:sp>
        <p:nvSpPr>
          <p:cNvPr id="17" name="Text 9"/>
          <p:cNvSpPr txBox="1"/>
          <p:nvPr/>
        </p:nvSpPr>
        <p:spPr>
          <a:xfrm>
            <a:off x="3840425" y="2979414"/>
            <a:ext cx="4818300" cy="192300"/>
          </a:xfrm>
          <a:prstGeom prst="rect">
            <a:avLst/>
          </a:prstGeom>
          <a:noFill/>
          <a:ln/>
        </p:spPr>
        <p:txBody>
          <a:bodyPr wrap="square" lIns="0" tIns="0" rIns="0" bIns="0" rtlCol="0" anchor="ctr"/>
          <a:lstStyle/>
          <a:p>
            <a:pPr algn="l" indent="0" marL="0">
              <a:lnSpc>
                <a:spcPct val="100000"/>
              </a:lnSpc>
              <a:buNone/>
            </a:pPr>
            <a:r>
              <a:rPr lang="en-US" sz="1200" b="1" dirty="0">
                <a:solidFill>
                  <a:srgbClr val="0A0F0D"/>
                </a:solidFill>
                <a:latin typeface="Arial" pitchFamily="34" charset="0"/>
                <a:ea typeface="Arial" pitchFamily="34" charset="-122"/>
                <a:cs typeface="Arial" pitchFamily="34" charset="-120"/>
              </a:rPr>
              <a:t>Какие признаки сохраняет
</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4475" y="1592328"/>
            <a:ext cx="8397600" cy="3180044"/>
          </a:xfrm>
          <a:prstGeom prst="rect">
            <a:avLst/>
          </a:prstGeom>
        </p:spPr>
      </p:pic>
      <p:sp>
        <p:nvSpPr>
          <p:cNvPr id="4" name="Text 0"/>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FFFFFF"/>
                </a:solidFill>
                <a:latin typeface="Arial" pitchFamily="34" charset="0"/>
                <a:ea typeface="Arial" pitchFamily="34" charset="-122"/>
                <a:cs typeface="Arial" pitchFamily="34" charset="-120"/>
              </a:rPr>
              <a:t>6</a:t>
            </a:r>
            <a:endParaRPr lang="en-US" sz="1100" dirty="0"/>
          </a:p>
        </p:txBody>
      </p:sp>
      <p:sp>
        <p:nvSpPr>
          <p:cNvPr id="5" name="Text 1"/>
          <p:cNvSpPr txBox="1"/>
          <p:nvPr/>
        </p:nvSpPr>
        <p:spPr>
          <a:xfrm>
            <a:off x="345500" y="360000"/>
            <a:ext cx="8426700" cy="419700"/>
          </a:xfrm>
          <a:prstGeom prst="rect">
            <a:avLst/>
          </a:prstGeom>
          <a:noFill/>
          <a:ln/>
        </p:spPr>
        <p:txBody>
          <a:bodyPr wrap="square" lIns="0" tIns="0" rIns="0" bIns="0" rtlCol="0" anchor="t"/>
          <a:lstStyle/>
          <a:p>
            <a:pPr algn="l" indent="0" marL="0">
              <a:lnSpc>
                <a:spcPct val="100000"/>
              </a:lnSpc>
              <a:buNone/>
            </a:pPr>
            <a:r>
              <a:rPr lang="en-US" sz="3000" b="1" dirty="0">
                <a:solidFill>
                  <a:srgbClr val="0A0F0D"/>
                </a:solidFill>
                <a:latin typeface="Arial" pitchFamily="34" charset="0"/>
                <a:ea typeface="Arial" pitchFamily="34" charset="-122"/>
                <a:cs typeface="Arial" pitchFamily="34" charset="-120"/>
              </a:rPr>
              <a:t>Как развивались хордовые
</a:t>
            </a:r>
            <a:endParaRPr lang="en-US" sz="3000" dirty="0"/>
          </a:p>
        </p:txBody>
      </p:sp>
      <p:sp>
        <p:nvSpPr>
          <p:cNvPr id="6" name="Text 2"/>
          <p:cNvSpPr txBox="1"/>
          <p:nvPr/>
        </p:nvSpPr>
        <p:spPr>
          <a:xfrm>
            <a:off x="345500" y="847800"/>
            <a:ext cx="8426700" cy="5214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Схема отражает постепенное усложнение строения и переход к разным средам жизни.
</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74475" y="1310707"/>
            <a:ext cx="4130100" cy="346318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6600" y="360000"/>
            <a:ext cx="8426700" cy="886500"/>
          </a:xfrm>
          <a:prstGeom prst="rect">
            <a:avLst/>
          </a:prstGeom>
          <a:noFill/>
          <a:ln/>
        </p:spPr>
        <p:txBody>
          <a:bodyPr wrap="square" lIns="0" tIns="0" rIns="0" bIns="0" rtlCol="0" anchor="t"/>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Какие группы хордовых самые многочисленные
</a:t>
            </a:r>
            <a:endParaRPr lang="en-US" sz="3000" dirty="0"/>
          </a:p>
        </p:txBody>
      </p:sp>
      <p:sp>
        <p:nvSpPr>
          <p:cNvPr id="8" name="Text 1"/>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FFFFFF"/>
                </a:solidFill>
                <a:latin typeface="Arial" pitchFamily="34" charset="0"/>
                <a:ea typeface="Arial" pitchFamily="34" charset="-122"/>
                <a:cs typeface="Arial" pitchFamily="34" charset="-120"/>
              </a:rPr>
              <a:t>7</a:t>
            </a:r>
            <a:endParaRPr lang="en-US" sz="1100" dirty="0"/>
          </a:p>
        </p:txBody>
      </p:sp>
      <p:sp>
        <p:nvSpPr>
          <p:cNvPr id="9" name="Text 2"/>
          <p:cNvSpPr txBox="1"/>
          <p:nvPr/>
        </p:nvSpPr>
        <p:spPr>
          <a:xfrm>
            <a:off x="4642400" y="4481675"/>
            <a:ext cx="4144800" cy="301800"/>
          </a:xfrm>
          <a:prstGeom prst="rect">
            <a:avLst/>
          </a:prstGeom>
          <a:noFill/>
          <a:ln/>
        </p:spPr>
        <p:txBody>
          <a:bodyPr wrap="square" lIns="0" tIns="0" rIns="0" bIns="0" rtlCol="0" anchor="b"/>
          <a:lstStyle/>
          <a:p>
            <a:pPr algn="l" indent="0" marL="0">
              <a:lnSpc>
                <a:spcPct val="100000"/>
              </a:lnSpc>
              <a:buNone/>
            </a:pPr>
            <a:r>
              <a:rPr lang="en-US" sz="1199" dirty="0">
                <a:solidFill>
                  <a:srgbClr val="FFFFFF"/>
                </a:solidFill>
                <a:latin typeface="Arial" pitchFamily="34" charset="0"/>
                <a:ea typeface="Arial" pitchFamily="34" charset="-122"/>
                <a:cs typeface="Arial" pitchFamily="34" charset="-120"/>
              </a:rPr>
              <a:t>Учебная схема, условные доли для наглядного сравнения
</a:t>
            </a:r>
            <a:endParaRPr lang="en-US" sz="1199" dirty="0"/>
          </a:p>
        </p:txBody>
      </p:sp>
      <p:sp>
        <p:nvSpPr>
          <p:cNvPr id="10" name="Text 3"/>
          <p:cNvSpPr txBox="1"/>
          <p:nvPr/>
        </p:nvSpPr>
        <p:spPr>
          <a:xfrm>
            <a:off x="4878350" y="1564825"/>
            <a:ext cx="3672900" cy="13290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Диаграмма показывает не только количество групп, но и огромный разрыв в их видовом разнообразии.
</a:t>
            </a:r>
            <a:endParaRPr lang="en-US" sz="1400" dirty="0"/>
          </a:p>
        </p:txBody>
      </p:sp>
      <p:sp>
        <p:nvSpPr>
          <p:cNvPr id="11" name="Text 4"/>
          <p:cNvSpPr txBox="1"/>
          <p:nvPr/>
        </p:nvSpPr>
        <p:spPr>
          <a:xfrm>
            <a:off x="4878350" y="2945950"/>
            <a:ext cx="3672900" cy="13290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Разнообразие типа Хордовые связано прежде всего с успехом позвоночных в самых разных условиях жизни.
</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FFFFFF"/>
                </a:solidFill>
                <a:latin typeface="Arial" pitchFamily="34" charset="0"/>
                <a:ea typeface="Arial" pitchFamily="34" charset="-122"/>
                <a:cs typeface="Arial" pitchFamily="34" charset="-120"/>
              </a:rPr>
              <a:t>8</a:t>
            </a:r>
            <a:endParaRPr lang="en-US" sz="1100" dirty="0"/>
          </a:p>
        </p:txBody>
      </p:sp>
      <p:sp>
        <p:nvSpPr>
          <p:cNvPr id="7" name="Text 1"/>
          <p:cNvSpPr txBox="1"/>
          <p:nvPr/>
        </p:nvSpPr>
        <p:spPr>
          <a:xfrm>
            <a:off x="4799850" y="1775425"/>
            <a:ext cx="2884200" cy="22161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Классификация типа помогает увидеть, что именно позвоночные объединяют наибольшее число форм и лучше всего приспособились к разным средам.
</a:t>
            </a:r>
            <a:endParaRPr lang="en-US" sz="1400" dirty="0"/>
          </a:p>
        </p:txBody>
      </p:sp>
      <p:sp>
        <p:nvSpPr>
          <p:cNvPr id="8" name="Text 2"/>
          <p:cNvSpPr txBox="1"/>
          <p:nvPr/>
        </p:nvSpPr>
        <p:spPr>
          <a:xfrm>
            <a:off x="356750" y="3991525"/>
            <a:ext cx="3450000" cy="249300"/>
          </a:xfrm>
          <a:prstGeom prst="rect">
            <a:avLst/>
          </a:prstGeom>
          <a:noFill/>
          <a:ln/>
        </p:spPr>
        <p:txBody>
          <a:bodyPr wrap="square" lIns="0" tIns="0" rIns="0" bIns="0" rtlCol="0" anchor="b"/>
          <a:lstStyle/>
          <a:p>
            <a:pPr algn="l" indent="0" marL="0">
              <a:lnSpc>
                <a:spcPct val="100000"/>
              </a:lnSpc>
              <a:buNone/>
            </a:pPr>
            <a:r>
              <a:rPr lang="en-US" sz="1017" dirty="0">
                <a:solidFill>
                  <a:srgbClr val="FFFFFF"/>
                </a:solidFill>
                <a:latin typeface="Arial" pitchFamily="34" charset="0"/>
                <a:ea typeface="Arial" pitchFamily="34" charset="-122"/>
                <a:cs typeface="Arial" pitchFamily="34" charset="-120"/>
              </a:rPr>
              <a:t>Школьная биологическая классификация типа Хордовые
</a:t>
            </a:r>
            <a:endParaRPr lang="en-US" sz="1017" dirty="0"/>
          </a:p>
        </p:txBody>
      </p:sp>
      <p:sp>
        <p:nvSpPr>
          <p:cNvPr id="9" name="Text 3"/>
          <p:cNvSpPr txBox="1"/>
          <p:nvPr/>
        </p:nvSpPr>
        <p:spPr>
          <a:xfrm>
            <a:off x="356600" y="3190000"/>
            <a:ext cx="3450000" cy="7170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основные группы хордовых выделяют в школьной классификации.
</a:t>
            </a:r>
            <a:endParaRPr lang="en-US" sz="1400" dirty="0"/>
          </a:p>
        </p:txBody>
      </p:sp>
      <p:sp>
        <p:nvSpPr>
          <p:cNvPr id="10" name="Text 4"/>
          <p:cNvSpPr txBox="1"/>
          <p:nvPr/>
        </p:nvSpPr>
        <p:spPr>
          <a:xfrm>
            <a:off x="360200" y="1490850"/>
            <a:ext cx="3415200" cy="1540200"/>
          </a:xfrm>
          <a:prstGeom prst="rect">
            <a:avLst/>
          </a:prstGeom>
          <a:noFill/>
          <a:ln/>
        </p:spPr>
        <p:txBody>
          <a:bodyPr wrap="square" lIns="0" tIns="0" rIns="0" bIns="0" rtlCol="0" anchor="ctr"/>
          <a:lstStyle/>
          <a:p>
            <a:pPr algn="ctr" indent="0" marL="0">
              <a:lnSpc>
                <a:spcPct val="100000"/>
              </a:lnSpc>
              <a:buNone/>
            </a:pPr>
            <a:r>
              <a:rPr lang="en-US" sz="9500" dirty="0">
                <a:solidFill>
                  <a:srgbClr val="004FFF"/>
                </a:solidFill>
                <a:latin typeface="Arial" pitchFamily="34" charset="0"/>
                <a:ea typeface="Arial" pitchFamily="34" charset="-122"/>
                <a:cs typeface="Arial" pitchFamily="34" charset="-120"/>
              </a:rPr>
              <a:t>3
</a:t>
            </a:r>
            <a:endParaRPr lang="en-US" sz="9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23975" y="2052170"/>
            <a:ext cx="4843800" cy="198025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6600" y="360000"/>
            <a:ext cx="8426700" cy="886500"/>
          </a:xfrm>
          <a:prstGeom prst="rect">
            <a:avLst/>
          </a:prstGeom>
          <a:noFill/>
          <a:ln/>
        </p:spPr>
        <p:txBody>
          <a:bodyPr wrap="square" lIns="0" tIns="0" rIns="0" bIns="0" rtlCol="0" anchor="t"/>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Сравнение основных классов позвоночных
</a:t>
            </a:r>
            <a:endParaRPr lang="en-US" sz="3000" dirty="0"/>
          </a:p>
        </p:txBody>
      </p:sp>
      <p:sp>
        <p:nvSpPr>
          <p:cNvPr id="8" name="Text 1"/>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FFFFFF"/>
                </a:solidFill>
                <a:latin typeface="Arial" pitchFamily="34" charset="0"/>
                <a:ea typeface="Arial" pitchFamily="34" charset="-122"/>
                <a:cs typeface="Arial" pitchFamily="34" charset="-120"/>
              </a:rPr>
              <a:t>9</a:t>
            </a:r>
            <a:endParaRPr lang="en-US" sz="1100" dirty="0"/>
          </a:p>
        </p:txBody>
      </p:sp>
      <p:sp>
        <p:nvSpPr>
          <p:cNvPr id="9" name="Text 2"/>
          <p:cNvSpPr txBox="1"/>
          <p:nvPr/>
        </p:nvSpPr>
        <p:spPr>
          <a:xfrm>
            <a:off x="356600" y="4423500"/>
            <a:ext cx="3430800" cy="360000"/>
          </a:xfrm>
          <a:prstGeom prst="rect">
            <a:avLst/>
          </a:prstGeom>
          <a:noFill/>
          <a:ln/>
        </p:spPr>
        <p:txBody>
          <a:bodyPr wrap="square" lIns="0" tIns="0" rIns="0" bIns="0" rtlCol="0" anchor="b"/>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Школьная биология: основные классы позвоночных животных
</a:t>
            </a:r>
            <a:endParaRPr lang="en-US" sz="1400" dirty="0"/>
          </a:p>
        </p:txBody>
      </p:sp>
      <p:sp>
        <p:nvSpPr>
          <p:cNvPr id="10" name="Text 3"/>
          <p:cNvSpPr txBox="1"/>
          <p:nvPr/>
        </p:nvSpPr>
        <p:spPr>
          <a:xfrm>
            <a:off x="655350" y="1595275"/>
            <a:ext cx="2884200" cy="8865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Таблица помогает увидеть, как разные классы позвоночных приспособлены к жизни в разных условиях.
</a:t>
            </a:r>
            <a:endParaRPr lang="en-US" sz="1400" dirty="0"/>
          </a:p>
        </p:txBody>
      </p:sp>
      <p:sp>
        <p:nvSpPr>
          <p:cNvPr id="11" name="Text 4"/>
          <p:cNvSpPr txBox="1"/>
          <p:nvPr/>
        </p:nvSpPr>
        <p:spPr>
          <a:xfrm>
            <a:off x="655350" y="3164625"/>
            <a:ext cx="2884200" cy="8865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 каждого класса свои покровы и способы дыхания, а значит, свои приспособления к определённой среде.
</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6600" y="924940"/>
            <a:ext cx="8426700" cy="204907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56600" y="360000"/>
            <a:ext cx="8426700" cy="496500"/>
          </a:xfrm>
          <a:prstGeom prst="rect">
            <a:avLst/>
          </a:prstGeom>
          <a:noFill/>
          <a:ln/>
        </p:spPr>
        <p:txBody>
          <a:bodyPr wrap="square" lIns="0" tIns="0" rIns="0" bIns="0" rtlCol="0" anchor="t"/>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Рыбы как водные хордовые
</a:t>
            </a:r>
            <a:endParaRPr lang="en-US" sz="3000" dirty="0"/>
          </a:p>
        </p:txBody>
      </p:sp>
      <p:sp>
        <p:nvSpPr>
          <p:cNvPr id="11" name="Text 1"/>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0A0F0D"/>
                </a:solidFill>
                <a:latin typeface="Arial" pitchFamily="34" charset="0"/>
                <a:ea typeface="Arial" pitchFamily="34" charset="-122"/>
                <a:cs typeface="Arial" pitchFamily="34" charset="-120"/>
              </a:rPr>
              <a:t>10</a:t>
            </a:r>
            <a:endParaRPr lang="en-US" sz="1100" dirty="0"/>
          </a:p>
        </p:txBody>
      </p:sp>
      <p:sp>
        <p:nvSpPr>
          <p:cNvPr id="12" name="Text 2"/>
          <p:cNvSpPr txBox="1"/>
          <p:nvPr/>
        </p:nvSpPr>
        <p:spPr>
          <a:xfrm>
            <a:off x="452275" y="3913725"/>
            <a:ext cx="1813800" cy="809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У большинства рыб тело обтекаемое, поэтому вода меньше сопротивляется движению. Такая форма помогает быстро плавать, делать повороты и экономить силы в водной среде.
</a:t>
            </a:r>
            <a:endParaRPr lang="en-US" sz="900" dirty="0"/>
          </a:p>
        </p:txBody>
      </p:sp>
      <p:sp>
        <p:nvSpPr>
          <p:cNvPr id="13" name="Text 3"/>
          <p:cNvSpPr txBox="1"/>
          <p:nvPr/>
        </p:nvSpPr>
        <p:spPr>
          <a:xfrm>
            <a:off x="452275" y="3583600"/>
            <a:ext cx="1813800" cy="2493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Обтекаемое тело
</a:t>
            </a:r>
            <a:endParaRPr lang="en-US" sz="1000" dirty="0"/>
          </a:p>
        </p:txBody>
      </p:sp>
      <p:sp>
        <p:nvSpPr>
          <p:cNvPr id="14" name="Text 4"/>
          <p:cNvSpPr txBox="1"/>
          <p:nvPr/>
        </p:nvSpPr>
        <p:spPr>
          <a:xfrm>
            <a:off x="6872031" y="3913725"/>
            <a:ext cx="1813800" cy="809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У многих рыб есть боковая линия и плавательный пузырь. Боковая линия улавливает колебания воды, а пузырь помогает удерживаться на нужной глубине без лишних усилий.
</a:t>
            </a:r>
            <a:endParaRPr lang="en-US" sz="900" dirty="0"/>
          </a:p>
        </p:txBody>
      </p:sp>
      <p:sp>
        <p:nvSpPr>
          <p:cNvPr id="15" name="Text 5"/>
          <p:cNvSpPr txBox="1"/>
          <p:nvPr/>
        </p:nvSpPr>
        <p:spPr>
          <a:xfrm>
            <a:off x="6872031" y="3583600"/>
            <a:ext cx="1813800" cy="249300"/>
          </a:xfrm>
          <a:prstGeom prst="rect">
            <a:avLst/>
          </a:prstGeom>
          <a:noFill/>
          <a:ln/>
        </p:spPr>
        <p:txBody>
          <a:bodyPr wrap="square" lIns="0" tIns="0" rIns="0" bIns="0" rtlCol="0" anchor="ctr"/>
          <a:lstStyle/>
          <a:p>
            <a:pPr algn="l" indent="0" marL="0">
              <a:lnSpc>
                <a:spcPct val="100000"/>
              </a:lnSpc>
              <a:buNone/>
            </a:pPr>
            <a:r>
              <a:rPr lang="en-US" sz="981" dirty="0">
                <a:solidFill>
                  <a:srgbClr val="FFFFFF"/>
                </a:solidFill>
                <a:latin typeface="Arial" pitchFamily="34" charset="0"/>
                <a:ea typeface="Arial" pitchFamily="34" charset="-122"/>
                <a:cs typeface="Arial" pitchFamily="34" charset="-120"/>
              </a:rPr>
              <a:t>Дополнительные приспособления
</a:t>
            </a:r>
            <a:endParaRPr lang="en-US" sz="981" dirty="0"/>
          </a:p>
        </p:txBody>
      </p:sp>
      <p:sp>
        <p:nvSpPr>
          <p:cNvPr id="16" name="Text 6"/>
          <p:cNvSpPr txBox="1"/>
          <p:nvPr/>
        </p:nvSpPr>
        <p:spPr>
          <a:xfrm>
            <a:off x="2592194" y="3913725"/>
            <a:ext cx="1813800" cy="809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Плавники служат для передвижения, удержания равновесия и изменения направления. У разных рыб они устроены по-разному, но всегда помогают точно управлять движением в воде.
</a:t>
            </a:r>
            <a:endParaRPr lang="en-US" sz="900" dirty="0"/>
          </a:p>
        </p:txBody>
      </p:sp>
      <p:sp>
        <p:nvSpPr>
          <p:cNvPr id="17" name="Text 7"/>
          <p:cNvSpPr txBox="1"/>
          <p:nvPr/>
        </p:nvSpPr>
        <p:spPr>
          <a:xfrm>
            <a:off x="2592194" y="3583600"/>
            <a:ext cx="1813800" cy="2493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Органы движения
</a:t>
            </a:r>
            <a:endParaRPr lang="en-US" sz="1000" dirty="0"/>
          </a:p>
        </p:txBody>
      </p:sp>
      <p:sp>
        <p:nvSpPr>
          <p:cNvPr id="18" name="Text 8"/>
          <p:cNvSpPr txBox="1"/>
          <p:nvPr/>
        </p:nvSpPr>
        <p:spPr>
          <a:xfrm>
            <a:off x="4732113" y="3913725"/>
            <a:ext cx="1813800" cy="809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Рыбы дышат жабрами, а у большинства видов тело покрыто чешуёй. Эти признаки хорошо приспособлены к жизни в воде и защищают животное от внешних воздействий.
</a:t>
            </a:r>
            <a:endParaRPr lang="en-US" sz="900" dirty="0"/>
          </a:p>
        </p:txBody>
      </p:sp>
      <p:sp>
        <p:nvSpPr>
          <p:cNvPr id="19" name="Text 9"/>
          <p:cNvSpPr txBox="1"/>
          <p:nvPr/>
        </p:nvSpPr>
        <p:spPr>
          <a:xfrm>
            <a:off x="4732113" y="3583600"/>
            <a:ext cx="1813800" cy="2493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Дыхание и покровы
</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74475" y="1310707"/>
            <a:ext cx="4130100" cy="346318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6600" y="360000"/>
            <a:ext cx="8426700" cy="886500"/>
          </a:xfrm>
          <a:prstGeom prst="rect">
            <a:avLst/>
          </a:prstGeom>
          <a:noFill/>
          <a:ln/>
        </p:spPr>
        <p:txBody>
          <a:bodyPr wrap="square" lIns="0" tIns="0" rIns="0" bIns="0" rtlCol="0" anchor="t"/>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Основные изменения при выходе хордовых на сушу
</a:t>
            </a:r>
            <a:endParaRPr lang="en-US" sz="3000" dirty="0"/>
          </a:p>
        </p:txBody>
      </p:sp>
      <p:sp>
        <p:nvSpPr>
          <p:cNvPr id="8" name="Text 1"/>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FFFFFF"/>
                </a:solidFill>
                <a:latin typeface="Arial" pitchFamily="34" charset="0"/>
                <a:ea typeface="Arial" pitchFamily="34" charset="-122"/>
                <a:cs typeface="Arial" pitchFamily="34" charset="-120"/>
              </a:rPr>
              <a:t>11</a:t>
            </a:r>
            <a:endParaRPr lang="en-US" sz="1100" dirty="0"/>
          </a:p>
        </p:txBody>
      </p:sp>
      <p:sp>
        <p:nvSpPr>
          <p:cNvPr id="9" name="Text 2"/>
          <p:cNvSpPr txBox="1"/>
          <p:nvPr/>
        </p:nvSpPr>
        <p:spPr>
          <a:xfrm>
            <a:off x="4642400" y="4481675"/>
            <a:ext cx="4144800" cy="301800"/>
          </a:xfrm>
          <a:prstGeom prst="rect">
            <a:avLst/>
          </a:prstGeom>
          <a:noFill/>
          <a:ln/>
        </p:spPr>
        <p:txBody>
          <a:bodyPr wrap="square" lIns="0" tIns="0" rIns="0" bIns="0" rtlCol="0" anchor="b"/>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Обобщение по школьному курсу биологии
</a:t>
            </a:r>
            <a:endParaRPr lang="en-US" sz="1200" dirty="0"/>
          </a:p>
        </p:txBody>
      </p:sp>
      <p:sp>
        <p:nvSpPr>
          <p:cNvPr id="10" name="Text 3"/>
          <p:cNvSpPr txBox="1"/>
          <p:nvPr/>
        </p:nvSpPr>
        <p:spPr>
          <a:xfrm>
            <a:off x="4878350" y="1564825"/>
            <a:ext cx="3672900" cy="13290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Освоение суши происходило постепенно: каждое новое приспособление повышало выживаемость животных вне воды.
</a:t>
            </a:r>
            <a:endParaRPr lang="en-US" sz="1400" dirty="0"/>
          </a:p>
        </p:txBody>
      </p:sp>
      <p:sp>
        <p:nvSpPr>
          <p:cNvPr id="11" name="Text 4"/>
          <p:cNvSpPr txBox="1"/>
          <p:nvPr/>
        </p:nvSpPr>
        <p:spPr>
          <a:xfrm>
            <a:off x="4878350" y="2945950"/>
            <a:ext cx="3672900" cy="13290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Переход к наземной жизни потребовал не одного, а сразу нескольких взаимосвязанных изменений.
</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562050" y="1672981"/>
            <a:ext cx="360000" cy="320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562050" y="3411925"/>
            <a:ext cx="360000" cy="2880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4844450" y="3395925"/>
            <a:ext cx="360000" cy="3200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0" y="0"/>
            <a:ext cx="9144000" cy="5143500"/>
          </a:xfrm>
          <a:prstGeom prst="rect">
            <a:avLst/>
          </a:prstGeom>
        </p:spPr>
      </p:pic>
      <p:pic>
        <p:nvPicPr>
          <p:cNvPr id="15" name="Image 13" descr="preencoded.png">    </p:cNvPr>
          <p:cNvPicPr>
            <a:picLocks noChangeAspect="1"/>
          </p:cNvPicPr>
          <p:nvPr/>
        </p:nvPicPr>
        <p:blipFill>
          <a:blip r:embed="rId14"/>
          <a:stretch>
            <a:fillRect/>
          </a:stretch>
        </p:blipFill>
        <p:spPr>
          <a:xfrm>
            <a:off x="4844450" y="1652981"/>
            <a:ext cx="360000" cy="360000"/>
          </a:xfrm>
          <a:prstGeom prst="rect">
            <a:avLst/>
          </a:prstGeom>
        </p:spPr>
      </p:pic>
      <p:pic>
        <p:nvPicPr>
          <p:cNvPr id="16" name="Image 14" descr="preencoded.png">    </p:cNvPr>
          <p:cNvPicPr>
            <a:picLocks noChangeAspect="1"/>
          </p:cNvPicPr>
          <p:nvPr/>
        </p:nvPicPr>
        <p:blipFill>
          <a:blip r:embed="rId15"/>
          <a:stretch>
            <a:fillRect/>
          </a:stretch>
        </p:blipFill>
        <p:spPr>
          <a:xfrm>
            <a:off x="0" y="0"/>
            <a:ext cx="9144000" cy="5143500"/>
          </a:xfrm>
          <a:prstGeom prst="rect">
            <a:avLst/>
          </a:prstGeom>
        </p:spPr>
      </p:pic>
      <p:sp>
        <p:nvSpPr>
          <p:cNvPr id="17" name="Text 0"/>
          <p:cNvSpPr txBox="1"/>
          <p:nvPr/>
        </p:nvSpPr>
        <p:spPr>
          <a:xfrm>
            <a:off x="356600" y="360000"/>
            <a:ext cx="8426700" cy="886500"/>
          </a:xfrm>
          <a:prstGeom prst="rect">
            <a:avLst/>
          </a:prstGeom>
          <a:noFill/>
          <a:ln/>
        </p:spPr>
        <p:txBody>
          <a:bodyPr wrap="square" lIns="0" tIns="0" rIns="0" bIns="0" rtlCol="0" anchor="t"/>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Признаки земноводных как переходной группы
</a:t>
            </a:r>
            <a:endParaRPr lang="en-US" sz="3000" dirty="0"/>
          </a:p>
        </p:txBody>
      </p:sp>
      <p:sp>
        <p:nvSpPr>
          <p:cNvPr id="18" name="Text 1"/>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FFFFFF"/>
                </a:solidFill>
                <a:latin typeface="Arial" pitchFamily="34" charset="0"/>
                <a:ea typeface="Arial" pitchFamily="34" charset="-122"/>
                <a:cs typeface="Arial" pitchFamily="34" charset="-120"/>
              </a:rPr>
              <a:t>12</a:t>
            </a:r>
            <a:endParaRPr lang="en-US" sz="1100" dirty="0"/>
          </a:p>
        </p:txBody>
      </p:sp>
      <p:sp>
        <p:nvSpPr>
          <p:cNvPr id="19" name="Text 2"/>
          <p:cNvSpPr txBox="1"/>
          <p:nvPr/>
        </p:nvSpPr>
        <p:spPr>
          <a:xfrm>
            <a:off x="502200" y="2218275"/>
            <a:ext cx="3784800" cy="721800"/>
          </a:xfrm>
          <a:prstGeom prst="rect">
            <a:avLst/>
          </a:prstGeom>
          <a:noFill/>
          <a:ln/>
        </p:spPr>
        <p:txBody>
          <a:bodyPr wrap="square" lIns="0" tIns="0" rIns="0" bIns="0" rtlCol="0" anchor="t"/>
          <a:lstStyle/>
          <a:p>
            <a:pPr algn="l" indent="0" marL="0">
              <a:lnSpc>
                <a:spcPct val="100000"/>
              </a:lnSpc>
              <a:buNone/>
            </a:pPr>
            <a:r>
              <a:rPr lang="en-US" sz="1263" dirty="0">
                <a:solidFill>
                  <a:srgbClr val="000000"/>
                </a:solidFill>
                <a:latin typeface="Arial" pitchFamily="34" charset="0"/>
                <a:ea typeface="Arial" pitchFamily="34" charset="-122"/>
                <a:cs typeface="Arial" pitchFamily="34" charset="-120"/>
              </a:rPr>
              <a:t>Земноводные размножаются и развиваются рядом с водой, потому что их икре и личинкам нужна влажная среда. Поэтому они тесно связаны с водоёмами даже тогда, когда живут на суше.
</a:t>
            </a:r>
            <a:endParaRPr lang="en-US" sz="1263" dirty="0"/>
          </a:p>
        </p:txBody>
      </p:sp>
      <p:sp>
        <p:nvSpPr>
          <p:cNvPr id="20" name="Text 3"/>
          <p:cNvSpPr txBox="1"/>
          <p:nvPr/>
        </p:nvSpPr>
        <p:spPr>
          <a:xfrm>
            <a:off x="1073900" y="1673006"/>
            <a:ext cx="3213000" cy="3438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Связь с водоёмами
</a:t>
            </a:r>
            <a:endParaRPr lang="en-US" sz="1400" dirty="0"/>
          </a:p>
        </p:txBody>
      </p:sp>
      <p:sp>
        <p:nvSpPr>
          <p:cNvPr id="21" name="Text 4"/>
          <p:cNvSpPr txBox="1"/>
          <p:nvPr/>
        </p:nvSpPr>
        <p:spPr>
          <a:xfrm>
            <a:off x="502200" y="3941200"/>
            <a:ext cx="3784800" cy="721800"/>
          </a:xfrm>
          <a:prstGeom prst="rect">
            <a:avLst/>
          </a:prstGeom>
          <a:noFill/>
          <a:ln/>
        </p:spPr>
        <p:txBody>
          <a:bodyPr wrap="square" lIns="0" tIns="0" rIns="0" bIns="0" rtlCol="0" anchor="t"/>
          <a:lstStyle/>
          <a:p>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У взрослых земноводных есть лёгкие, однако дыхание через кожу остаётся очень важным. Такое сочетание помогает им жить и в воде, и на берегу, но делает их зависимыми от сырости.
</a:t>
            </a:r>
            <a:endParaRPr lang="en-US" sz="1300" dirty="0"/>
          </a:p>
        </p:txBody>
      </p:sp>
      <p:sp>
        <p:nvSpPr>
          <p:cNvPr id="22" name="Text 5"/>
          <p:cNvSpPr txBox="1"/>
          <p:nvPr/>
        </p:nvSpPr>
        <p:spPr>
          <a:xfrm>
            <a:off x="1073900" y="3395950"/>
            <a:ext cx="3213000" cy="3438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Два способа дыхания
</a:t>
            </a:r>
            <a:endParaRPr lang="en-US" sz="1400" dirty="0"/>
          </a:p>
        </p:txBody>
      </p:sp>
      <p:sp>
        <p:nvSpPr>
          <p:cNvPr id="23" name="Text 6"/>
          <p:cNvSpPr txBox="1"/>
          <p:nvPr/>
        </p:nvSpPr>
        <p:spPr>
          <a:xfrm>
            <a:off x="4784600" y="3941200"/>
            <a:ext cx="3784800" cy="721800"/>
          </a:xfrm>
          <a:prstGeom prst="rect">
            <a:avLst/>
          </a:prstGeom>
          <a:noFill/>
          <a:ln/>
        </p:spPr>
        <p:txBody>
          <a:bodyPr wrap="square" lIns="0" tIns="0" rIns="0" bIns="0" rtlCol="0" anchor="t"/>
          <a:lstStyle/>
          <a:p>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К этой группе относятся лягушки, жабы, тритоны и саламандры. Все они показывают, как у животных могут сочетаться черты водного и наземного образа жизни.
</a:t>
            </a:r>
            <a:endParaRPr lang="en-US" sz="1300" dirty="0"/>
          </a:p>
        </p:txBody>
      </p:sp>
      <p:sp>
        <p:nvSpPr>
          <p:cNvPr id="24" name="Text 7"/>
          <p:cNvSpPr txBox="1"/>
          <p:nvPr/>
        </p:nvSpPr>
        <p:spPr>
          <a:xfrm>
            <a:off x="5356300" y="3395950"/>
            <a:ext cx="3213000" cy="3438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Разнообразие представителей
</a:t>
            </a:r>
            <a:endParaRPr lang="en-US" sz="1400" dirty="0"/>
          </a:p>
        </p:txBody>
      </p:sp>
      <p:sp>
        <p:nvSpPr>
          <p:cNvPr id="25" name="Text 8"/>
          <p:cNvSpPr txBox="1"/>
          <p:nvPr/>
        </p:nvSpPr>
        <p:spPr>
          <a:xfrm>
            <a:off x="4784600" y="2218251"/>
            <a:ext cx="3784800" cy="721800"/>
          </a:xfrm>
          <a:prstGeom prst="rect">
            <a:avLst/>
          </a:prstGeom>
          <a:noFill/>
          <a:ln/>
        </p:spPr>
        <p:txBody>
          <a:bodyPr wrap="square" lIns="0" tIns="0" rIns="0" bIns="0" rtlCol="0" anchor="t"/>
          <a:lstStyle/>
          <a:p>
            <a:pPr algn="l" indent="0" marL="0">
              <a:lnSpc>
                <a:spcPct val="100000"/>
              </a:lnSpc>
              <a:buNone/>
            </a:pPr>
            <a:r>
              <a:rPr lang="en-US" sz="1243" dirty="0">
                <a:solidFill>
                  <a:srgbClr val="000000"/>
                </a:solidFill>
                <a:latin typeface="Arial" pitchFamily="34" charset="0"/>
                <a:ea typeface="Arial" pitchFamily="34" charset="-122"/>
                <a:cs typeface="Arial" pitchFamily="34" charset="-120"/>
              </a:rPr>
              <a:t>Тонкая кожа земноводных легко пропускает воду и газы, поэтому помогает им дышать. Но она требует постоянной влажности, иначе животное быстро теряет влагу и хуже чувствует себя на суше.
</a:t>
            </a:r>
            <a:endParaRPr lang="en-US" sz="1243" dirty="0"/>
          </a:p>
        </p:txBody>
      </p:sp>
      <p:sp>
        <p:nvSpPr>
          <p:cNvPr id="26" name="Text 9"/>
          <p:cNvSpPr txBox="1"/>
          <p:nvPr/>
        </p:nvSpPr>
        <p:spPr>
          <a:xfrm>
            <a:off x="5356300" y="1673006"/>
            <a:ext cx="3213000" cy="3438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Влажная кожа
</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56600" y="2451183"/>
            <a:ext cx="8426700" cy="2320634"/>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56600" y="360000"/>
            <a:ext cx="8426700" cy="547500"/>
          </a:xfrm>
          <a:prstGeom prst="rect">
            <a:avLst/>
          </a:prstGeom>
          <a:noFill/>
          <a:ln/>
        </p:spPr>
        <p:txBody>
          <a:bodyPr wrap="square" lIns="0" tIns="0" rIns="0" bIns="0" rtlCol="0" anchor="t"/>
          <a:lstStyle/>
          <a:p>
            <a:pPr algn="l" indent="0" marL="0">
              <a:lnSpc>
                <a:spcPct val="100000"/>
              </a:lnSpc>
              <a:buNone/>
            </a:pPr>
            <a:r>
              <a:rPr lang="en-US" sz="2997" b="1" dirty="0">
                <a:solidFill>
                  <a:srgbClr val="FFFFFF"/>
                </a:solidFill>
                <a:latin typeface="Arial" pitchFamily="34" charset="0"/>
                <a:ea typeface="Arial" pitchFamily="34" charset="-122"/>
                <a:cs typeface="Arial" pitchFamily="34" charset="-120"/>
              </a:rPr>
              <a:t>Пресмыкающиеся, птицы и млекопитающие
</a:t>
            </a:r>
            <a:endParaRPr lang="en-US" sz="2997" dirty="0"/>
          </a:p>
        </p:txBody>
      </p:sp>
      <p:sp>
        <p:nvSpPr>
          <p:cNvPr id="10" name="Text 1"/>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FFFFFF"/>
                </a:solidFill>
                <a:latin typeface="Arial" pitchFamily="34" charset="0"/>
                <a:ea typeface="Arial" pitchFamily="34" charset="-122"/>
                <a:cs typeface="Arial" pitchFamily="34" charset="-120"/>
              </a:rPr>
              <a:t>13</a:t>
            </a:r>
            <a:endParaRPr lang="en-US" sz="1100" dirty="0"/>
          </a:p>
        </p:txBody>
      </p:sp>
      <p:sp>
        <p:nvSpPr>
          <p:cNvPr id="11" name="Text 2"/>
          <p:cNvSpPr txBox="1"/>
          <p:nvPr/>
        </p:nvSpPr>
        <p:spPr>
          <a:xfrm>
            <a:off x="480125" y="1416575"/>
            <a:ext cx="1785900" cy="820200"/>
          </a:xfrm>
          <a:prstGeom prst="rect">
            <a:avLst/>
          </a:prstGeom>
          <a:noFill/>
          <a:ln/>
        </p:spPr>
        <p:txBody>
          <a:bodyPr wrap="square" lIns="0" tIns="0" rIns="0" bIns="0" rtlCol="0" anchor="t"/>
          <a:lstStyle/>
          <a:p>
            <a:pPr algn="l" indent="0" marL="0">
              <a:lnSpc>
                <a:spcPct val="100000"/>
              </a:lnSpc>
              <a:buNone/>
            </a:pPr>
            <a:r>
              <a:rPr lang="en-US" sz="928" dirty="0">
                <a:solidFill>
                  <a:srgbClr val="FFFFFF"/>
                </a:solidFill>
                <a:latin typeface="Arial" pitchFamily="34" charset="0"/>
                <a:ea typeface="Arial" pitchFamily="34" charset="-122"/>
                <a:cs typeface="Arial" pitchFamily="34" charset="-120"/>
              </a:rPr>
              <a:t>У пресмыкающихся кожа сухая и покрыта чешуёй, поэтому она лучше удерживает влагу. Это важное приспособление к жизни на суше, где риск высыхания намного выше, чем в воде.
</a:t>
            </a:r>
            <a:endParaRPr lang="en-US" sz="928" dirty="0"/>
          </a:p>
        </p:txBody>
      </p:sp>
      <p:sp>
        <p:nvSpPr>
          <p:cNvPr id="12" name="Text 3"/>
          <p:cNvSpPr txBox="1"/>
          <p:nvPr/>
        </p:nvSpPr>
        <p:spPr>
          <a:xfrm>
            <a:off x="480125" y="1119750"/>
            <a:ext cx="1785900" cy="225300"/>
          </a:xfrm>
          <a:prstGeom prst="rect">
            <a:avLst/>
          </a:prstGeom>
          <a:noFill/>
          <a:ln/>
        </p:spPr>
        <p:txBody>
          <a:bodyPr wrap="square" lIns="0" tIns="0" rIns="0" bIns="0" rtlCol="0" anchor="ctr"/>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Сухая защита тела
</a:t>
            </a:r>
            <a:endParaRPr lang="en-US" sz="1000" dirty="0"/>
          </a:p>
        </p:txBody>
      </p:sp>
      <p:sp>
        <p:nvSpPr>
          <p:cNvPr id="13" name="Text 4"/>
          <p:cNvSpPr txBox="1"/>
          <p:nvPr/>
        </p:nvSpPr>
        <p:spPr>
          <a:xfrm>
            <a:off x="6901025" y="1423384"/>
            <a:ext cx="1785900" cy="820200"/>
          </a:xfrm>
          <a:prstGeom prst="rect">
            <a:avLst/>
          </a:prstGeom>
          <a:noFill/>
          <a:ln/>
        </p:spPr>
        <p:txBody>
          <a:bodyPr wrap="square" lIns="0" tIns="0" rIns="0" bIns="0" rtlCol="0" anchor="t"/>
          <a:lstStyle/>
          <a:p>
            <a:pPr algn="l" indent="0" marL="0">
              <a:lnSpc>
                <a:spcPct val="100000"/>
              </a:lnSpc>
              <a:buNone/>
            </a:pPr>
            <a:r>
              <a:rPr lang="en-US" sz="922" dirty="0">
                <a:solidFill>
                  <a:srgbClr val="FFFFFF"/>
                </a:solidFill>
                <a:latin typeface="Arial" pitchFamily="34" charset="0"/>
                <a:ea typeface="Arial" pitchFamily="34" charset="-122"/>
                <a:cs typeface="Arial" pitchFamily="34" charset="-120"/>
              </a:rPr>
              <a:t>У млекопитающих есть шерсть, молочные железы и выраженная забота о детёнышах. Это повышает выживаемость потомства и помогает группе успешно жить в самых разных условиях.
</a:t>
            </a:r>
            <a:endParaRPr lang="en-US" sz="922" dirty="0"/>
          </a:p>
        </p:txBody>
      </p:sp>
      <p:sp>
        <p:nvSpPr>
          <p:cNvPr id="14" name="Text 5"/>
          <p:cNvSpPr txBox="1"/>
          <p:nvPr/>
        </p:nvSpPr>
        <p:spPr>
          <a:xfrm>
            <a:off x="6901025" y="1119750"/>
            <a:ext cx="1785900" cy="225300"/>
          </a:xfrm>
          <a:prstGeom prst="rect">
            <a:avLst/>
          </a:prstGeom>
          <a:noFill/>
          <a:ln/>
        </p:spPr>
        <p:txBody>
          <a:bodyPr wrap="square" lIns="0" tIns="0" rIns="0" bIns="0" rtlCol="0" anchor="ctr"/>
          <a:lstStyle/>
          <a:p>
            <a:pPr algn="l" indent="0" marL="0">
              <a:lnSpc>
                <a:spcPct val="100000"/>
              </a:lnSpc>
              <a:buNone/>
            </a:pPr>
            <a:r>
              <a:rPr lang="en-US" sz="887" b="1" dirty="0">
                <a:solidFill>
                  <a:srgbClr val="FFFFFF"/>
                </a:solidFill>
                <a:latin typeface="Arial" pitchFamily="34" charset="0"/>
                <a:ea typeface="Arial" pitchFamily="34" charset="-122"/>
                <a:cs typeface="Arial" pitchFamily="34" charset="-120"/>
              </a:rPr>
              <a:t>Млекопитающие и забота о потомстве
</a:t>
            </a:r>
            <a:endParaRPr lang="en-US" sz="887" dirty="0"/>
          </a:p>
        </p:txBody>
      </p:sp>
      <p:sp>
        <p:nvSpPr>
          <p:cNvPr id="15" name="Text 6"/>
          <p:cNvSpPr txBox="1"/>
          <p:nvPr/>
        </p:nvSpPr>
        <p:spPr>
          <a:xfrm>
            <a:off x="4765950" y="1416575"/>
            <a:ext cx="1785900" cy="820200"/>
          </a:xfrm>
          <a:prstGeom prst="rect">
            <a:avLst/>
          </a:prstGeom>
          <a:noFill/>
          <a:ln/>
        </p:spPr>
        <p:txBody>
          <a:bodyPr wrap="square" lIns="0" tIns="0" rIns="0" bIns="0" rtlCol="0" anchor="t"/>
          <a:lstStyle/>
          <a:p>
            <a:pPr algn="l" indent="0" marL="0">
              <a:lnSpc>
                <a:spcPct val="100000"/>
              </a:lnSpc>
              <a:buNone/>
            </a:pPr>
            <a:r>
              <a:rPr lang="en-US" sz="922" dirty="0">
                <a:solidFill>
                  <a:srgbClr val="FFFFFF"/>
                </a:solidFill>
                <a:latin typeface="Arial" pitchFamily="34" charset="0"/>
                <a:ea typeface="Arial" pitchFamily="34" charset="-122"/>
                <a:cs typeface="Arial" pitchFamily="34" charset="-120"/>
              </a:rPr>
              <a:t>Птиц отличают перья, лёгкий скелет и крылья, которые помогают им летать. При этом они остаются хорошо приспособленными и к наземной жизни, и к перемещению в воздухе.
</a:t>
            </a:r>
            <a:endParaRPr lang="en-US" sz="922" dirty="0"/>
          </a:p>
        </p:txBody>
      </p:sp>
      <p:sp>
        <p:nvSpPr>
          <p:cNvPr id="16" name="Text 7"/>
          <p:cNvSpPr txBox="1"/>
          <p:nvPr/>
        </p:nvSpPr>
        <p:spPr>
          <a:xfrm>
            <a:off x="4765950" y="1119750"/>
            <a:ext cx="1785900" cy="225300"/>
          </a:xfrm>
          <a:prstGeom prst="rect">
            <a:avLst/>
          </a:prstGeom>
          <a:noFill/>
          <a:ln/>
        </p:spPr>
        <p:txBody>
          <a:bodyPr wrap="square" lIns="0" tIns="0" rIns="0" bIns="0" rtlCol="0" anchor="ctr"/>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Птицы и полёт
</a:t>
            </a:r>
            <a:endParaRPr lang="en-US" sz="1000" dirty="0"/>
          </a:p>
        </p:txBody>
      </p:sp>
      <p:sp>
        <p:nvSpPr>
          <p:cNvPr id="17" name="Text 8"/>
          <p:cNvSpPr txBox="1"/>
          <p:nvPr/>
        </p:nvSpPr>
        <p:spPr>
          <a:xfrm>
            <a:off x="2623050" y="1416575"/>
            <a:ext cx="1785900" cy="820200"/>
          </a:xfrm>
          <a:prstGeom prst="rect">
            <a:avLst/>
          </a:prstGeom>
          <a:noFill/>
          <a:ln/>
        </p:spPr>
        <p:txBody>
          <a:bodyPr wrap="square" lIns="0" tIns="0" rIns="0" bIns="0" rtlCol="0" anchor="t"/>
          <a:lstStyle/>
          <a:p>
            <a:pPr algn="l" indent="0" marL="0">
              <a:lnSpc>
                <a:spcPct val="100000"/>
              </a:lnSpc>
              <a:buNone/>
            </a:pPr>
            <a:r>
              <a:rPr lang="en-US" sz="859" dirty="0">
                <a:solidFill>
                  <a:srgbClr val="FFFFFF"/>
                </a:solidFill>
                <a:latin typeface="Arial" pitchFamily="34" charset="0"/>
                <a:ea typeface="Arial" pitchFamily="34" charset="-122"/>
                <a:cs typeface="Arial" pitchFamily="34" charset="-120"/>
              </a:rPr>
              <a:t>У пресмыкающихся и птиц зародыш развивается в яйце, защищённом оболочками. Благодаря этому будущий детёныш получает защиту и может развиваться без обязательной связи с водной средой.
</a:t>
            </a:r>
            <a:endParaRPr lang="en-US" sz="859" dirty="0"/>
          </a:p>
        </p:txBody>
      </p:sp>
      <p:sp>
        <p:nvSpPr>
          <p:cNvPr id="18" name="Text 9"/>
          <p:cNvSpPr txBox="1"/>
          <p:nvPr/>
        </p:nvSpPr>
        <p:spPr>
          <a:xfrm>
            <a:off x="2623050" y="1119750"/>
            <a:ext cx="1785900" cy="225300"/>
          </a:xfrm>
          <a:prstGeom prst="rect">
            <a:avLst/>
          </a:prstGeom>
          <a:noFill/>
          <a:ln/>
        </p:spPr>
        <p:txBody>
          <a:bodyPr wrap="square" lIns="0" tIns="0" rIns="0" bIns="0" rtlCol="0" anchor="ctr"/>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Яйца с оболочками
</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4475" y="1592328"/>
            <a:ext cx="8397600" cy="3180044"/>
          </a:xfrm>
          <a:prstGeom prst="rect">
            <a:avLst/>
          </a:prstGeom>
        </p:spPr>
      </p:pic>
      <p:sp>
        <p:nvSpPr>
          <p:cNvPr id="4" name="Text 0"/>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FFFFFF"/>
                </a:solidFill>
                <a:latin typeface="Arial" pitchFamily="34" charset="0"/>
                <a:ea typeface="Arial" pitchFamily="34" charset="-122"/>
                <a:cs typeface="Arial" pitchFamily="34" charset="-120"/>
              </a:rPr>
              <a:t>14</a:t>
            </a:r>
            <a:endParaRPr lang="en-US" sz="1100" dirty="0"/>
          </a:p>
        </p:txBody>
      </p:sp>
      <p:sp>
        <p:nvSpPr>
          <p:cNvPr id="5" name="Text 1"/>
          <p:cNvSpPr txBox="1"/>
          <p:nvPr/>
        </p:nvSpPr>
        <p:spPr>
          <a:xfrm>
            <a:off x="345500" y="360000"/>
            <a:ext cx="8426700" cy="419700"/>
          </a:xfrm>
          <a:prstGeom prst="rect">
            <a:avLst/>
          </a:prstGeom>
          <a:noFill/>
          <a:ln/>
        </p:spPr>
        <p:txBody>
          <a:bodyPr wrap="square" lIns="0" tIns="0" rIns="0" bIns="0" rtlCol="0" anchor="t"/>
          <a:lstStyle/>
          <a:p>
            <a:pPr algn="l" indent="0" marL="0">
              <a:lnSpc>
                <a:spcPct val="100000"/>
              </a:lnSpc>
              <a:buNone/>
            </a:pPr>
            <a:r>
              <a:rPr lang="en-US" sz="3000" b="1" dirty="0">
                <a:solidFill>
                  <a:srgbClr val="0A0F0D"/>
                </a:solidFill>
                <a:latin typeface="Arial" pitchFamily="34" charset="0"/>
                <a:ea typeface="Arial" pitchFamily="34" charset="-122"/>
                <a:cs typeface="Arial" pitchFamily="34" charset="-120"/>
              </a:rPr>
              <a:t>Как размножаются разные хордовые
</a:t>
            </a:r>
            <a:endParaRPr lang="en-US" sz="3000" dirty="0"/>
          </a:p>
        </p:txBody>
      </p:sp>
      <p:sp>
        <p:nvSpPr>
          <p:cNvPr id="6" name="Text 2"/>
          <p:cNvSpPr txBox="1"/>
          <p:nvPr/>
        </p:nvSpPr>
        <p:spPr>
          <a:xfrm>
            <a:off x="345500" y="847800"/>
            <a:ext cx="8426700" cy="5214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Схема отражает основные способы размножения у рыб, земноводных, пресмыкающихся, птиц и млекопитающих.
</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74475" y="1310707"/>
            <a:ext cx="4130100" cy="346318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6600" y="360000"/>
            <a:ext cx="8426700" cy="886500"/>
          </a:xfrm>
          <a:prstGeom prst="rect">
            <a:avLst/>
          </a:prstGeom>
          <a:noFill/>
          <a:ln/>
        </p:spPr>
        <p:txBody>
          <a:bodyPr wrap="square" lIns="0" tIns="0" rIns="0" bIns="0" rtlCol="0" anchor="t"/>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Сравнение способов дыхания у хордовых
</a:t>
            </a:r>
            <a:endParaRPr lang="en-US" sz="3000" dirty="0"/>
          </a:p>
        </p:txBody>
      </p:sp>
      <p:sp>
        <p:nvSpPr>
          <p:cNvPr id="8" name="Text 1"/>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FFFFFF"/>
                </a:solidFill>
                <a:latin typeface="Arial" pitchFamily="34" charset="0"/>
                <a:ea typeface="Arial" pitchFamily="34" charset="-122"/>
                <a:cs typeface="Arial" pitchFamily="34" charset="-120"/>
              </a:rPr>
              <a:t>15</a:t>
            </a:r>
            <a:endParaRPr lang="en-US" sz="1100" dirty="0"/>
          </a:p>
        </p:txBody>
      </p:sp>
      <p:sp>
        <p:nvSpPr>
          <p:cNvPr id="9" name="Text 2"/>
          <p:cNvSpPr txBox="1"/>
          <p:nvPr/>
        </p:nvSpPr>
        <p:spPr>
          <a:xfrm>
            <a:off x="4642400" y="4481675"/>
            <a:ext cx="4144800" cy="301800"/>
          </a:xfrm>
          <a:prstGeom prst="rect">
            <a:avLst/>
          </a:prstGeom>
          <a:noFill/>
          <a:ln/>
        </p:spPr>
        <p:txBody>
          <a:bodyPr wrap="square" lIns="0" tIns="0" rIns="0" bIns="0" rtlCol="0" anchor="b"/>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Обобщение по школьному курсу биологии
</a:t>
            </a:r>
            <a:endParaRPr lang="en-US" sz="1200" dirty="0"/>
          </a:p>
        </p:txBody>
      </p:sp>
      <p:sp>
        <p:nvSpPr>
          <p:cNvPr id="10" name="Text 3"/>
          <p:cNvSpPr txBox="1"/>
          <p:nvPr/>
        </p:nvSpPr>
        <p:spPr>
          <a:xfrm>
            <a:off x="4878350" y="1564825"/>
            <a:ext cx="3672900" cy="13290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 водных форм главным остаётся извлечение кислорода из воды, а наземные группы всё сильнее зависят от лёгких.
</a:t>
            </a:r>
            <a:endParaRPr lang="en-US" sz="1400" dirty="0"/>
          </a:p>
        </p:txBody>
      </p:sp>
      <p:sp>
        <p:nvSpPr>
          <p:cNvPr id="11" name="Text 4"/>
          <p:cNvSpPr txBox="1"/>
          <p:nvPr/>
        </p:nvSpPr>
        <p:spPr>
          <a:xfrm>
            <a:off x="4878350" y="2945950"/>
            <a:ext cx="3672900" cy="13290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Чем больше животные приспосабливались к суше, тем важнее становились лёгкие и дополнительные механизмы дыхания.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073162" y="1011845"/>
            <a:ext cx="3432300" cy="1555261"/>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640137" y="1011845"/>
            <a:ext cx="3432300" cy="1555261"/>
          </a:xfrm>
          <a:prstGeom prst="rect">
            <a:avLst/>
          </a:prstGeom>
        </p:spPr>
      </p:pic>
      <p:sp>
        <p:nvSpPr>
          <p:cNvPr id="8" name="Text 0"/>
          <p:cNvSpPr txBox="1"/>
          <p:nvPr/>
        </p:nvSpPr>
        <p:spPr>
          <a:xfrm>
            <a:off x="356600" y="360000"/>
            <a:ext cx="8426700" cy="496500"/>
          </a:xfrm>
          <a:prstGeom prst="rect">
            <a:avLst/>
          </a:prstGeom>
          <a:noFill/>
          <a:ln/>
        </p:spPr>
        <p:txBody>
          <a:bodyPr wrap="square" lIns="0" tIns="0" rIns="0" bIns="0" rtlCol="0" anchor="t"/>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Почему оболочники удивляют биологов
</a:t>
            </a:r>
            <a:endParaRPr lang="en-US" sz="3000" dirty="0"/>
          </a:p>
        </p:txBody>
      </p:sp>
      <p:sp>
        <p:nvSpPr>
          <p:cNvPr id="9" name="Text 1"/>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0A0F0D"/>
                </a:solidFill>
                <a:latin typeface="Arial" pitchFamily="34" charset="0"/>
                <a:ea typeface="Arial" pitchFamily="34" charset="-122"/>
                <a:cs typeface="Arial" pitchFamily="34" charset="-120"/>
              </a:rPr>
              <a:t>16</a:t>
            </a:r>
            <a:endParaRPr lang="en-US" sz="1100" dirty="0"/>
          </a:p>
        </p:txBody>
      </p:sp>
      <p:sp>
        <p:nvSpPr>
          <p:cNvPr id="10" name="Text 2"/>
          <p:cNvSpPr txBox="1"/>
          <p:nvPr/>
        </p:nvSpPr>
        <p:spPr>
          <a:xfrm>
            <a:off x="1235613" y="3241450"/>
            <a:ext cx="3119100" cy="13977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У молодой личинки оболочника можно увидеть хорду и нервную трубку, поэтому она напоминает других хордовых животных. Это особенно интересно, потому что во взрослом состоянии многие из этих признаков почти исчезают. Такое развитие показывает, как сильно может меняться организм за жизнь.
</a:t>
            </a:r>
            <a:endParaRPr lang="en-US" sz="1200" dirty="0"/>
          </a:p>
        </p:txBody>
      </p:sp>
      <p:sp>
        <p:nvSpPr>
          <p:cNvPr id="11" name="Text 3"/>
          <p:cNvSpPr txBox="1"/>
          <p:nvPr/>
        </p:nvSpPr>
        <p:spPr>
          <a:xfrm>
            <a:off x="1235678" y="2783675"/>
            <a:ext cx="3119100" cy="4062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Личинка с признаками хордовых
</a:t>
            </a:r>
            <a:endParaRPr lang="en-US" sz="1400" dirty="0"/>
          </a:p>
        </p:txBody>
      </p:sp>
      <p:sp>
        <p:nvSpPr>
          <p:cNvPr id="12" name="Text 4"/>
          <p:cNvSpPr txBox="1"/>
          <p:nvPr/>
        </p:nvSpPr>
        <p:spPr>
          <a:xfrm>
            <a:off x="4802588" y="3241450"/>
            <a:ext cx="3119100" cy="13977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Когда оболочник становится взрослым, он нередко прикрепляется к камням, дну или другим поверхностям. Затем животное пропускает через себя воду и отфильтровывает из неё пищу. Его образ жизни совсем не похож на активное движение многих других хордовых.
</a:t>
            </a:r>
            <a:endParaRPr lang="en-US" sz="1200" dirty="0"/>
          </a:p>
        </p:txBody>
      </p:sp>
      <p:sp>
        <p:nvSpPr>
          <p:cNvPr id="13" name="Text 5"/>
          <p:cNvSpPr txBox="1"/>
          <p:nvPr/>
        </p:nvSpPr>
        <p:spPr>
          <a:xfrm>
            <a:off x="4802653" y="2783675"/>
            <a:ext cx="3119100" cy="4062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Взрослая форма прикрепляется
</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74475" y="2219566"/>
            <a:ext cx="4843800" cy="1645467"/>
          </a:xfrm>
          <a:prstGeom prst="rect">
            <a:avLst/>
          </a:prstGeom>
        </p:spPr>
      </p:pic>
      <p:sp>
        <p:nvSpPr>
          <p:cNvPr id="5" name="Text 0"/>
          <p:cNvSpPr txBox="1"/>
          <p:nvPr/>
        </p:nvSpPr>
        <p:spPr>
          <a:xfrm>
            <a:off x="356600" y="360000"/>
            <a:ext cx="8426700" cy="886500"/>
          </a:xfrm>
          <a:prstGeom prst="rect">
            <a:avLst/>
          </a:prstGeom>
          <a:noFill/>
          <a:ln/>
        </p:spPr>
        <p:txBody>
          <a:bodyPr wrap="square" lIns="0" tIns="0" rIns="0" bIns="0" rtlCol="0" anchor="t"/>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Как хордовые связаны с жизнью человека
</a:t>
            </a:r>
            <a:endParaRPr lang="en-US" sz="3000" dirty="0"/>
          </a:p>
        </p:txBody>
      </p:sp>
      <p:sp>
        <p:nvSpPr>
          <p:cNvPr id="6" name="Text 1"/>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FFFFFF"/>
                </a:solidFill>
                <a:latin typeface="Arial" pitchFamily="34" charset="0"/>
                <a:ea typeface="Arial" pitchFamily="34" charset="-122"/>
                <a:cs typeface="Arial" pitchFamily="34" charset="-120"/>
              </a:rPr>
              <a:t>17</a:t>
            </a:r>
            <a:endParaRPr lang="en-US" sz="1100" dirty="0"/>
          </a:p>
        </p:txBody>
      </p:sp>
      <p:sp>
        <p:nvSpPr>
          <p:cNvPr id="7" name="Text 2"/>
          <p:cNvSpPr txBox="1"/>
          <p:nvPr/>
        </p:nvSpPr>
        <p:spPr>
          <a:xfrm>
            <a:off x="5356100" y="1310700"/>
            <a:ext cx="3430800" cy="1092600"/>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Примеры показывают, что представители типа Хордовые важны не только в природе, но и в питании, хозяйстве и науке.
</a:t>
            </a:r>
            <a:endParaRPr lang="en-US" sz="1400" dirty="0"/>
          </a:p>
        </p:txBody>
      </p:sp>
      <p:sp>
        <p:nvSpPr>
          <p:cNvPr id="8" name="Text 3"/>
          <p:cNvSpPr txBox="1"/>
          <p:nvPr/>
        </p:nvSpPr>
        <p:spPr>
          <a:xfrm>
            <a:off x="5356100" y="2571750"/>
            <a:ext cx="3430800" cy="10926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Хордовые дают человеку продукты, сырьё и научные знания, поэтому их значение выходит далеко за рамки учебного примера.
</a:t>
            </a:r>
            <a:endParaRPr lang="en-US" sz="1400" dirty="0"/>
          </a:p>
        </p:txBody>
      </p:sp>
      <p:sp>
        <p:nvSpPr>
          <p:cNvPr id="9" name="Text 4"/>
          <p:cNvSpPr txBox="1"/>
          <p:nvPr/>
        </p:nvSpPr>
        <p:spPr>
          <a:xfrm>
            <a:off x="5356100" y="4225200"/>
            <a:ext cx="3430800" cy="558300"/>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Обобщение по школьному курсу биологии
</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74475" y="1310707"/>
            <a:ext cx="4130100" cy="346318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6600" y="360000"/>
            <a:ext cx="8426700" cy="886500"/>
          </a:xfrm>
          <a:prstGeom prst="rect">
            <a:avLst/>
          </a:prstGeom>
          <a:noFill/>
          <a:ln/>
        </p:spPr>
        <p:txBody>
          <a:bodyPr wrap="square" lIns="0" tIns="0" rIns="0" bIns="0" rtlCol="0" anchor="t"/>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Признаки, общие для всех хордовых
</a:t>
            </a:r>
            <a:endParaRPr lang="en-US" sz="3000" dirty="0"/>
          </a:p>
        </p:txBody>
      </p:sp>
      <p:sp>
        <p:nvSpPr>
          <p:cNvPr id="8" name="Text 1"/>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FFFFFF"/>
                </a:solidFill>
                <a:latin typeface="Arial" pitchFamily="34" charset="0"/>
                <a:ea typeface="Arial" pitchFamily="34" charset="-122"/>
                <a:cs typeface="Arial" pitchFamily="34" charset="-120"/>
              </a:rPr>
              <a:t>18</a:t>
            </a:r>
            <a:endParaRPr lang="en-US" sz="1100" dirty="0"/>
          </a:p>
        </p:txBody>
      </p:sp>
      <p:sp>
        <p:nvSpPr>
          <p:cNvPr id="9" name="Text 2"/>
          <p:cNvSpPr txBox="1"/>
          <p:nvPr/>
        </p:nvSpPr>
        <p:spPr>
          <a:xfrm>
            <a:off x="4642400" y="4481675"/>
            <a:ext cx="4144800" cy="301800"/>
          </a:xfrm>
          <a:prstGeom prst="rect">
            <a:avLst/>
          </a:prstGeom>
          <a:noFill/>
          <a:ln/>
        </p:spPr>
        <p:txBody>
          <a:bodyPr wrap="square" lIns="0" tIns="0" rIns="0" bIns="0" rtlCol="0" anchor="b"/>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Обобщение по школьному курсу биологии
</a:t>
            </a:r>
            <a:endParaRPr lang="en-US" sz="1200" dirty="0"/>
          </a:p>
        </p:txBody>
      </p:sp>
      <p:sp>
        <p:nvSpPr>
          <p:cNvPr id="10" name="Text 3"/>
          <p:cNvSpPr txBox="1"/>
          <p:nvPr/>
        </p:nvSpPr>
        <p:spPr>
          <a:xfrm>
            <a:off x="4878350" y="1564825"/>
            <a:ext cx="3672900" cy="13290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Эти признаки особенно заметны у зародышей, когда строение разных животных ещё очень похоже.
</a:t>
            </a:r>
            <a:endParaRPr lang="en-US" sz="1400" dirty="0"/>
          </a:p>
        </p:txBody>
      </p:sp>
      <p:sp>
        <p:nvSpPr>
          <p:cNvPr id="11" name="Text 4"/>
          <p:cNvSpPr txBox="1"/>
          <p:nvPr/>
        </p:nvSpPr>
        <p:spPr>
          <a:xfrm>
            <a:off x="4878350" y="2945950"/>
            <a:ext cx="3672900" cy="13290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Общий набор признаков доказывает родство таких разных форм, как ланцетник, рыбы и человек.
</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7686" y="946950"/>
            <a:ext cx="3183828" cy="3743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63400" y="360000"/>
            <a:ext cx="8426700" cy="460200"/>
          </a:xfrm>
          <a:prstGeom prst="rect">
            <a:avLst/>
          </a:prstGeom>
          <a:noFill/>
          <a:ln/>
        </p:spPr>
        <p:txBody>
          <a:bodyPr wrap="square" lIns="0" tIns="0" rIns="0" bIns="0" rtlCol="0" anchor="t"/>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Что нужно для охраны хордовых
</a:t>
            </a:r>
            <a:endParaRPr lang="en-US" sz="3000" dirty="0"/>
          </a:p>
        </p:txBody>
      </p:sp>
      <p:sp>
        <p:nvSpPr>
          <p:cNvPr id="9" name="Text 1"/>
          <p:cNvSpPr txBox="1"/>
          <p:nvPr/>
        </p:nvSpPr>
        <p:spPr>
          <a:xfrm>
            <a:off x="8784000" y="4773807"/>
            <a:ext cx="228900" cy="249300"/>
          </a:xfrm>
          <a:prstGeom prst="rect">
            <a:avLst/>
          </a:prstGeom>
          <a:noFill/>
          <a:ln/>
        </p:spPr>
        <p:txBody>
          <a:bodyPr wrap="square" lIns="0" tIns="0" rIns="0" bIns="0" rtlCol="0" anchor="ctr"/>
          <a:lstStyle/>
          <a:p>
            <a:pPr algn="ctr" indent="0" marL="0">
              <a:lnSpc>
                <a:spcPct val="90000"/>
              </a:lnSpc>
              <a:buNone/>
            </a:pPr>
            <a:r>
              <a:rPr lang="en-US" sz="1100" dirty="0">
                <a:solidFill>
                  <a:srgbClr val="FFFFFF"/>
                </a:solidFill>
                <a:latin typeface="Arial" pitchFamily="34" charset="0"/>
                <a:ea typeface="Arial" pitchFamily="34" charset="-122"/>
                <a:cs typeface="Arial" pitchFamily="34" charset="-120"/>
              </a:rPr>
              <a:t>19</a:t>
            </a:r>
            <a:endParaRPr lang="en-US" sz="1100" dirty="0"/>
          </a:p>
        </p:txBody>
      </p:sp>
      <p:sp>
        <p:nvSpPr>
          <p:cNvPr id="10" name="Text 2"/>
          <p:cNvSpPr txBox="1"/>
          <p:nvPr/>
        </p:nvSpPr>
        <p:spPr>
          <a:xfrm>
            <a:off x="3840425" y="1294325"/>
            <a:ext cx="4818300" cy="428100"/>
          </a:xfrm>
          <a:prstGeom prst="rect">
            <a:avLst/>
          </a:prstGeom>
          <a:noFill/>
          <a:ln/>
        </p:spPr>
        <p:txBody>
          <a:bodyPr wrap="square" lIns="0" tIns="0" rIns="0" bIns="0" rtlCol="0" anchor="t"/>
          <a:lstStyle/>
          <a:p>
            <a:pPr algn="l" indent="0" marL="0">
              <a:lnSpc>
                <a:spcPct val="100000"/>
              </a:lnSpc>
              <a:buNone/>
            </a:pPr>
            <a:r>
              <a:rPr lang="en-US" sz="1000" dirty="0">
                <a:solidFill>
                  <a:srgbClr val="0A0F0D"/>
                </a:solidFill>
                <a:latin typeface="Arial" pitchFamily="34" charset="0"/>
                <a:ea typeface="Arial" pitchFamily="34" charset="-122"/>
                <a:cs typeface="Arial" pitchFamily="34" charset="-120"/>
              </a:rPr>
              <a:t>Для многих рыб, земноводных и других водных хордовых особенно опасно загрязнение водоёмов. Чистая вода сохраняет места размножения, питание и нормальное развитие молодых животных.
</a:t>
            </a:r>
            <a:endParaRPr lang="en-US" sz="1000" dirty="0"/>
          </a:p>
        </p:txBody>
      </p:sp>
      <p:sp>
        <p:nvSpPr>
          <p:cNvPr id="11" name="Text 3"/>
          <p:cNvSpPr txBox="1"/>
          <p:nvPr/>
        </p:nvSpPr>
        <p:spPr>
          <a:xfrm>
            <a:off x="3840425" y="1067614"/>
            <a:ext cx="4818300" cy="192300"/>
          </a:xfrm>
          <a:prstGeom prst="rect">
            <a:avLst/>
          </a:prstGeom>
          <a:noFill/>
          <a:ln/>
        </p:spPr>
        <p:txBody>
          <a:bodyPr wrap="square" lIns="0" tIns="0" rIns="0" bIns="0" rtlCol="0" anchor="ctr"/>
          <a:lstStyle/>
          <a:p>
            <a:pPr algn="l" indent="0" marL="0">
              <a:lnSpc>
                <a:spcPct val="100000"/>
              </a:lnSpc>
              <a:buNone/>
            </a:pPr>
            <a:r>
              <a:rPr lang="en-US" sz="1200" b="1" dirty="0">
                <a:solidFill>
                  <a:srgbClr val="0A0F0D"/>
                </a:solidFill>
                <a:latin typeface="Arial" pitchFamily="34" charset="0"/>
                <a:ea typeface="Arial" pitchFamily="34" charset="-122"/>
                <a:cs typeface="Arial" pitchFamily="34" charset="-120"/>
              </a:rPr>
              <a:t>Чистая вода
</a:t>
            </a:r>
            <a:endParaRPr lang="en-US" sz="1200" dirty="0"/>
          </a:p>
        </p:txBody>
      </p:sp>
      <p:sp>
        <p:nvSpPr>
          <p:cNvPr id="12" name="Text 4"/>
          <p:cNvSpPr txBox="1"/>
          <p:nvPr/>
        </p:nvSpPr>
        <p:spPr>
          <a:xfrm>
            <a:off x="3840425" y="4162025"/>
            <a:ext cx="4818300" cy="428100"/>
          </a:xfrm>
          <a:prstGeom prst="rect">
            <a:avLst/>
          </a:prstGeom>
          <a:noFill/>
          <a:ln/>
        </p:spPr>
        <p:txBody>
          <a:bodyPr wrap="square" lIns="0" tIns="0" rIns="0" bIns="0" rtlCol="0" anchor="t"/>
          <a:lstStyle/>
          <a:p>
            <a:pPr algn="l" indent="0" marL="0">
              <a:lnSpc>
                <a:spcPct val="100000"/>
              </a:lnSpc>
              <a:buNone/>
            </a:pPr>
            <a:r>
              <a:rPr lang="en-US" sz="1000" dirty="0">
                <a:solidFill>
                  <a:srgbClr val="0A0F0D"/>
                </a:solidFill>
                <a:latin typeface="Arial" pitchFamily="34" charset="0"/>
                <a:ea typeface="Arial" pitchFamily="34" charset="-122"/>
                <a:cs typeface="Arial" pitchFamily="34" charset="-120"/>
              </a:rPr>
              <a:t>Редкие хордовые особенно нуждаются в заповедниках, заказниках и постоянном наблюдении специалистов. Такие меры помогают сохранить биоразнообразие и равновесие в экосистемах.
</a:t>
            </a:r>
            <a:endParaRPr lang="en-US" sz="1000" dirty="0"/>
          </a:p>
        </p:txBody>
      </p:sp>
      <p:sp>
        <p:nvSpPr>
          <p:cNvPr id="13" name="Text 5"/>
          <p:cNvSpPr txBox="1"/>
          <p:nvPr/>
        </p:nvSpPr>
        <p:spPr>
          <a:xfrm>
            <a:off x="3840425" y="3935314"/>
            <a:ext cx="4818300" cy="192300"/>
          </a:xfrm>
          <a:prstGeom prst="rect">
            <a:avLst/>
          </a:prstGeom>
          <a:noFill/>
          <a:ln/>
        </p:spPr>
        <p:txBody>
          <a:bodyPr wrap="square" lIns="0" tIns="0" rIns="0" bIns="0" rtlCol="0" anchor="ctr"/>
          <a:lstStyle/>
          <a:p>
            <a:pPr algn="l" indent="0" marL="0">
              <a:lnSpc>
                <a:spcPct val="100000"/>
              </a:lnSpc>
              <a:buNone/>
            </a:pPr>
            <a:r>
              <a:rPr lang="en-US" sz="1200" b="1" dirty="0">
                <a:solidFill>
                  <a:srgbClr val="0A0F0D"/>
                </a:solidFill>
                <a:latin typeface="Arial" pitchFamily="34" charset="0"/>
                <a:ea typeface="Arial" pitchFamily="34" charset="-122"/>
                <a:cs typeface="Arial" pitchFamily="34" charset="-120"/>
              </a:rPr>
              <a:t>Заповедники и охрана видов
</a:t>
            </a:r>
            <a:endParaRPr lang="en-US" sz="1200" dirty="0"/>
          </a:p>
        </p:txBody>
      </p:sp>
      <p:sp>
        <p:nvSpPr>
          <p:cNvPr id="14" name="Text 6"/>
          <p:cNvSpPr txBox="1"/>
          <p:nvPr/>
        </p:nvSpPr>
        <p:spPr>
          <a:xfrm>
            <a:off x="3840425" y="2250225"/>
            <a:ext cx="4818300" cy="428100"/>
          </a:xfrm>
          <a:prstGeom prst="rect">
            <a:avLst/>
          </a:prstGeom>
          <a:noFill/>
          <a:ln/>
        </p:spPr>
        <p:txBody>
          <a:bodyPr wrap="square" lIns="0" tIns="0" rIns="0" bIns="0" rtlCol="0" anchor="t"/>
          <a:lstStyle/>
          <a:p>
            <a:pPr algn="l" indent="0" marL="0">
              <a:lnSpc>
                <a:spcPct val="100000"/>
              </a:lnSpc>
              <a:buNone/>
            </a:pPr>
            <a:r>
              <a:rPr lang="en-US" sz="1000" dirty="0">
                <a:solidFill>
                  <a:srgbClr val="0A0F0D"/>
                </a:solidFill>
                <a:latin typeface="Arial" pitchFamily="34" charset="0"/>
                <a:ea typeface="Arial" pitchFamily="34" charset="-122"/>
                <a:cs typeface="Arial" pitchFamily="34" charset="-120"/>
              </a:rPr>
              <a:t>Вырубка лесов, осушение болот и застройка берегов лишают животных привычной среды. Если сохранять природные участки, редкие виды дольше остаются жизнеспособными.
</a:t>
            </a:r>
            <a:endParaRPr lang="en-US" sz="1000" dirty="0"/>
          </a:p>
        </p:txBody>
      </p:sp>
      <p:sp>
        <p:nvSpPr>
          <p:cNvPr id="15" name="Text 7"/>
          <p:cNvSpPr txBox="1"/>
          <p:nvPr/>
        </p:nvSpPr>
        <p:spPr>
          <a:xfrm>
            <a:off x="3840425" y="2023514"/>
            <a:ext cx="4818300" cy="192300"/>
          </a:xfrm>
          <a:prstGeom prst="rect">
            <a:avLst/>
          </a:prstGeom>
          <a:noFill/>
          <a:ln/>
        </p:spPr>
        <p:txBody>
          <a:bodyPr wrap="square" lIns="0" tIns="0" rIns="0" bIns="0" rtlCol="0" anchor="ctr"/>
          <a:lstStyle/>
          <a:p>
            <a:pPr algn="l" indent="0" marL="0">
              <a:lnSpc>
                <a:spcPct val="100000"/>
              </a:lnSpc>
              <a:buNone/>
            </a:pPr>
            <a:r>
              <a:rPr lang="en-US" sz="1200" b="1" dirty="0">
                <a:solidFill>
                  <a:srgbClr val="0A0F0D"/>
                </a:solidFill>
                <a:latin typeface="Arial" pitchFamily="34" charset="0"/>
                <a:ea typeface="Arial" pitchFamily="34" charset="-122"/>
                <a:cs typeface="Arial" pitchFamily="34" charset="-120"/>
              </a:rPr>
              <a:t>Сохранение мест обитания
</a:t>
            </a:r>
            <a:endParaRPr lang="en-US" sz="1200" dirty="0"/>
          </a:p>
        </p:txBody>
      </p:sp>
      <p:sp>
        <p:nvSpPr>
          <p:cNvPr id="16" name="Text 8"/>
          <p:cNvSpPr txBox="1"/>
          <p:nvPr/>
        </p:nvSpPr>
        <p:spPr>
          <a:xfrm>
            <a:off x="3840425" y="3206125"/>
            <a:ext cx="4818300" cy="428100"/>
          </a:xfrm>
          <a:prstGeom prst="rect">
            <a:avLst/>
          </a:prstGeom>
          <a:noFill/>
          <a:ln/>
        </p:spPr>
        <p:txBody>
          <a:bodyPr wrap="square" lIns="0" tIns="0" rIns="0" bIns="0" rtlCol="0" anchor="t"/>
          <a:lstStyle/>
          <a:p>
            <a:pPr algn="l" indent="0" marL="0">
              <a:lnSpc>
                <a:spcPct val="100000"/>
              </a:lnSpc>
              <a:buNone/>
            </a:pPr>
            <a:r>
              <a:rPr lang="en-US" sz="1000" dirty="0">
                <a:solidFill>
                  <a:srgbClr val="0A0F0D"/>
                </a:solidFill>
                <a:latin typeface="Arial" pitchFamily="34" charset="0"/>
                <a:ea typeface="Arial" pitchFamily="34" charset="-122"/>
                <a:cs typeface="Arial" pitchFamily="34" charset="-120"/>
              </a:rPr>
              <a:t>Чрезмерный вылов рыбы и бесконтрольная добыча животных быстро сокращают численность видов. Правила природопользования помогают использовать ресурсы, не разрушая популяции.
</a:t>
            </a:r>
            <a:endParaRPr lang="en-US" sz="1000" dirty="0"/>
          </a:p>
        </p:txBody>
      </p:sp>
      <p:sp>
        <p:nvSpPr>
          <p:cNvPr id="17" name="Text 9"/>
          <p:cNvSpPr txBox="1"/>
          <p:nvPr/>
        </p:nvSpPr>
        <p:spPr>
          <a:xfrm>
            <a:off x="3840425" y="2979414"/>
            <a:ext cx="4818300" cy="192300"/>
          </a:xfrm>
          <a:prstGeom prst="rect">
            <a:avLst/>
          </a:prstGeom>
          <a:noFill/>
          <a:ln/>
        </p:spPr>
        <p:txBody>
          <a:bodyPr wrap="square" lIns="0" tIns="0" rIns="0" bIns="0" rtlCol="0" anchor="ctr"/>
          <a:lstStyle/>
          <a:p>
            <a:pPr algn="l" indent="0" marL="0">
              <a:lnSpc>
                <a:spcPct val="100000"/>
              </a:lnSpc>
              <a:buNone/>
            </a:pPr>
            <a:r>
              <a:rPr lang="en-US" sz="1200" b="1" dirty="0">
                <a:solidFill>
                  <a:srgbClr val="0A0F0D"/>
                </a:solidFill>
                <a:latin typeface="Arial" pitchFamily="34" charset="0"/>
                <a:ea typeface="Arial" pitchFamily="34" charset="-122"/>
                <a:cs typeface="Arial" pitchFamily="34" charset="-120"/>
              </a:rPr>
              <a:t>Ограничение вылова и охоты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60000" y="1397200"/>
            <a:ext cx="5572200" cy="1785900"/>
          </a:xfrm>
          <a:prstGeom prst="rect">
            <a:avLst/>
          </a:prstGeom>
          <a:noFill/>
          <a:ln/>
        </p:spPr>
        <p:txBody>
          <a:bodyPr wrap="square" lIns="0" tIns="0" rIns="0" bIns="0" rtlCol="0" anchor="b"/>
          <a:lstStyle/>
          <a:p>
            <a:pPr algn="l" indent="0" marL="0">
              <a:lnSpc>
                <a:spcPct val="100000"/>
              </a:lnSpc>
              <a:buNone/>
            </a:pPr>
            <a:r>
              <a:rPr lang="en-US" sz="3200" b="1" dirty="0">
                <a:solidFill>
                  <a:srgbClr val="FFFFFF"/>
                </a:solidFill>
                <a:latin typeface="Arial" pitchFamily="34" charset="0"/>
                <a:ea typeface="Arial" pitchFamily="34" charset="-122"/>
                <a:cs typeface="Arial" pitchFamily="34" charset="-120"/>
              </a:rPr>
              <a:t>Хордовые: от простых форм к человеку
</a:t>
            </a:r>
            <a:endParaRPr lang="en-US" sz="3200" dirty="0"/>
          </a:p>
        </p:txBody>
      </p:sp>
      <p:sp>
        <p:nvSpPr>
          <p:cNvPr id="5" name="Text 1"/>
          <p:cNvSpPr txBox="1"/>
          <p:nvPr/>
        </p:nvSpPr>
        <p:spPr>
          <a:xfrm>
            <a:off x="360000" y="3500750"/>
            <a:ext cx="5572200" cy="1282800"/>
          </a:xfrm>
          <a:prstGeom prst="rect">
            <a:avLst/>
          </a:prstGeom>
          <a:noFill/>
          <a:ln/>
        </p:spPr>
        <p:txBody>
          <a:bodyPr wrap="square" lIns="0" tIns="0" rIns="0" bIns="0" rtlCol="0" anchor="t"/>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Хордовые объединяют животных, у которых есть общий план строения и единая история усложнения. Изучая их, мы лучше понимаем и природу, и место человека в мире животных.
</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2026-05-29T19:52:05Z</dcterms:created>
  <dcterms:modified xsi:type="dcterms:W3CDTF">2026-05-29T19:52:05Z</dcterms:modified>
</cp:coreProperties>
</file>