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26012" y="691675"/>
            <a:ext cx="2772326" cy="37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5925" y="717000"/>
            <a:ext cx="4341900" cy="36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поездки Ильи Муромца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дороги, три испытания и подвиг богатыря на страже Руси.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795925" y="239150"/>
            <a:ext cx="65892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07" y="150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1326275"/>
            <a:ext cx="3914100" cy="34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Былина — это старинный русский рассказ о богатырях и их подвигах. Его пели или рассказывали напевно, передавая из поколения в поколение. В пересказе А. Нечаева история становится понятнее, но сохраняет торжественный, народный дух.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6730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былина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Илья Муромец — самый известный богатырь русских былин. Он наделён огромной силой, но использует её не ради славы, а ради защиты людей и родной земли.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народной памяти он стал образцом смелости, справедливости и спокойной уверенности. Такой герой не шумит попусту, а действует тогда, когда другим нужна помощь.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796350" y="3339125"/>
            <a:ext cx="73977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Ильи показывает важную мысль: настоящая сила ценна только тогда, когда служит добру. Поэтому богатыря любят и помнят многие поколения.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Илья Муромец
</a:t>
            </a:r>
            <a:endParaRPr lang="en-US" sz="3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80450" y="370650"/>
            <a:ext cx="77220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 былине три поездки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1499500" y="3835025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поездка
</a:t>
            </a:r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выезжает на дорогу и знакомится с путём. Сразу становится ясно: впереди не прогулка, а серьёзное испытание.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1729578" y="1545850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поездка
</a:t>
            </a:r>
            <a:pPr algn="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усиливается, а трудности становятся заметнее. Илья показывает, что умеет не отступать и держит себя спокойно.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511454" y="1761300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поездка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главный шаг сюжета. Здесь герой особенно ярко проявляет силу, ум и верность своему долгу.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425" y="1259702"/>
            <a:ext cx="3498000" cy="217600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13525" y="1259702"/>
            <a:ext cx="3498000" cy="217600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9425" y="370650"/>
            <a:ext cx="75123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поездка Ильи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54500" y="4821325"/>
            <a:ext cx="328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79" dirty="0"/>
          </a:p>
        </p:txBody>
      </p:sp>
      <p:sp>
        <p:nvSpPr>
          <p:cNvPr id="7" name="Text 2"/>
          <p:cNvSpPr txBox="1"/>
          <p:nvPr/>
        </p:nvSpPr>
        <p:spPr>
          <a:xfrm>
            <a:off x="799425" y="3662955"/>
            <a:ext cx="3498000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Богатырь выходит в путь
</a:t>
            </a:r>
            <a:pPr algn="ctr" indent="0" marL="0">
              <a:lnSpc>
                <a:spcPct val="100000"/>
              </a:lnSpc>
              <a:buNone/>
            </a:pPr>
            <a:r>
              <a:rPr lang="en-US" sz="8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поездка начинается спокойно и широко, как сама русская дорога. Илья Муромец едет вперёд без страха и суеты. Вокруг — большое поле, а впереди ждёт неизвестность и первое испытание.
</a:t>
            </a:r>
            <a:endParaRPr lang="en-US" sz="1519" dirty="0"/>
          </a:p>
        </p:txBody>
      </p:sp>
      <p:sp>
        <p:nvSpPr>
          <p:cNvPr id="8" name="Text 3"/>
          <p:cNvSpPr txBox="1"/>
          <p:nvPr/>
        </p:nvSpPr>
        <p:spPr>
          <a:xfrm>
            <a:off x="4813525" y="3662955"/>
            <a:ext cx="3498000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Тихое начало большого подвига
</a:t>
            </a:r>
            <a:pPr algn="ctr" indent="0" marL="0">
              <a:lnSpc>
                <a:spcPct val="100000"/>
              </a:lnSpc>
              <a:buNone/>
            </a:pPr>
            <a:r>
              <a:rPr lang="en-US" sz="7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этой части особенно чувствуется ожидание. Герой пока только вступает на трудный путь, но уже видно его уверенное, ровное поведение. Картину легко представить: богатырь на коне, дорога вдаль и открытое небо.
</a:t>
            </a:r>
            <a:endParaRPr lang="en-US" sz="138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4844" y="2531473"/>
            <a:ext cx="337500" cy="337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41656" y="2530628"/>
            <a:ext cx="337500" cy="337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03250" y="3137978"/>
            <a:ext cx="337500" cy="300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252450" y="370650"/>
            <a:ext cx="8059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богатырю в дороге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5799144" y="1721608"/>
            <a:ext cx="2505300" cy="19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Разум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у Ильи соединяется с умом. Именно поэтому он не теряется в трудный момент и выбирает верный поступок.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839556" y="1720978"/>
            <a:ext cx="2505300" cy="19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
</a:t>
            </a:r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Илья думает не о себе, а о тех, кого надо уберечь. Его путь связан с заботой о родной земле и людях.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2259150" y="3966599"/>
            <a:ext cx="46257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Внимательность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смотрит по сторонам и замечает опасность заранее. Он не действует наугад, а сначала оценивает, что происходит вокруг.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поездка и новые испытания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37600" y="1342450"/>
            <a:ext cx="49527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становится серьёзнее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второй поездке путь уже не кажется спокойным. Трудности заметно усиливаются, и богатырю приходится быть ещё собраннее. Атмосфера становится тревожной, как перед грозой.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2786025"/>
            <a:ext cx="49527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не отступает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Илья снова идёт вперёд и не сворачивает с дороги. Он показывает, что умеет стоять твёрдо и охранять порядок. Именно в этом видно настоящее богатырство.
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пути Ильи встречаются опасные противники. Они стараются испугать богатыря, но смелость и выдержка делают их планы слабее.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мешает герою
</a:t>
            </a:r>
            <a:endParaRPr lang="en-US" sz="3200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былине всегда видно: зло выглядит грозно, но не бывает сильнее правого дела. Герой идёт вперёд, потому что защищает других.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Препятствия проверяют не только силу, но и характер. Илья не теряет спокойствия и не позволяет врагам остановить свой путь.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богатыря показывает простую и важную мысль: там, где есть решимость и справедливость, добро обязательно получает поддержку.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6560750" y="1924650"/>
            <a:ext cx="2509200" cy="129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проверка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финале проверяются сразу несколько качеств: сила, ум, верность слову и готовность к подвигу. Здесь Илья раскрывается особенно ярко.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270825" y="180753"/>
            <a:ext cx="2556900" cy="129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выход в путь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снова отправляется в дорогу, и теперь все ждут главного испытания. Это уже не просто поездка, а решающий шаг.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270825" y="3634103"/>
            <a:ext cx="2556900" cy="129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Торжественный итог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борьбы приходит победа и спокойствие. Сюжет завершает путь героя так, чтобы остались чувство славы и уважения.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10250" y="365925"/>
            <a:ext cx="2655600" cy="440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поездка — самая важная
</a:t>
            </a:r>
            <a:endParaRPr lang="en-US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 путь героя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былине помогает увидеть, как каждая поездка ведёт Илью Муромца к подвигу.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7675" y="1739000"/>
            <a:ext cx="337500" cy="337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92200" y="1739000"/>
            <a:ext cx="337500" cy="337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75850" y="1736750"/>
            <a:ext cx="299250" cy="342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21250" y="1772750"/>
            <a:ext cx="337500" cy="270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252450" y="370650"/>
            <a:ext cx="8059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 показан Илья Муромец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427850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Защитник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Илья Муромец всегда готов встать на защиту слабых. Он думает не о славе, а о том, как уберечь родную землю от беды и врагов.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2492375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Доброе сердце
</a:t>
            </a:r>
            <a:pPr algn="l" indent="0" marL="0">
              <a:lnSpc>
                <a:spcPct val="100000"/>
              </a:lnSpc>
              <a:buNone/>
            </a:pPr>
            <a:r>
              <a:rPr lang="en-US" sz="638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огромной силой у него скрыта доброта. Богатырь не обижает без причины и старается поступать справедливо, потому что для него важно доброе дело.
</a:t>
            </a:r>
            <a:endParaRPr lang="en-US" sz="1277" dirty="0"/>
          </a:p>
        </p:txBody>
      </p:sp>
      <p:sp>
        <p:nvSpPr>
          <p:cNvPr id="15" name="Text 4"/>
          <p:cNvSpPr txBox="1"/>
          <p:nvPr/>
        </p:nvSpPr>
        <p:spPr>
          <a:xfrm>
            <a:off x="4556900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6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и выносливость
</a:t>
            </a:r>
            <a:pPr algn="l" indent="0" marL="0">
              <a:lnSpc>
                <a:spcPct val="100000"/>
              </a:lnSpc>
              <a:buNone/>
            </a:pPr>
            <a:r>
              <a:rPr lang="en-US" sz="628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7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Илья выдерживает трудную дорогу, опасности и испытания. Его сила помогает ему не только побеждать, но и спокойно идти к цели, не теряя уверенности.
</a:t>
            </a:r>
            <a:endParaRPr lang="en-US" sz="1256" dirty="0"/>
          </a:p>
        </p:txBody>
      </p:sp>
      <p:sp>
        <p:nvSpPr>
          <p:cNvPr id="16" name="Text 5"/>
          <p:cNvSpPr txBox="1"/>
          <p:nvPr/>
        </p:nvSpPr>
        <p:spPr>
          <a:xfrm>
            <a:off x="6621425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6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Честность и верность
</a:t>
            </a:r>
            <a:pPr algn="l" indent="0" marL="0">
              <a:lnSpc>
                <a:spcPct val="100000"/>
              </a:lnSpc>
              <a:buNone/>
            </a:pPr>
            <a:r>
              <a:rPr lang="en-US" sz="628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7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держит слово и не сворачивает с пути. Он верен своему долгу, поэтому народ видит в нём надёжного богатыря, которому можно доверять.
</a:t>
            </a:r>
            <a:endParaRPr lang="en-US" sz="125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былине много повторов: они создают размеренный, напевный ритм и помогают слушателю следить за событиями, будто он слышит старинную песню.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языка былины
</a:t>
            </a:r>
            <a:endParaRPr lang="en-US" sz="3200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Торжественные слова делают рассказ важным и величавым. Из-за них обычная дорога превращается в настоящий путь богатыря, полный смысла и опасностей.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Устойчивые выражения часто повторяются почти без изменений. Так текст легче запоминается и звучит так, как будто его передавали из поколения в поколение.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Язык подчёркивает подвиг героя: каждое действие кажется значительным. Поэтому даже короткий эпизод в былине звучит как важное событие для всей Руси.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дорога и простор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83700" y="13424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Широкая дорога, поле и дальний горизонт делают былину очень просторной. Герой едет один, и от этого его путь кажется ещё более серьёзным и значительным.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783700" y="28848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 былине не просто фон. Лес, степь и открытое небо словно помогают увидеть размах подвига и почувствовать, что богатырю подвластны большие расстояния.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Илья остаётся любимым героем потому, что соединяет силу с добротой. Такой защитник внушает доверие и показывает, каким должен быть настоящий герой.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Илья Муромец сильный, но не хвастливый. Он использует силу разумно и понимает, что настоящая мощь нужна для защиты, а не для обиды.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357075" y="2209000"/>
            <a:ext cx="24066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Он защищает обычных людей и родную землю. Поэтому его поступки вызывают не страх, а благодарность и уважение: богатырь стоит на стороне справедливости.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Илья вызывает уважение
</a:t>
            </a:r>
            <a:endParaRPr lang="en-US" sz="3200" dirty="0"/>
          </a:p>
        </p:txBody>
      </p:sp>
      <p:sp>
        <p:nvSpPr>
          <p:cNvPr id="11" name="Text 4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52450" y="370650"/>
            <a:ext cx="8059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былина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59200" y="1974025"/>
            <a:ext cx="8760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пути
</a:t>
            </a:r>
            <a:pPr algn="ctr" indent="0" marL="0">
              <a:lnSpc>
                <a:spcPct val="100000"/>
              </a:lnSpc>
              <a:buNone/>
            </a:pPr>
            <a:r>
              <a:rPr lang="en-US" sz="7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отправляется в дорогу и сразу показывает, что не боится трудностей. Он понимает: путь богатыря начинается с решения служить людям.
</a:t>
            </a:r>
            <a:endParaRPr lang="en-US" sz="921" dirty="0"/>
          </a:p>
        </p:txBody>
      </p:sp>
      <p:sp>
        <p:nvSpPr>
          <p:cNvPr id="11" name="Text 3"/>
          <p:cNvSpPr txBox="1"/>
          <p:nvPr/>
        </p:nvSpPr>
        <p:spPr>
          <a:xfrm>
            <a:off x="3462741" y="1974025"/>
            <a:ext cx="8760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Испытания и выбор
</a:t>
            </a:r>
            <a:pPr algn="ctr" indent="0" marL="0">
              <a:lnSpc>
                <a:spcPct val="100000"/>
              </a:lnSpc>
              <a:buNone/>
            </a:pPr>
            <a:r>
              <a:rPr lang="en-US" sz="7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каждой поездке Илья встречает опасность. Он учится не торопиться, думать и действовать по совести, а не только по силе.
</a:t>
            </a:r>
            <a:endParaRPr lang="en-US" sz="918" dirty="0"/>
          </a:p>
        </p:txBody>
      </p:sp>
      <p:sp>
        <p:nvSpPr>
          <p:cNvPr id="12" name="Text 4"/>
          <p:cNvSpPr txBox="1"/>
          <p:nvPr/>
        </p:nvSpPr>
        <p:spPr>
          <a:xfrm>
            <a:off x="6366313" y="1983400"/>
            <a:ext cx="8760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и урок
</a:t>
            </a:r>
            <a:pPr algn="ctr" indent="0" marL="0">
              <a:lnSpc>
                <a:spcPct val="100000"/>
              </a:lnSpc>
              <a:buNone/>
            </a:pPr>
            <a:r>
              <a:rPr lang="en-US" sz="7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показывает, что правда и верность долгу побеждают. Былина учит: смелость важна, но ещё важнее доброта, ответственность и честный выбор.
</a:t>
            </a:r>
            <a:endParaRPr lang="en-US" sz="93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3256"/>
            <a:ext cx="3904200" cy="19482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36075" y="1173131"/>
            <a:ext cx="3904200" cy="194828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214275" y="370650"/>
            <a:ext cx="8695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Старинный герой и современные дети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626350" y="3209025"/>
            <a:ext cx="35856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Богатырь в школьной библиотеке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Илья Муромец мог бы спокойно стоять рядом с большой книгой и слушать ребят. Дети узнают в нём честность, смелость и заботу о слабых. Такой герой легко становится понятным даже сегодня.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154700" y="3209025"/>
            <a:ext cx="35856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о настоящей силе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со школьниками богатырь выглядит не грозно, а надёжно и спокойно. Он как будто напоминает: сила нужна не для драки, а для помощи, защиты и доброго дела. Вот почему его уважают и взрослые, и дети.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4844" y="2550223"/>
            <a:ext cx="337500" cy="30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41656" y="2530628"/>
            <a:ext cx="337500" cy="337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03250" y="3137978"/>
            <a:ext cx="337500" cy="300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252450" y="370650"/>
            <a:ext cx="8059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 сюжете есть повторы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5799144" y="1721608"/>
            <a:ext cx="2505300" cy="19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финал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повторов, тем заметнее последняя поездка. Финал звучит особенно торжественно, потому что герой проходит путь трижды и каждый раз становится увереннее.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839556" y="1720978"/>
            <a:ext cx="2505300" cy="19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рассказа
</a:t>
            </a:r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поездки создают ясный ритм, как в песне. Слушатель быстро понимает, что история будет развиваться по знакомому, но каждый раз новому пути.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2259150" y="3966599"/>
            <a:ext cx="46257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Легче запомнить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события похожи друг на друга, их проще пересказывать. Повтор помогает удержать в памяти дорогу, испытание и победу, словно по ступенькам.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6550" y="552750"/>
            <a:ext cx="3711900" cy="33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столько раз герой отправляется в путь, и это сразу делает сюжет понятным и запоминающимся.
</a:t>
            </a:r>
            <a:endParaRPr lang="en-US" sz="70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1442750" y="552700"/>
            <a:ext cx="2563500" cy="33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дороги помогают легко увидеть, как Илья Муромец проходит испытания и остаётся верным добру.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154700" y="4300250"/>
            <a:ext cx="31656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Былина «Три поездки Ильи Муромца» в пересказе А. Нечаева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центре былины — богатырь, который смело едет навстречу опасности. Его путь показывает, как важно не бояться трудностей и идти вперёд ради правого дела.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70650"/>
            <a:ext cx="8041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особенности произведения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137850" y="4596000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3045403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Сюжет построен на повторе трёх поездок. Благодаря этому история звучит размеренно, легко запоминается и становится похожей на старинную напевную песню.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5784057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 произведении соединяются сказочность, народная мудрость и уважение к защитнику Руси. Поэтому былина остаётся яркой, торжественной и очень живой.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5925" y="986125"/>
            <a:ext cx="3636900" cy="385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былина важна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Былина о трёх поездках Ильи Муромца напоминает: сила нужна для добра, а настоящий герой защищает других, держит слово и выбирает справедливость.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2026-05-24T03:00:26Z</dcterms:created>
  <dcterms:modified xsi:type="dcterms:W3CDTF">2026-05-24T03:00:26Z</dcterms:modified>
</cp:coreProperties>
</file>