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151" y="314850"/>
            <a:ext cx="3697998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Словообразование в английском языке: person nouns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английский называет людей по делу и роли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5530" y="305650"/>
            <a:ext cx="406483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слова нужны в английском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Person nouns помогают быстро сказать, кто что делает: driver, singer, actor. Они часто встречаются в школьных текстах, диалогах о хобби и будущей профессии, поэтому их важно узнавать сразу.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-er: самая частая модель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967850" y="1570925"/>
            <a:ext cx="4961100" cy="4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действия к человеку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-er обычно добавляют к глаголу, чтобы назвать человека, который выполняет действие: teach — teacher, bake — baker, play — player. Это самая узнаваемая модель в повседневной лексике.
</a:t>
            </a:r>
            <a:endParaRPr lang="en-US" sz="824" dirty="0"/>
          </a:p>
        </p:txBody>
      </p:sp>
      <p:sp>
        <p:nvSpPr>
          <p:cNvPr id="11" name="Text 3"/>
          <p:cNvSpPr txBox="1"/>
          <p:nvPr/>
        </p:nvSpPr>
        <p:spPr>
          <a:xfrm>
            <a:off x="967850" y="2233528"/>
            <a:ext cx="4961100" cy="4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продуктивная модель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 -er легко встречаются в темах о школе, спорте, семье и будущей работе. Поэтому ученику полезно видеть не только перевод, но и саму структуру слова.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967850" y="2896128"/>
            <a:ext cx="4961100" cy="4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Удвоение согласной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основа короткая и заканчивается на одну согласную, она может удваиваться: swim — swimmer, run — runner. Это помогает сохранить правильное чтение и написание слова.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967850" y="3558728"/>
            <a:ext cx="4961100" cy="4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случаи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 же модель используется и в словах, где форма основы слегка меняется: write — writer, drive — driver. Значение остаётся связанным с человеком, который выполняет действие.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967850" y="4221328"/>
            <a:ext cx="4961100" cy="4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запомнить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видите знакомый глагол и суффикс -er, часто можно догадаться о значении нового слова. Но написание основы всегда стоит проверять отдельно.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0495" y="1453525"/>
            <a:ext cx="3701109" cy="339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-or и слова латинского происхождения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1942753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Профессия или роль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-or часто встречается в словах, обозначающих профессию, должность или официальную роль: actor, director, inventor. Такие слова нередко связаны с более формальной лексикой.
</a:t>
            </a:r>
            <a:endParaRPr lang="en-US" sz="936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2804551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41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слова с -or пришли в английский через латинский язык, поэтому их форма выглядит менее прозрачной, чем у слов с -er. Однако значение часто можно угадать по знакомому глаголу.
</a:t>
            </a:r>
            <a:endParaRPr lang="en-US" sz="1007" dirty="0"/>
          </a:p>
        </p:txBody>
      </p:sp>
      <p:sp>
        <p:nvSpPr>
          <p:cNvPr id="11" name="Text 4"/>
          <p:cNvSpPr txBox="1"/>
          <p:nvPr/>
        </p:nvSpPr>
        <p:spPr>
          <a:xfrm>
            <a:off x="775200" y="3666353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схема
</a:t>
            </a:r>
            <a:pPr algn="l" indent="0" marL="0">
              <a:lnSpc>
                <a:spcPct val="115000"/>
              </a:lnSpc>
              <a:buNone/>
            </a:pPr>
            <a:r>
              <a:rPr lang="en-US" sz="40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запоминания полезно видеть переход от действия к человеку: act → actor, invent → inventor, direct → director. Такая схема помогает быстрее распознавать модель словообразования.
</a:t>
            </a:r>
            <a:endParaRPr lang="en-US" sz="97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суффикс помогает понять значение person noun.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суффиксов -er, -or и -ist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суффиксы подсказывают смысл слова и помогают быстрее догадаться о значении нового person noun.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словообразованию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435" y="1935525"/>
            <a:ext cx="234675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8980" y="1935525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9022" y="1960185"/>
            <a:ext cx="273600" cy="2188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6897" y="3450813"/>
            <a:ext cx="273600" cy="243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43952" y="3438313"/>
            <a:ext cx="234675" cy="268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-ist: человек и область деятельности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134260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
</a:t>
            </a:r>
            <a:pPr algn="l" indent="0" marL="0">
              <a:lnSpc>
                <a:spcPct val="115000"/>
              </a:lnSpc>
              <a:buNone/>
            </a:pPr>
            <a:r>
              <a:rPr lang="en-US" sz="3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Scientist и similar words показывают связь человека с исследованием, знаниями и наблюдением. Здесь суффикс помогает увидеть не действие, а принадлежность к научной области.
</a:t>
            </a:r>
            <a:endParaRPr lang="en-US" sz="675" dirty="0"/>
          </a:p>
        </p:txBody>
      </p:sp>
      <p:sp>
        <p:nvSpPr>
          <p:cNvPr id="11" name="Text 3"/>
          <p:cNvSpPr txBox="1"/>
          <p:nvPr/>
        </p:nvSpPr>
        <p:spPr>
          <a:xfrm>
            <a:off x="421890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Artist, pianist и violinist относятся к сфере творчества и исполнения. Основа слова часто указывает на вид искусства, а суффикс объединяет его с человеком.
</a:t>
            </a:r>
            <a:endParaRPr lang="en-US" sz="747" dirty="0"/>
          </a:p>
        </p:txBody>
      </p:sp>
      <p:sp>
        <p:nvSpPr>
          <p:cNvPr id="12" name="Text 4"/>
          <p:cNvSpPr txBox="1"/>
          <p:nvPr/>
        </p:nvSpPr>
        <p:spPr>
          <a:xfrm>
            <a:off x="708165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Занятие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Cyclist обозначает человека по виду деятельности или увлечению. Такая модель удобна, когда нужно назвать того, кто регулярно занимается определённым делом.
</a:t>
            </a:r>
            <a:endParaRPr lang="en-US" sz="747" dirty="0"/>
          </a:p>
        </p:txBody>
      </p:sp>
      <p:sp>
        <p:nvSpPr>
          <p:cNvPr id="13" name="Text 5"/>
          <p:cNvSpPr txBox="1"/>
          <p:nvPr/>
        </p:nvSpPr>
        <p:spPr>
          <a:xfrm>
            <a:off x="5599500" y="348265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Группировка по теме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 -ist легче учить рядом: science, piano, cycle. Общая основа помогает связывать значение суффикса с конкретной сферой и быстрее узнавать новые слова.
</a:t>
            </a:r>
            <a:endParaRPr lang="en-US" sz="747" dirty="0"/>
          </a:p>
        </p:txBody>
      </p:sp>
      <p:sp>
        <p:nvSpPr>
          <p:cNvPr id="14" name="Text 6"/>
          <p:cNvSpPr txBox="1"/>
          <p:nvPr/>
        </p:nvSpPr>
        <p:spPr>
          <a:xfrm>
            <a:off x="2729975" y="348265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Профессия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Dentist показывает, что слово с -ist может называть и профессионала. Важно запоминать его вместе со значением, а не только по внешнему виду.
</a:t>
            </a:r>
            <a:endParaRPr lang="en-US" sz="74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учебную картину: сначала стоит узнавать самые продуктивные модели, а затем переходить к более редким и формальным вариантам.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суффиксы встречаются чаще всего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-er выглядит самой заметной моделью, а -ian, -ant и -ent встречаются реже и обычно требуют отдельного запоминания.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Наглядная схема по материалам урока; условное распределение для сравнения моделей
</a:t>
            </a:r>
            <a:endParaRPr lang="en-US" sz="68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-ian: профессия, искусство и принадлежность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775200" y="2170100"/>
            <a:ext cx="2011200" cy="19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Профессиональные названия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-ian часто встречается в словах, обозначающих специалиста или человека определённой сферы: musician, librarian, historian. Такие слова особенно типичны для культуры, науки и образования.
</a:t>
            </a:r>
            <a:endParaRPr lang="en-US" sz="1134" dirty="0"/>
          </a:p>
        </p:txBody>
      </p:sp>
      <p:sp>
        <p:nvSpPr>
          <p:cNvPr id="9" name="Text 3"/>
          <p:cNvSpPr txBox="1"/>
          <p:nvPr/>
        </p:nvSpPr>
        <p:spPr>
          <a:xfrm>
            <a:off x="3607150" y="2170100"/>
            <a:ext cx="2011200" cy="19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основой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слова обычно подсказывает область деятельности: music, library, history. Благодаря этому значение можно понять даже без дословного перевода всего слова.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439100" y="2170100"/>
            <a:ext cx="2011200" cy="19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Принадлежность и происхождение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4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некоторых словах -ian помогает назвать человека по стране или происхождению: Brazilian, Canadian. В таких случаях суффикс связывает слово не с профессией, а с принадлежностью.
</a:t>
            </a:r>
            <a:endParaRPr lang="en-US" sz="124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образуется название человека от основы слова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перейти от основы к person noun и проверить написание.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примеры показывают, что person nouns не всегда образуются простым добавлением суффикса: иногда меняется написание основы, и это нужно заметить сразу.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урока: write — writer, sing — singer, travel — traveller, type — typist
</a:t>
            </a:r>
            <a:endParaRPr lang="en-US" sz="613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частотные модели с изменением основы удобно запомнить отдельно от обычного правила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377" y="2957225"/>
            <a:ext cx="2153047" cy="1860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9159" y="2957638"/>
            <a:ext cx="2153613" cy="18591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3067" y="2957225"/>
            <a:ext cx="2153047" cy="186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24541" y="2957225"/>
            <a:ext cx="2153047" cy="18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на школьных страницах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554550" y="1401275"/>
            <a:ext cx="1685522" cy="11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профессия становится словом
</a:t>
            </a:r>
            <a:pPr algn="l" indent="0" marL="0">
              <a:lnSpc>
                <a:spcPct val="115000"/>
              </a:lnSpc>
              <a:buNone/>
            </a:pPr>
            <a:r>
              <a:rPr lang="en-US" sz="4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текстах часто появляются слова teacher, doctor и engineer: они легко связываются с реальными людьми вокруг ребёнка. Такие примеры помогают обсуждать семью, школу и то, кем хочется стать в будущем.
</a:t>
            </a:r>
            <a:endParaRPr lang="en-US" sz="818" dirty="0"/>
          </a:p>
        </p:txBody>
      </p:sp>
      <p:sp>
        <p:nvSpPr>
          <p:cNvPr id="10" name="Text 2"/>
          <p:cNvSpPr txBox="1"/>
          <p:nvPr/>
        </p:nvSpPr>
        <p:spPr>
          <a:xfrm>
            <a:off x="2678620" y="1401275"/>
            <a:ext cx="1685522" cy="11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искусство и наука
</a:t>
            </a:r>
            <a:pPr algn="l" indent="0" marL="0">
              <a:lnSpc>
                <a:spcPct val="115000"/>
              </a:lnSpc>
              <a:buNone/>
            </a:pPr>
            <a:r>
              <a:rPr lang="en-US" sz="5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musician, artist и scientist особенно удобны для тем о хобби и интересах. На коллаже рядом могут быть гитара, кисти и микроскоп, а под каждым образом — английская подпись с названием профессии.
</a:t>
            </a:r>
            <a:endParaRPr lang="en-US" sz="898" dirty="0"/>
          </a:p>
        </p:txBody>
      </p:sp>
      <p:sp>
        <p:nvSpPr>
          <p:cNvPr id="11" name="Text 3"/>
          <p:cNvSpPr txBox="1"/>
          <p:nvPr/>
        </p:nvSpPr>
        <p:spPr>
          <a:xfrm>
            <a:off x="4832249" y="1401275"/>
            <a:ext cx="1685522" cy="11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Пилот, врач, водитель
</a:t>
            </a:r>
            <a:pPr algn="l" indent="0" marL="0">
              <a:lnSpc>
                <a:spcPct val="115000"/>
              </a:lnSpc>
              <a:buNone/>
            </a:pPr>
            <a:r>
              <a:rPr lang="en-US" sz="5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Сюжеты о путешествиях, безопасности и транспорте часто используют слова pilot, doctor и driver. Эти названия профессий быстро узнаются, потому что встречаются и в диалогах, и в коротких рассказах.
</a:t>
            </a:r>
            <a:endParaRPr lang="en-US" sz="853" dirty="0"/>
          </a:p>
        </p:txBody>
      </p:sp>
      <p:sp>
        <p:nvSpPr>
          <p:cNvPr id="12" name="Text 4"/>
          <p:cNvSpPr txBox="1"/>
          <p:nvPr/>
        </p:nvSpPr>
        <p:spPr>
          <a:xfrm>
            <a:off x="6963727" y="1401275"/>
            <a:ext cx="1685522" cy="11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повседневных историй
</a:t>
            </a:r>
            <a:pPr algn="l" indent="0" marL="0">
              <a:lnSpc>
                <a:spcPct val="115000"/>
              </a:lnSpc>
              <a:buNone/>
            </a:pPr>
            <a:r>
              <a:rPr lang="en-US" sz="5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простая школьная сцена может включать several roles at once: teacher объясняет задание, scientist показывает опыт, musician готовится к выступлению. Такие образы делают словарную тему живой и запоминающейся.
</a:t>
            </a:r>
            <a:endParaRPr lang="en-US" sz="853" dirty="0"/>
          </a:p>
        </p:txBody>
      </p:sp>
      <p:sp>
        <p:nvSpPr>
          <p:cNvPr id="13" name="Text 5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7874" y="1846057"/>
            <a:ext cx="5842652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от одной основы образуются разные названия людей с помощью суффиксов.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и слово о человеке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модель может соединяться с разными основами; суффикс помогает узнать значение и тип слова.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словообразования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-ant и -ent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842375" y="2002700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формальные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-ant и -ent часто встречаются в словах, которые звучат официально или книжно. Они помогают назвать человека, связанного с действием, обязанностью или участием в процессе.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33123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школьной лексики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таким словам относятся assistant, applicant, student и president. Их удобно запоминать вместе с переводом, потому что сходство по форме не всегда подсказывает точное значение.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23862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связаны с ролью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модели нередко обозначают человека, который выполняет определённую функцию или занимает должность. Поэтому слово важно понимать не только по окончанию, но и по контексту.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514612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 лучше в парах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сразу связывать новое слово с ситуацией: student — ученик, assistant — помощник, president — президент. Так форма и смысл запоминаются вместе, без лишних догадок.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увидеть не отдельные слова, а общую логику: по смыслу можно предположить нужную модель словообразования.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суффиксы связаны со значением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заметна связь -er с действием и -or / -ist с профессиями; -ian чаще указывает на принадлежность, а -ant и -ent — на должность или роль.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word formation; значения представлены как учебная классификация
</a:t>
            </a:r>
            <a:endParaRPr lang="en-US" sz="67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учат целиком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36175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Непохоже на суффиксы
</a:t>
            </a:r>
            <a:pPr algn="l" indent="0" marL="0">
              <a:lnSpc>
                <a:spcPct val="115000"/>
              </a:lnSpc>
              <a:buNone/>
            </a:pPr>
            <a:r>
              <a:rPr lang="en-US" sz="26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man, woman и child не образованы по обычной модели с суффиксом. Их лучше запомнить как готовые единицы, не пытаясь разложить на приставки и окончания.
</a:t>
            </a:r>
            <a:endParaRPr lang="en-US" sz="892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374785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названия
</a:t>
            </a:r>
            <a:pPr algn="l" indent="0" marL="0">
              <a:lnSpc>
                <a:spcPct val="115000"/>
              </a:lnSpc>
              <a:buNone/>
            </a:pPr>
            <a:r>
              <a:rPr lang="en-US" sz="26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Father и mother часто изучают рядом, потому что они относятся к повседневной лексике и нужны в темах о семье. Эти слова важно узнавать быстро и без анализа формы.
</a:t>
            </a:r>
            <a:endParaRPr lang="en-US" sz="892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2913396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слово person
</a:t>
            </a:r>
            <a:pPr algn="l" indent="0" marL="0">
              <a:lnSpc>
                <a:spcPct val="115000"/>
              </a:lnSpc>
              <a:buNone/>
            </a:pPr>
            <a:r>
              <a:rPr lang="en-US" sz="26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person обозначает человека вообще и тоже запоминается отдельно. Оно часто встречается в учебных заданиях, где нужно выбрать подходящее слово по смыслу, а не по окончанию.
</a:t>
            </a:r>
            <a:endParaRPr lang="en-US" sz="887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451994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так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26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 такие слова пришли в язык из разных источников и не подчиняются одной схеме. Поэтому для них полезны карточки, перевод и короткие примеры употребления.
</a:t>
            </a:r>
            <a:endParaRPr lang="en-US" sz="892" dirty="0"/>
          </a:p>
        </p:txBody>
      </p:sp>
      <p:sp>
        <p:nvSpPr>
          <p:cNvPr id="14" name="Text 6"/>
          <p:cNvSpPr txBox="1"/>
          <p:nvPr/>
        </p:nvSpPr>
        <p:spPr>
          <a:xfrm>
            <a:off x="775200" y="3990601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Отдельный словарь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26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Исключения стоит держать в отдельной группе, чтобы не смешивать их с person nouns, образованными суффиксами. Так легче избегать ошибок при чтении и письме.
</a:t>
            </a:r>
            <a:endParaRPr lang="en-US" sz="89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суффикса шаг за шагом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последовательность для разбора person nouns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и как их избежать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173400" y="15910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суффикс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 самых частых ошибок — добавить неподходящее окончание, например doctorer. Перед записью слова нужно вспомнить, какая модель действительно используется в английском.
</a:t>
            </a:r>
            <a:endParaRPr lang="en-US" sz="934" dirty="0"/>
          </a:p>
        </p:txBody>
      </p:sp>
      <p:sp>
        <p:nvSpPr>
          <p:cNvPr id="10" name="Text 3"/>
          <p:cNvSpPr txBox="1"/>
          <p:nvPr/>
        </p:nvSpPr>
        <p:spPr>
          <a:xfrm>
            <a:off x="1173400" y="24236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Удвоение согласной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вроде swimmer важно не забывать удвоение конечной согласной. Если пропустить его, написание будет выглядеть непривычно и может стать ошибочным даже при правильном значении.
</a:t>
            </a:r>
            <a:endParaRPr lang="en-US" sz="934" dirty="0"/>
          </a:p>
        </p:txBody>
      </p:sp>
      <p:sp>
        <p:nvSpPr>
          <p:cNvPr id="11" name="Text 4"/>
          <p:cNvSpPr txBox="1"/>
          <p:nvPr/>
        </p:nvSpPr>
        <p:spPr>
          <a:xfrm>
            <a:off x="1173400" y="32562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Похожая форма — разный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23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Artist и artistic легко перепутать, но это разные части речи и разные значения. Полезно проверять, называет ли слово человека или лишь описывает признак.
</a:t>
            </a:r>
            <a:endParaRPr lang="en-US" sz="1009" dirty="0"/>
          </a:p>
        </p:txBody>
      </p:sp>
      <p:sp>
        <p:nvSpPr>
          <p:cNvPr id="12" name="Text 5"/>
          <p:cNvSpPr txBox="1"/>
          <p:nvPr/>
        </p:nvSpPr>
        <p:spPr>
          <a:xfrm>
            <a:off x="1173400" y="40888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Смотреть на основу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act — actor, paint — painter, sing — singer и science — scientist показывают, что нельзя угадывать только по внешнему виду. Лучше всегда соотносить форму с основой и смыслом.
</a:t>
            </a:r>
            <a:endParaRPr lang="en-US" sz="93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таким результатам видно, какие слова сразу связываются с основой и суффиксом, а какие требуют дополнительной тренировки.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Мини-проверка понимания моделей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 моделью -er обычно распознаются быстрее всего; формы с изменением основы или более редким суффиксом требуют больше внимания.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мини-проверка по теме person nouns; пример для класса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запоминать person nouns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5910825" y="192942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Группировать по суффиксам
</a:t>
            </a:r>
            <a:pPr algn="l" indent="0" marL="0">
              <a:lnSpc>
                <a:spcPct val="115000"/>
              </a:lnSpc>
              <a:buNone/>
            </a:pPr>
            <a:r>
              <a:rPr lang="en-US" sz="25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легче запоминаются, если объединять их в ряды: -er, -or, -ist, -ian. Так ученик видит повторяющуюся модель и быстрее замечает похожие окончания.
</a:t>
            </a:r>
            <a:endParaRPr lang="en-US" sz="757" dirty="0"/>
          </a:p>
        </p:txBody>
      </p:sp>
      <p:sp>
        <p:nvSpPr>
          <p:cNvPr id="12" name="Text 3"/>
          <p:cNvSpPr txBox="1"/>
          <p:nvPr/>
        </p:nvSpPr>
        <p:spPr>
          <a:xfrm>
            <a:off x="5910825" y="256251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 по темам
</a:t>
            </a:r>
            <a:pPr algn="l" indent="0" marL="0">
              <a:lnSpc>
                <a:spcPct val="115000"/>
              </a:lnSpc>
              <a:buNone/>
            </a:pPr>
            <a:r>
              <a:rPr lang="en-US" sz="2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собирать слова вокруг одной темы: школа, музыка, наука, спорт или профессии. Тогда новые названия людей не воспринимаются отдельно, а складываются в понятную группу.
</a:t>
            </a:r>
            <a:endParaRPr lang="en-US" sz="708" dirty="0"/>
          </a:p>
        </p:txBody>
      </p:sp>
      <p:sp>
        <p:nvSpPr>
          <p:cNvPr id="13" name="Text 4"/>
          <p:cNvSpPr txBox="1"/>
          <p:nvPr/>
        </p:nvSpPr>
        <p:spPr>
          <a:xfrm>
            <a:off x="5910825" y="3195608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Работать с парами
</a:t>
            </a:r>
            <a:pPr algn="l" indent="0" marL="0">
              <a:lnSpc>
                <a:spcPct val="115000"/>
              </a:lnSpc>
              <a:buNone/>
            </a:pPr>
            <a:r>
              <a:rPr lang="en-US" sz="2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вида основа — новое слово помогают тренировать связь между действием и названием человека: drive — driver, invent — inventor, science — scientist. Это развивает уверенность в написании.
</a:t>
            </a:r>
            <a:endParaRPr lang="en-US" sz="708" dirty="0"/>
          </a:p>
        </p:txBody>
      </p:sp>
      <p:sp>
        <p:nvSpPr>
          <p:cNvPr id="14" name="Text 5"/>
          <p:cNvSpPr txBox="1"/>
          <p:nvPr/>
        </p:nvSpPr>
        <p:spPr>
          <a:xfrm>
            <a:off x="5910825" y="3828697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Использовать изображения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2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Картинки людей разных профессий и занятий делают запоминание наглядным. Подписи рядом с изображениями помогают одновременно увидеть слово, значение и типичный суффикс.
</a:t>
            </a:r>
            <a:endParaRPr lang="en-US" sz="70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person nouns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людей в английском языке часто строятся по узнаваемым моделям с суффиксами. Если замечать основу, значение и исключения, легче читать, писать и пользоваться словарём без ошибок.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2026-05-30T20:08:23Z</dcterms:created>
  <dcterms:modified xsi:type="dcterms:W3CDTF">2026-05-30T20:08:23Z</dcterms:modified>
</cp:coreProperties>
</file>