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image" Target="../media/image-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jpe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jpe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image" Target="../media/image-4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jpe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image" Target="../media/image-6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jpeg"/><Relationship Id="rId4" Type="http://schemas.openxmlformats.org/officeDocument/2006/relationships/image" Target="../media/image-7-4.png"/><Relationship Id="rId5" Type="http://schemas.openxmlformats.org/officeDocument/2006/relationships/image" Target="../media/image-7-5.jpeg"/><Relationship Id="rId6" Type="http://schemas.openxmlformats.org/officeDocument/2006/relationships/image" Target="../media/image-7-6.png"/><Relationship Id="rId7" Type="http://schemas.openxmlformats.org/officeDocument/2006/relationships/image" Target="../media/image-7-7.jpe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jpe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image" Target="../media/image-8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image" Target="../media/image-10-6.png"/><Relationship Id="rId7" Type="http://schemas.openxmlformats.org/officeDocument/2006/relationships/image" Target="../media/image-10-7.png"/><Relationship Id="rId8" Type="http://schemas.openxmlformats.org/officeDocument/2006/relationships/image" Target="../media/image-10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image" Target="../media/image-11-6.jpe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image" Target="../media/image-12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jpe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image" Target="../media/image-1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jpe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image" Target="../media/image-1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jpe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image" Target="../media/image-15-6.png"/><Relationship Id="rId7" Type="http://schemas.openxmlformats.org/officeDocument/2006/relationships/image" Target="../media/image-15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image" Target="../media/image-17-6.png"/><Relationship Id="rId7" Type="http://schemas.openxmlformats.org/officeDocument/2006/relationships/image" Target="../media/image-17-7.jpe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jpeg"/><Relationship Id="rId3" Type="http://schemas.openxmlformats.org/officeDocument/2006/relationships/image" Target="../media/image-18-3.jpeg"/><Relationship Id="rId4" Type="http://schemas.openxmlformats.org/officeDocument/2006/relationships/image" Target="../media/image-18-4.jpeg"/><Relationship Id="rId5" Type="http://schemas.openxmlformats.org/officeDocument/2006/relationships/image" Target="../media/image-1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jpe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image" Target="../media/image-19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jpeg"/><Relationship Id="rId3" Type="http://schemas.openxmlformats.org/officeDocument/2006/relationships/image" Target="../media/image-2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571775" y="167187"/>
            <a:ext cx="4271400" cy="393352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629100" y="1335200"/>
            <a:ext cx="3779400" cy="229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9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Пригороды Санкт-Петербурга: дворцы, парки и море рядом с городом
</a:t>
            </a:r>
            <a:pPr algn="l" indent="0" marL="0">
              <a:lnSpc>
                <a:spcPct val="100000"/>
              </a:lnSpc>
              <a:buNone/>
            </a:pPr>
            <a:r>
              <a:rPr lang="en-US" sz="9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Дворцы, фонтаны, парки и море — всё это совсем рядом с Петербургом.
</a:t>
            </a:r>
            <a:endParaRPr lang="en-US" sz="2900" dirty="0"/>
          </a:p>
        </p:txBody>
      </p:sp>
      <p:sp>
        <p:nvSpPr>
          <p:cNvPr id="7" name="Text 1"/>
          <p:cNvSpPr txBox="1"/>
          <p:nvPr/>
        </p:nvSpPr>
        <p:spPr>
          <a:xfrm>
            <a:off x="629100" y="4581200"/>
            <a:ext cx="4761900" cy="369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i="1" dirty="0">
                <a:solidFill>
                  <a:srgbClr val="E6E9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2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E6E9E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281" y="0"/>
            <a:ext cx="4639039" cy="51411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492100" y="4866200"/>
            <a:ext cx="547800" cy="6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E6E9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200" dirty="0"/>
          </a:p>
        </p:txBody>
      </p:sp>
      <p:sp>
        <p:nvSpPr>
          <p:cNvPr id="6" name="Text 1"/>
          <p:cNvSpPr txBox="1"/>
          <p:nvPr/>
        </p:nvSpPr>
        <p:spPr>
          <a:xfrm>
            <a:off x="4874675" y="905675"/>
            <a:ext cx="4090500" cy="341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Пригород: совсем рядом, но уже другое приключение
</a:t>
            </a:r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Пригород — это место рядом с большим городом, куда можно быстро доехать и увидеть что-то особенное: фонтаны, дворцы, парки или даже морскую крепость. Каждая поездка сюда похожа на маленькое путешествие во времени.
</a:t>
            </a:r>
            <a:endParaRPr lang="en-US" sz="25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E6E9E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269984" y="1583200"/>
            <a:ext cx="2687682" cy="3196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71525" y="298825"/>
            <a:ext cx="8377800" cy="99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Петергоф — место, где много фонтанов
</a:t>
            </a:r>
            <a:endParaRPr lang="en-US" sz="2500" dirty="0"/>
          </a:p>
        </p:txBody>
      </p:sp>
      <p:sp>
        <p:nvSpPr>
          <p:cNvPr id="9" name="Text 1"/>
          <p:cNvSpPr txBox="1"/>
          <p:nvPr/>
        </p:nvSpPr>
        <p:spPr>
          <a:xfrm>
            <a:off x="104375" y="4866200"/>
            <a:ext cx="547800" cy="6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2769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200" dirty="0"/>
          </a:p>
        </p:txBody>
      </p:sp>
      <p:sp>
        <p:nvSpPr>
          <p:cNvPr id="10" name="Text 2"/>
          <p:cNvSpPr txBox="1"/>
          <p:nvPr/>
        </p:nvSpPr>
        <p:spPr>
          <a:xfrm>
            <a:off x="590484" y="1724875"/>
            <a:ext cx="2145600" cy="121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88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Большой каскад
</a:t>
            </a:r>
            <a:pPr algn="l" indent="0" marL="0">
              <a:lnSpc>
                <a:spcPct val="115000"/>
              </a:lnSpc>
              <a:buNone/>
            </a:pPr>
            <a:r>
              <a:rPr lang="en-US" sz="1188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 самое знаменитое место Петергофа. Здесь сразу много фонтанов, и вода красиво струится вниз по ступеням, словно устроила веселый танец.
</a:t>
            </a:r>
            <a:endParaRPr lang="en-US" sz="1188" dirty="0"/>
          </a:p>
        </p:txBody>
      </p:sp>
      <p:sp>
        <p:nvSpPr>
          <p:cNvPr id="11" name="Text 3"/>
          <p:cNvSpPr txBox="1"/>
          <p:nvPr/>
        </p:nvSpPr>
        <p:spPr>
          <a:xfrm>
            <a:off x="3646487" y="1724825"/>
            <a:ext cx="2140800" cy="121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88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Праздник воды
</a:t>
            </a:r>
            <a:pPr algn="l" indent="0" marL="0">
              <a:lnSpc>
                <a:spcPct val="115000"/>
              </a:lnSpc>
              <a:buNone/>
            </a:pPr>
            <a:r>
              <a:rPr lang="en-US" sz="1188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Фонтаны Петергофа впечатляют и взрослых, и детей. Здесь хочется долго смотреть, как вода поднимается вверх, шумит и переливается на свету.
</a:t>
            </a:r>
            <a:endParaRPr lang="en-US" sz="1188" dirty="0"/>
          </a:p>
        </p:txBody>
      </p:sp>
      <p:sp>
        <p:nvSpPr>
          <p:cNvPr id="12" name="Text 4"/>
          <p:cNvSpPr txBox="1"/>
          <p:nvPr/>
        </p:nvSpPr>
        <p:spPr>
          <a:xfrm>
            <a:off x="590438" y="3435000"/>
            <a:ext cx="2145600" cy="121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88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Блеск у залива
</a:t>
            </a:r>
            <a:pPr algn="l" indent="0" marL="0">
              <a:lnSpc>
                <a:spcPct val="115000"/>
              </a:lnSpc>
              <a:buNone/>
            </a:pPr>
            <a:r>
              <a:rPr lang="en-US" sz="1188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Петергоф стоит у Финского залива, поэтому рядом чувствуется морской воздух. Летом солнечные брызги и золото украшений делают его особенно нарядным.
</a:t>
            </a:r>
            <a:endParaRPr lang="en-US" sz="1188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E6E9E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870133" y="0"/>
            <a:ext cx="3273435" cy="51411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104375" y="4866200"/>
            <a:ext cx="547800" cy="6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2769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200" dirty="0"/>
          </a:p>
        </p:txBody>
      </p:sp>
      <p:sp>
        <p:nvSpPr>
          <p:cNvPr id="10" name="Text 1"/>
          <p:cNvSpPr txBox="1"/>
          <p:nvPr/>
        </p:nvSpPr>
        <p:spPr>
          <a:xfrm>
            <a:off x="292825" y="510150"/>
            <a:ext cx="5415300" cy="97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Пушкин — город с красивым дворцом
</a:t>
            </a:r>
            <a:endParaRPr lang="en-US" sz="2500" dirty="0"/>
          </a:p>
        </p:txBody>
      </p:sp>
      <p:sp>
        <p:nvSpPr>
          <p:cNvPr id="11" name="Text 2"/>
          <p:cNvSpPr txBox="1"/>
          <p:nvPr/>
        </p:nvSpPr>
        <p:spPr>
          <a:xfrm>
            <a:off x="860225" y="2703337"/>
            <a:ext cx="2042400" cy="90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13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Екатерининский дворец
</a:t>
            </a:r>
            <a:pPr algn="l" indent="0" marL="0">
              <a:lnSpc>
                <a:spcPct val="100000"/>
              </a:lnSpc>
              <a:buNone/>
            </a:pPr>
            <a:r>
              <a:rPr lang="en-US" sz="101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Главная гордость Пушкина — Екатерининский дворец. Он выглядит торжественно и красиво, будто готов принять гостей на большой праздничный бал.
</a:t>
            </a:r>
            <a:endParaRPr lang="en-US" sz="1013" dirty="0"/>
          </a:p>
        </p:txBody>
      </p:sp>
      <p:sp>
        <p:nvSpPr>
          <p:cNvPr id="12" name="Text 3"/>
          <p:cNvSpPr txBox="1"/>
          <p:nvPr/>
        </p:nvSpPr>
        <p:spPr>
          <a:xfrm>
            <a:off x="860225" y="1655025"/>
            <a:ext cx="2042400" cy="90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81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Старое название
</a:t>
            </a:r>
            <a:pPr algn="l" indent="0" marL="0">
              <a:lnSpc>
                <a:spcPct val="100000"/>
              </a:lnSpc>
              <a:buNone/>
            </a:pPr>
            <a:r>
              <a:rPr lang="en-US" sz="118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Раньше этот город назывался Царское Село. Уже одно это имя звучит как начало сказки и напоминает о царской жизни.
</a:t>
            </a:r>
            <a:endParaRPr lang="en-US" sz="1181" dirty="0"/>
          </a:p>
        </p:txBody>
      </p:sp>
      <p:sp>
        <p:nvSpPr>
          <p:cNvPr id="13" name="Text 4"/>
          <p:cNvSpPr txBox="1"/>
          <p:nvPr/>
        </p:nvSpPr>
        <p:spPr>
          <a:xfrm>
            <a:off x="860225" y="3758812"/>
            <a:ext cx="2042400" cy="90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3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Янтарная комната
</a:t>
            </a:r>
            <a:pPr algn="l" indent="0" marL="0">
              <a:lnSpc>
                <a:spcPct val="100000"/>
              </a:lnSpc>
              <a:buNone/>
            </a:pPr>
            <a:r>
              <a:rPr lang="en-US" sz="110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Внутри дворца находится знаменитая Янтарная комната. Её восстановили после войны, и теперь она снова поражает своим необычным сиянием.
</a:t>
            </a:r>
            <a:endParaRPr lang="en-US" sz="1103" dirty="0"/>
          </a:p>
        </p:txBody>
      </p:sp>
      <p:sp>
        <p:nvSpPr>
          <p:cNvPr id="14" name="Text 5"/>
          <p:cNvSpPr txBox="1"/>
          <p:nvPr/>
        </p:nvSpPr>
        <p:spPr>
          <a:xfrm>
            <a:off x="3746450" y="1655025"/>
            <a:ext cx="2042400" cy="90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21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Парк вокруг дворца
</a:t>
            </a:r>
            <a:pPr algn="l" indent="0" marL="0">
              <a:lnSpc>
                <a:spcPct val="100000"/>
              </a:lnSpc>
              <a:buNone/>
            </a:pPr>
            <a:r>
              <a:rPr lang="en-US" sz="102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Вокруг раскинулся большой парк с дорожками, прудами и деревьями. Здесь приятно гулять, слушать птиц и рассматривать спокойные уголки.
</a:t>
            </a:r>
            <a:endParaRPr lang="en-US" sz="1021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E6E9E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92006" y="1617079"/>
            <a:ext cx="336787" cy="3849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800850" y="1642063"/>
            <a:ext cx="376800" cy="33493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72000" y="3378923"/>
            <a:ext cx="376800" cy="3768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800850" y="3378922"/>
            <a:ext cx="376800" cy="3768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723750" y="510900"/>
            <a:ext cx="7696500" cy="38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20000"/>
              </a:lnSpc>
              <a:buNone/>
            </a:pPr>
            <a:r>
              <a:rPr lang="en-US" sz="25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Павловск — парк для спокойных прогулок
</a:t>
            </a:r>
            <a:endParaRPr lang="en-US" sz="2500" dirty="0"/>
          </a:p>
        </p:txBody>
      </p:sp>
      <p:sp>
        <p:nvSpPr>
          <p:cNvPr id="8" name="Text 1"/>
          <p:cNvSpPr txBox="1"/>
          <p:nvPr/>
        </p:nvSpPr>
        <p:spPr>
          <a:xfrm>
            <a:off x="104375" y="4866200"/>
            <a:ext cx="547800" cy="6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2769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200" dirty="0"/>
          </a:p>
        </p:txBody>
      </p:sp>
      <p:sp>
        <p:nvSpPr>
          <p:cNvPr id="9" name="Text 2"/>
          <p:cNvSpPr txBox="1"/>
          <p:nvPr/>
        </p:nvSpPr>
        <p:spPr>
          <a:xfrm>
            <a:off x="1134675" y="1617075"/>
            <a:ext cx="3279900" cy="38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00" dirty="0">
                <a:solidFill>
                  <a:srgbClr val="D26A7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Большой парк
</a:t>
            </a:r>
            <a:endParaRPr lang="en-US" sz="1600" dirty="0"/>
          </a:p>
        </p:txBody>
      </p:sp>
      <p:sp>
        <p:nvSpPr>
          <p:cNvPr id="10" name="Text 3"/>
          <p:cNvSpPr txBox="1"/>
          <p:nvPr/>
        </p:nvSpPr>
        <p:spPr>
          <a:xfrm>
            <a:off x="577225" y="2240450"/>
            <a:ext cx="3837300" cy="77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0046"/>
              </a:lnSpc>
              <a:buNone/>
            </a:pPr>
            <a:r>
              <a:rPr lang="en-US" sz="12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Павловский парк — один из самых больших и красивых в России. В нём легко гулять долго: тропинки ведут дальше, а пейзажи всё время меняются.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5363525" y="1617075"/>
            <a:ext cx="3279900" cy="38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00" dirty="0">
                <a:solidFill>
                  <a:srgbClr val="D26A7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Мостики и ручьи
</a:t>
            </a:r>
            <a:endParaRPr lang="en-US" sz="1600" dirty="0"/>
          </a:p>
        </p:txBody>
      </p:sp>
      <p:sp>
        <p:nvSpPr>
          <p:cNvPr id="12" name="Text 5"/>
          <p:cNvSpPr txBox="1"/>
          <p:nvPr/>
        </p:nvSpPr>
        <p:spPr>
          <a:xfrm>
            <a:off x="4806075" y="2240450"/>
            <a:ext cx="3837300" cy="77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0046"/>
              </a:lnSpc>
              <a:buNone/>
            </a:pPr>
            <a:r>
              <a:rPr lang="en-US" sz="12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 парку тянутся мостики, ручьи и небольшие холмы. Из-за этого он похож на живую открытку, по которой хочется идти медленно и с интересом.
</a:t>
            </a:r>
            <a:endParaRPr lang="en-US" sz="1200" dirty="0"/>
          </a:p>
        </p:txBody>
      </p:sp>
      <p:sp>
        <p:nvSpPr>
          <p:cNvPr id="13" name="Text 6"/>
          <p:cNvSpPr txBox="1"/>
          <p:nvPr/>
        </p:nvSpPr>
        <p:spPr>
          <a:xfrm>
            <a:off x="1134675" y="3374825"/>
            <a:ext cx="3279900" cy="38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00" dirty="0">
                <a:solidFill>
                  <a:srgbClr val="D26A7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Павловский дворец
</a:t>
            </a:r>
            <a:endParaRPr lang="en-US" sz="1600" dirty="0"/>
          </a:p>
        </p:txBody>
      </p:sp>
      <p:sp>
        <p:nvSpPr>
          <p:cNvPr id="14" name="Text 7"/>
          <p:cNvSpPr txBox="1"/>
          <p:nvPr/>
        </p:nvSpPr>
        <p:spPr>
          <a:xfrm>
            <a:off x="577225" y="4001475"/>
            <a:ext cx="3837300" cy="77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0046"/>
              </a:lnSpc>
              <a:buNone/>
            </a:pPr>
            <a:r>
              <a:rPr lang="en-US" sz="12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Павловский дворец был домом императора Павла I и его семьи. Он напоминает о том времени, когда здесь отдыхали и принимали гостей.
</a:t>
            </a:r>
            <a:endParaRPr lang="en-US" sz="1200" dirty="0"/>
          </a:p>
        </p:txBody>
      </p:sp>
      <p:sp>
        <p:nvSpPr>
          <p:cNvPr id="15" name="Text 8"/>
          <p:cNvSpPr txBox="1"/>
          <p:nvPr/>
        </p:nvSpPr>
        <p:spPr>
          <a:xfrm>
            <a:off x="5363525" y="3374825"/>
            <a:ext cx="3279900" cy="38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00" dirty="0">
                <a:solidFill>
                  <a:srgbClr val="D26A7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Дорожки для прогулок
</a:t>
            </a:r>
            <a:endParaRPr lang="en-US" sz="1600" dirty="0"/>
          </a:p>
        </p:txBody>
      </p:sp>
      <p:sp>
        <p:nvSpPr>
          <p:cNvPr id="16" name="Text 9"/>
          <p:cNvSpPr txBox="1"/>
          <p:nvPr/>
        </p:nvSpPr>
        <p:spPr>
          <a:xfrm>
            <a:off x="4806075" y="4001475"/>
            <a:ext cx="3837300" cy="77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0046"/>
              </a:lnSpc>
              <a:buNone/>
            </a:pPr>
            <a:r>
              <a:rPr lang="en-US" sz="12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Павловске много длинных дорожек, где удобно гулять всей семьёй. Здесь можно спокойно идти, рассматривать деревья и чувствовать, что городская суета осталась далеко.
</a:t>
            </a:r>
            <a:endParaRPr lang="en-US" sz="12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E6E9E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3749034"/>
            <a:ext cx="9144000" cy="1393031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28800" y="195098"/>
            <a:ext cx="8486400" cy="80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Гатчина — дворец, похожий на крепость
</a:t>
            </a:r>
            <a:endParaRPr lang="en-US" sz="2500" dirty="0"/>
          </a:p>
        </p:txBody>
      </p:sp>
      <p:sp>
        <p:nvSpPr>
          <p:cNvPr id="9" name="Text 1"/>
          <p:cNvSpPr txBox="1"/>
          <p:nvPr/>
        </p:nvSpPr>
        <p:spPr>
          <a:xfrm>
            <a:off x="104375" y="4866200"/>
            <a:ext cx="547800" cy="6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E6E9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200" dirty="0"/>
          </a:p>
        </p:txBody>
      </p:sp>
      <p:sp>
        <p:nvSpPr>
          <p:cNvPr id="10" name="Text 2"/>
          <p:cNvSpPr txBox="1"/>
          <p:nvPr/>
        </p:nvSpPr>
        <p:spPr>
          <a:xfrm>
            <a:off x="617125" y="1339600"/>
            <a:ext cx="3485100" cy="80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Серьёзный дворец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Гатчинский дворец выглядит строго и немного напоминает крепость. Его вид сразу настраивает на серьёзный разговор с историей, но очень красивым шепотом.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5112500" y="1339600"/>
            <a:ext cx="3485400" cy="80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Озёра и островки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Рядом с дворцом есть озёра, островки и зелёный парк. Вода и деревья делают это место спокойным, а прогулку — особенно приятной.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617125" y="2588125"/>
            <a:ext cx="3485100" cy="80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Юго-западнее Петербурга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Гатчина находится юго-западнее Санкт-Петербурга, поэтому поездка сюда не занимает много времени. По дороге можно смотреть в окно и ждать встречи с дворцом.
</a:t>
            </a:r>
            <a:endParaRPr lang="en-US" sz="12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92902" y="1204051"/>
            <a:ext cx="2455500" cy="1522698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343840" y="1204051"/>
            <a:ext cx="2455500" cy="1522698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394827" y="1204051"/>
            <a:ext cx="2455500" cy="1522698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292825" y="212825"/>
            <a:ext cx="8557500" cy="850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Кронштадт — город на острове
</a:t>
            </a:r>
            <a:endParaRPr lang="en-US" sz="3000" dirty="0"/>
          </a:p>
        </p:txBody>
      </p:sp>
      <p:sp>
        <p:nvSpPr>
          <p:cNvPr id="10" name="Text 1"/>
          <p:cNvSpPr txBox="1"/>
          <p:nvPr/>
        </p:nvSpPr>
        <p:spPr>
          <a:xfrm>
            <a:off x="104375" y="4866200"/>
            <a:ext cx="551700" cy="27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2769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200" dirty="0"/>
          </a:p>
        </p:txBody>
      </p:sp>
      <p:sp>
        <p:nvSpPr>
          <p:cNvPr id="11" name="Text 2"/>
          <p:cNvSpPr txBox="1"/>
          <p:nvPr/>
        </p:nvSpPr>
        <p:spPr>
          <a:xfrm>
            <a:off x="488229" y="3504175"/>
            <a:ext cx="2064900" cy="64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74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Кронштадт стоит на острове Котлин в Финском заливе. Когда-то он защищал Петербург от врагов, поэтому здесь чувствуется характер настоящего морского города. Улицы, гавани и укрепления напоминают о смелых защитниках и большом море.
</a:t>
            </a:r>
            <a:endParaRPr lang="en-US" sz="740" dirty="0"/>
          </a:p>
        </p:txBody>
      </p:sp>
      <p:sp>
        <p:nvSpPr>
          <p:cNvPr id="12" name="Text 3"/>
          <p:cNvSpPr txBox="1"/>
          <p:nvPr/>
        </p:nvSpPr>
        <p:spPr>
          <a:xfrm>
            <a:off x="488230" y="2964825"/>
            <a:ext cx="20649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C62F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Морской сторож Петербурга
</a:t>
            </a:r>
            <a:endParaRPr lang="en-US" sz="1300" dirty="0"/>
          </a:p>
        </p:txBody>
      </p:sp>
      <p:sp>
        <p:nvSpPr>
          <p:cNvPr id="13" name="Text 4"/>
          <p:cNvSpPr txBox="1"/>
          <p:nvPr/>
        </p:nvSpPr>
        <p:spPr>
          <a:xfrm>
            <a:off x="3539167" y="3504175"/>
            <a:ext cx="2064900" cy="64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8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Кронштадте много мест, где видно воду и суда. Гавани выглядят как оживленные морские ворота, а старинные укрепления рассказывают, как важно было охранять город с моря.
</a:t>
            </a:r>
            <a:endParaRPr lang="en-US" sz="886" dirty="0"/>
          </a:p>
        </p:txBody>
      </p:sp>
      <p:sp>
        <p:nvSpPr>
          <p:cNvPr id="14" name="Text 5"/>
          <p:cNvSpPr txBox="1"/>
          <p:nvPr/>
        </p:nvSpPr>
        <p:spPr>
          <a:xfrm>
            <a:off x="3539167" y="2964825"/>
            <a:ext cx="20649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C62F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Город, который встречает корабли
</a:t>
            </a:r>
            <a:endParaRPr lang="en-US" sz="1300" dirty="0"/>
          </a:p>
        </p:txBody>
      </p:sp>
      <p:sp>
        <p:nvSpPr>
          <p:cNvPr id="15" name="Text 6"/>
          <p:cNvSpPr txBox="1"/>
          <p:nvPr/>
        </p:nvSpPr>
        <p:spPr>
          <a:xfrm>
            <a:off x="6590154" y="3504175"/>
            <a:ext cx="2064900" cy="64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5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Морской собор в Кронштадте заметен издалека и делает город особенно торжественным. Его высокий силуэт словно говорит: здесь море рядом, а история — совсем не скучная, а очень важная.
</a:t>
            </a:r>
            <a:endParaRPr lang="en-US" sz="852" dirty="0"/>
          </a:p>
        </p:txBody>
      </p:sp>
      <p:sp>
        <p:nvSpPr>
          <p:cNvPr id="16" name="Text 7"/>
          <p:cNvSpPr txBox="1"/>
          <p:nvPr/>
        </p:nvSpPr>
        <p:spPr>
          <a:xfrm>
            <a:off x="6590155" y="2964825"/>
            <a:ext cx="20649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C62F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Собор над водой
</a:t>
            </a:r>
            <a:endParaRPr lang="en-US" sz="13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E6E9E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109724" y="1574575"/>
            <a:ext cx="2638903" cy="3205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71525" y="298825"/>
            <a:ext cx="8377800" cy="99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Стрельна и Константиновский дворец
</a:t>
            </a:r>
            <a:endParaRPr lang="en-US" sz="2500" dirty="0"/>
          </a:p>
        </p:txBody>
      </p:sp>
      <p:sp>
        <p:nvSpPr>
          <p:cNvPr id="9" name="Text 1"/>
          <p:cNvSpPr txBox="1"/>
          <p:nvPr/>
        </p:nvSpPr>
        <p:spPr>
          <a:xfrm>
            <a:off x="104375" y="4866200"/>
            <a:ext cx="547800" cy="6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2769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200" dirty="0"/>
          </a:p>
        </p:txBody>
      </p:sp>
      <p:sp>
        <p:nvSpPr>
          <p:cNvPr id="10" name="Text 2"/>
          <p:cNvSpPr txBox="1"/>
          <p:nvPr/>
        </p:nvSpPr>
        <p:spPr>
          <a:xfrm>
            <a:off x="762620" y="1724875"/>
            <a:ext cx="2067600" cy="121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88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Удобное соседство
</a:t>
            </a:r>
            <a:pPr algn="l" indent="0" marL="0">
              <a:lnSpc>
                <a:spcPct val="115000"/>
              </a:lnSpc>
              <a:buNone/>
            </a:pPr>
            <a:r>
              <a:rPr lang="en-US" sz="1188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Стрельна лежит между Петербургом и Петергофом. Поэтому сюда удобно приехать на прогулку, если хочется увидеть красивое место без спешки и шума.
</a:t>
            </a:r>
            <a:endParaRPr lang="en-US" sz="1188" dirty="0"/>
          </a:p>
        </p:txBody>
      </p:sp>
      <p:sp>
        <p:nvSpPr>
          <p:cNvPr id="11" name="Text 3"/>
          <p:cNvSpPr txBox="1"/>
          <p:nvPr/>
        </p:nvSpPr>
        <p:spPr>
          <a:xfrm>
            <a:off x="762575" y="3435000"/>
            <a:ext cx="2067600" cy="121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Вода и тишина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Вокруг есть каналы, парк и тихие места у воды. Здесь приятно гулять, смотреть на отражения и отдыхать от городского гудения.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3631370" y="1724875"/>
            <a:ext cx="2067600" cy="121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62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Константиновский дворец
</a:t>
            </a:r>
            <a:pPr algn="l" indent="0" marL="0">
              <a:lnSpc>
                <a:spcPct val="115000"/>
              </a:lnSpc>
              <a:buNone/>
            </a:pPr>
            <a:r>
              <a:rPr lang="en-US" sz="1062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Главная достопримечательность Стрельны — Константиновский дворец. Он выглядит нарядно и величественно, а рядом особенно хорошо чувствуется спокойный ритм пригорода.
</a:t>
            </a:r>
            <a:endParaRPr lang="en-US" sz="1062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E6E9E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94934" y="1412700"/>
            <a:ext cx="8510981" cy="33606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04375" y="4866200"/>
            <a:ext cx="547800" cy="6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2769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200" dirty="0"/>
          </a:p>
        </p:txBody>
      </p:sp>
      <p:sp>
        <p:nvSpPr>
          <p:cNvPr id="5" name="Text 1"/>
          <p:cNvSpPr txBox="1"/>
          <p:nvPr/>
        </p:nvSpPr>
        <p:spPr>
          <a:xfrm>
            <a:off x="292825" y="401025"/>
            <a:ext cx="8515200" cy="81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обычно добираются в пригороды
</a:t>
            </a:r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Показан простой путь от города к достопримечательностям и прогулке.
</a:t>
            </a:r>
            <a:endParaRPr lang="en-US" sz="20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A1BBD4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618550" y="1349918"/>
            <a:ext cx="376800" cy="3768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638556" y="2244174"/>
            <a:ext cx="336787" cy="3849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1618550" y="3191882"/>
            <a:ext cx="376800" cy="334933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1618550" y="4137580"/>
            <a:ext cx="376800" cy="3768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104375" y="4866200"/>
            <a:ext cx="547800" cy="6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2769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200" dirty="0"/>
          </a:p>
        </p:txBody>
      </p:sp>
      <p:sp>
        <p:nvSpPr>
          <p:cNvPr id="11" name="Text 1"/>
          <p:cNvSpPr txBox="1"/>
          <p:nvPr/>
        </p:nvSpPr>
        <p:spPr>
          <a:xfrm>
            <a:off x="723750" y="358475"/>
            <a:ext cx="7696500" cy="69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20000"/>
              </a:lnSpc>
              <a:buNone/>
            </a:pPr>
            <a:r>
              <a:rPr lang="en-US" sz="25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общего у всех пригородов
</a:t>
            </a:r>
            <a:endParaRPr lang="en-US" sz="2500" dirty="0"/>
          </a:p>
        </p:txBody>
      </p:sp>
      <p:sp>
        <p:nvSpPr>
          <p:cNvPr id="12" name="Text 2"/>
          <p:cNvSpPr txBox="1"/>
          <p:nvPr/>
        </p:nvSpPr>
        <p:spPr>
          <a:xfrm>
            <a:off x="2445325" y="1237475"/>
            <a:ext cx="5385600" cy="623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Дворцы и памятники
</a:t>
            </a:r>
            <a:pPr algn="l" indent="0" marL="0">
              <a:lnSpc>
                <a:spcPct val="90000"/>
              </a:lnSpc>
              <a:buNone/>
            </a:pPr>
            <a:r>
              <a:rPr lang="en-US" sz="600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0046"/>
              </a:lnSpc>
              <a:buNone/>
            </a:pPr>
            <a:r>
              <a:rPr lang="en-US" sz="10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 многих пригородах стоят красивые дворцы и памятники. Они напоминают о прошлом и показывают, как любили строить нарядные и важные места.
</a:t>
            </a:r>
            <a:endParaRPr lang="en-US" sz="1300" dirty="0"/>
          </a:p>
        </p:txBody>
      </p:sp>
      <p:sp>
        <p:nvSpPr>
          <p:cNvPr id="13" name="Text 3"/>
          <p:cNvSpPr txBox="1"/>
          <p:nvPr/>
        </p:nvSpPr>
        <p:spPr>
          <a:xfrm>
            <a:off x="2445325" y="2147991"/>
            <a:ext cx="5385600" cy="623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Парки и аллеи
</a:t>
            </a:r>
            <a:pPr algn="l" indent="0" marL="0">
              <a:lnSpc>
                <a:spcPct val="90000"/>
              </a:lnSpc>
              <a:buNone/>
            </a:pPr>
            <a:r>
              <a:rPr lang="en-US" sz="600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0046"/>
              </a:lnSpc>
              <a:buNone/>
            </a:pPr>
            <a:r>
              <a:rPr lang="en-US" sz="10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Почти везде есть большие парки, широкие дорожки и тенистые аллеи. По ним приятно гулять, даже если хочется просто помечтать.
</a:t>
            </a:r>
            <a:endParaRPr lang="en-US" sz="1300" dirty="0"/>
          </a:p>
        </p:txBody>
      </p:sp>
      <p:sp>
        <p:nvSpPr>
          <p:cNvPr id="14" name="Text 4"/>
          <p:cNvSpPr txBox="1"/>
          <p:nvPr/>
        </p:nvSpPr>
        <p:spPr>
          <a:xfrm>
            <a:off x="2445325" y="3079832"/>
            <a:ext cx="5385600" cy="623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с историей
</a:t>
            </a:r>
            <a:pPr algn="l" indent="0" marL="0">
              <a:lnSpc>
                <a:spcPct val="90000"/>
              </a:lnSpc>
              <a:buNone/>
            </a:pPr>
            <a:r>
              <a:rPr lang="en-US" sz="600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0046"/>
              </a:lnSpc>
              <a:buNone/>
            </a:pPr>
            <a:r>
              <a:rPr lang="en-US" sz="10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Каждый пригород хранит свою часть истории России. Одни рассказывают о царской жизни, другие — о морской защите и старинных постройках.
</a:t>
            </a:r>
            <a:endParaRPr lang="en-US" sz="1300" dirty="0"/>
          </a:p>
        </p:txBody>
      </p:sp>
      <p:sp>
        <p:nvSpPr>
          <p:cNvPr id="15" name="Text 5"/>
          <p:cNvSpPr txBox="1"/>
          <p:nvPr/>
        </p:nvSpPr>
        <p:spPr>
          <a:xfrm>
            <a:off x="2445325" y="4023598"/>
            <a:ext cx="5385600" cy="623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Красота для прогулок
</a:t>
            </a:r>
            <a:pPr algn="l" indent="0" marL="0">
              <a:lnSpc>
                <a:spcPct val="90000"/>
              </a:lnSpc>
              <a:buNone/>
            </a:pPr>
            <a:r>
              <a:rPr lang="en-US" sz="600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0046"/>
              </a:lnSpc>
              <a:buNone/>
            </a:pPr>
            <a:r>
              <a:rPr lang="en-US" sz="10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места появились не только для жизни, но и для отдыха и праздников. Поэтому здесь так много красивых видов, которые хочется запомнить.
</a:t>
            </a:r>
            <a:endParaRPr lang="en-US" sz="13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E6E9E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269984" y="1583200"/>
            <a:ext cx="2687682" cy="3196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71525" y="298825"/>
            <a:ext cx="8377800" cy="99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Парки, где можно увидеть белок и птиц
</a:t>
            </a:r>
            <a:endParaRPr lang="en-US" sz="2500" dirty="0"/>
          </a:p>
        </p:txBody>
      </p:sp>
      <p:sp>
        <p:nvSpPr>
          <p:cNvPr id="9" name="Text 1"/>
          <p:cNvSpPr txBox="1"/>
          <p:nvPr/>
        </p:nvSpPr>
        <p:spPr>
          <a:xfrm>
            <a:off x="104375" y="4866200"/>
            <a:ext cx="547800" cy="6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2769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200" dirty="0"/>
          </a:p>
        </p:txBody>
      </p:sp>
      <p:sp>
        <p:nvSpPr>
          <p:cNvPr id="10" name="Text 2"/>
          <p:cNvSpPr txBox="1"/>
          <p:nvPr/>
        </p:nvSpPr>
        <p:spPr>
          <a:xfrm>
            <a:off x="590484" y="1724875"/>
            <a:ext cx="2145600" cy="121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41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Живые обитатели
</a:t>
            </a:r>
            <a:pPr algn="l" indent="0" marL="0">
              <a:lnSpc>
                <a:spcPct val="115000"/>
              </a:lnSpc>
              <a:buNone/>
            </a:pPr>
            <a:r>
              <a:rPr lang="en-US" sz="104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пригородных парках легко заметить белок, синиц, уток и других птиц. Если повезёт, на прудах можно увидеть и лебедей. От этого прогулка становится похожей на маленькое приключение.
</a:t>
            </a:r>
            <a:endParaRPr lang="en-US" sz="1041" dirty="0"/>
          </a:p>
        </p:txBody>
      </p:sp>
      <p:sp>
        <p:nvSpPr>
          <p:cNvPr id="11" name="Text 3"/>
          <p:cNvSpPr txBox="1"/>
          <p:nvPr/>
        </p:nvSpPr>
        <p:spPr>
          <a:xfrm>
            <a:off x="3646487" y="1724825"/>
            <a:ext cx="2140800" cy="121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2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Природа рядом с историей
</a:t>
            </a:r>
            <a:pPr algn="l" indent="0" marL="0">
              <a:lnSpc>
                <a:spcPct val="115000"/>
              </a:lnSpc>
              <a:buNone/>
            </a:pPr>
            <a:r>
              <a:rPr lang="en-US" sz="1082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Такие парки особенно интересны тем, что в них можно не только гулять, но и видеть старинные дворцы, мостики и пруды. Природа и история здесь живут рядом, словно хорошие соседи.
</a:t>
            </a:r>
            <a:endParaRPr lang="en-US" sz="1082" dirty="0"/>
          </a:p>
        </p:txBody>
      </p:sp>
      <p:sp>
        <p:nvSpPr>
          <p:cNvPr id="12" name="Text 4"/>
          <p:cNvSpPr txBox="1"/>
          <p:nvPr/>
        </p:nvSpPr>
        <p:spPr>
          <a:xfrm>
            <a:off x="590438" y="3435000"/>
            <a:ext cx="2145600" cy="121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93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Меняется каждый сезон
</a:t>
            </a:r>
            <a:pPr algn="l" indent="0" marL="0">
              <a:lnSpc>
                <a:spcPct val="115000"/>
              </a:lnSpc>
              <a:buNone/>
            </a:pPr>
            <a:r>
              <a:rPr lang="en-US" sz="1093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Весной парки украшены цветами и свежей зеленью, летом здесь густые кроны и тёплая тень, а осенью аллеи становятся золотыми и красными. Каждый месяц дарит свой пейзаж.
</a:t>
            </a:r>
            <a:endParaRPr lang="en-US" sz="1093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E6E9E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235550" y="475796"/>
            <a:ext cx="8115300" cy="80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30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дворцы и парки вернули к жизни
</a:t>
            </a:r>
            <a:endParaRPr lang="en-US" sz="3000" dirty="0"/>
          </a:p>
        </p:txBody>
      </p:sp>
      <p:sp>
        <p:nvSpPr>
          <p:cNvPr id="9" name="Text 1"/>
          <p:cNvSpPr txBox="1"/>
          <p:nvPr/>
        </p:nvSpPr>
        <p:spPr>
          <a:xfrm>
            <a:off x="104375" y="4866200"/>
            <a:ext cx="547800" cy="6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2769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200" dirty="0"/>
          </a:p>
        </p:txBody>
      </p:sp>
      <p:sp>
        <p:nvSpPr>
          <p:cNvPr id="10" name="Text 2"/>
          <p:cNvSpPr txBox="1"/>
          <p:nvPr/>
        </p:nvSpPr>
        <p:spPr>
          <a:xfrm>
            <a:off x="603850" y="1859650"/>
            <a:ext cx="2334300" cy="96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1E395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 войны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1E395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 Великой Отечественной войны дворцы, парки и павильоны были нарядными и ухоженными, а вокруг них гуляли жители и гости пригородов.
</a:t>
            </a:r>
            <a:endParaRPr lang="en-US" sz="1300" dirty="0"/>
          </a:p>
        </p:txBody>
      </p:sp>
      <p:sp>
        <p:nvSpPr>
          <p:cNvPr id="11" name="Text 3"/>
          <p:cNvSpPr txBox="1"/>
          <p:nvPr/>
        </p:nvSpPr>
        <p:spPr>
          <a:xfrm>
            <a:off x="2192550" y="3540375"/>
            <a:ext cx="2334300" cy="96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1E395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Военные разрушения
</a:t>
            </a:r>
            <a:pPr algn="l" indent="0" marL="0">
              <a:lnSpc>
                <a:spcPct val="130040"/>
              </a:lnSpc>
              <a:buNone/>
            </a:pPr>
            <a:r>
              <a:rPr lang="en-US" sz="600" b="1" dirty="0">
                <a:solidFill>
                  <a:srgbClr val="1E395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1C335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 время войны многие здания были сильно повреждены, а некоторые парки и интерьеры почти исчезли. Красота этих мест оказалась под большой угрозой.
</a:t>
            </a:r>
            <a:endParaRPr lang="en-US" sz="1300" dirty="0"/>
          </a:p>
        </p:txBody>
      </p:sp>
      <p:sp>
        <p:nvSpPr>
          <p:cNvPr id="12" name="Text 4"/>
          <p:cNvSpPr txBox="1"/>
          <p:nvPr/>
        </p:nvSpPr>
        <p:spPr>
          <a:xfrm>
            <a:off x="3783200" y="1859675"/>
            <a:ext cx="2334300" cy="96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Поиск точных деталей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войны специалисты изучали старые фотографии, чертежи и описания, чтобы понять, как выглядели дворцы раньше и что нужно восстановить.
</a:t>
            </a:r>
            <a:endParaRPr lang="en-US" sz="1300" dirty="0"/>
          </a:p>
        </p:txBody>
      </p:sp>
      <p:sp>
        <p:nvSpPr>
          <p:cNvPr id="13" name="Text 5"/>
          <p:cNvSpPr txBox="1"/>
          <p:nvPr/>
        </p:nvSpPr>
        <p:spPr>
          <a:xfrm>
            <a:off x="5401400" y="3540375"/>
            <a:ext cx="2334300" cy="96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1E395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Возвращение красоты
</a:t>
            </a:r>
            <a:pPr algn="l" indent="0" marL="0">
              <a:lnSpc>
                <a:spcPct val="130040"/>
              </a:lnSpc>
              <a:buNone/>
            </a:pPr>
            <a:r>
              <a:rPr lang="en-US" sz="600" b="1" dirty="0">
                <a:solidFill>
                  <a:srgbClr val="1E395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1C335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Благодаря долгой работе реставраторов сегодня дворцы снова выглядят торжественно и красиво, а парки снова встречают посетителей аллеями, прудами и садами.
</a:t>
            </a:r>
            <a:endParaRPr lang="en-US" sz="13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E6E9E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20485" y="0"/>
            <a:ext cx="4222329" cy="51411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104375" y="4866200"/>
            <a:ext cx="547800" cy="6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2769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200" dirty="0"/>
          </a:p>
        </p:txBody>
      </p:sp>
      <p:sp>
        <p:nvSpPr>
          <p:cNvPr id="9" name="Text 1"/>
          <p:cNvSpPr txBox="1"/>
          <p:nvPr/>
        </p:nvSpPr>
        <p:spPr>
          <a:xfrm>
            <a:off x="292825" y="510150"/>
            <a:ext cx="4378500" cy="97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работают фонтаны Петергофа
</a:t>
            </a:r>
            <a:endParaRPr lang="en-US" sz="2500" dirty="0"/>
          </a:p>
        </p:txBody>
      </p:sp>
      <p:sp>
        <p:nvSpPr>
          <p:cNvPr id="10" name="Text 2"/>
          <p:cNvSpPr txBox="1"/>
          <p:nvPr/>
        </p:nvSpPr>
        <p:spPr>
          <a:xfrm>
            <a:off x="860225" y="2703333"/>
            <a:ext cx="3810900" cy="90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Помогает высота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Фонтаны поднимают воду вверх не с помощью обычных насосов, а благодаря разнице высот. Вода сама стремится вниз и создаёт нужное давление.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860225" y="1655025"/>
            <a:ext cx="3810900" cy="90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Вода собирается заранее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вода накапливается в специальных водоёмах и каналах. Затем она движется по системе труб и русел, которые были продуманы много лет назад.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860225" y="3758803"/>
            <a:ext cx="3810900" cy="90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Старинное решение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Такое инженерное устройство придумали очень давно, и оно работает до сих пор. Поэтому Петергоф удивляет не только красотой, но и умной задумкой мастеров.
</a:t>
            </a:r>
            <a:endParaRPr lang="en-US" sz="12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E6E9E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3749034"/>
            <a:ext cx="9144000" cy="1393031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28800" y="195098"/>
            <a:ext cx="8486400" cy="80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императорская семья приезжала в пригороды
</a:t>
            </a:r>
            <a:endParaRPr lang="en-US" sz="2500" dirty="0"/>
          </a:p>
        </p:txBody>
      </p:sp>
      <p:sp>
        <p:nvSpPr>
          <p:cNvPr id="9" name="Text 1"/>
          <p:cNvSpPr txBox="1"/>
          <p:nvPr/>
        </p:nvSpPr>
        <p:spPr>
          <a:xfrm>
            <a:off x="104375" y="4866200"/>
            <a:ext cx="547800" cy="6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E6E9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200" dirty="0"/>
          </a:p>
        </p:txBody>
      </p:sp>
      <p:sp>
        <p:nvSpPr>
          <p:cNvPr id="10" name="Text 2"/>
          <p:cNvSpPr txBox="1"/>
          <p:nvPr/>
        </p:nvSpPr>
        <p:spPr>
          <a:xfrm>
            <a:off x="617125" y="1339600"/>
            <a:ext cx="3485100" cy="80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Летний отдых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Летом и в начале осени царская семья приезжала в пригороды, чтобы отдохнуть от шумного города. Здесь было просторнее, тише и намного приятнее гулять.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5112500" y="1339600"/>
            <a:ext cx="3485400" cy="80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Праздники и музыка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 дворцах устраивали торжественные обеды, прогулки, концерты и музыкальные вечера. Такие дни превращали пригороды в нарядные места, где жизнь казалась особенно красивой.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617125" y="2588125"/>
            <a:ext cx="3485100" cy="80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Дворцы для отдыха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Петергоф, Пушкин и Павловск были не только домами для императорской семьи, но и местами для встреч, праздников и спокойного отдыха среди садов и парков.
</a:t>
            </a:r>
            <a:endParaRPr lang="en-US" sz="12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E6E9E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109724" y="1574575"/>
            <a:ext cx="2638903" cy="3205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71525" y="298825"/>
            <a:ext cx="8377800" cy="99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Пригороды как живая книга истории
</a:t>
            </a:r>
            <a:endParaRPr lang="en-US" sz="2500" dirty="0"/>
          </a:p>
        </p:txBody>
      </p:sp>
      <p:sp>
        <p:nvSpPr>
          <p:cNvPr id="10" name="Text 1"/>
          <p:cNvSpPr txBox="1"/>
          <p:nvPr/>
        </p:nvSpPr>
        <p:spPr>
          <a:xfrm>
            <a:off x="104375" y="4866200"/>
            <a:ext cx="547800" cy="6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2769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200" dirty="0"/>
          </a:p>
        </p:txBody>
      </p:sp>
      <p:sp>
        <p:nvSpPr>
          <p:cNvPr id="11" name="Text 2"/>
          <p:cNvSpPr txBox="1"/>
          <p:nvPr/>
        </p:nvSpPr>
        <p:spPr>
          <a:xfrm>
            <a:off x="762620" y="1724875"/>
            <a:ext cx="2067600" cy="121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41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Петергоф рассказывает о блеске
</a:t>
            </a:r>
            <a:pPr algn="l" indent="0" marL="0">
              <a:lnSpc>
                <a:spcPct val="115000"/>
              </a:lnSpc>
              <a:buNone/>
            </a:pPr>
            <a:r>
              <a:rPr lang="en-US" sz="104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Петергоф напоминает о торжественных резиденциях и знаменитых фонтанах. Здесь легко представить праздники, прогулки у воды и жизнь при дворе в нарядной обстановке.
</a:t>
            </a:r>
            <a:endParaRPr lang="en-US" sz="1041" dirty="0"/>
          </a:p>
        </p:txBody>
      </p:sp>
      <p:sp>
        <p:nvSpPr>
          <p:cNvPr id="12" name="Text 3"/>
          <p:cNvSpPr txBox="1"/>
          <p:nvPr/>
        </p:nvSpPr>
        <p:spPr>
          <a:xfrm>
            <a:off x="762575" y="3435000"/>
            <a:ext cx="2067600" cy="121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5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Пушкин и Павловск открывают быт
</a:t>
            </a:r>
            <a:pPr algn="l" indent="0" marL="0">
              <a:lnSpc>
                <a:spcPct val="115000"/>
              </a:lnSpc>
              <a:buNone/>
            </a:pPr>
            <a:r>
              <a:rPr lang="en-US" sz="1025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Пушкин, Павловск и Гатчина рассказывают, как люди строили дворцы, обустраивали парки и отдыхали среди природы. Эти места помогают увидеть прошлое не по учебнику, а почти вживую.
</a:t>
            </a:r>
            <a:endParaRPr lang="en-US" sz="1025" dirty="0"/>
          </a:p>
        </p:txBody>
      </p:sp>
      <p:sp>
        <p:nvSpPr>
          <p:cNvPr id="13" name="Text 4"/>
          <p:cNvSpPr txBox="1"/>
          <p:nvPr/>
        </p:nvSpPr>
        <p:spPr>
          <a:xfrm>
            <a:off x="3631370" y="1724875"/>
            <a:ext cx="2067600" cy="121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41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Кронштадт хранит морскую память
</a:t>
            </a:r>
            <a:pPr algn="l" indent="0" marL="0">
              <a:lnSpc>
                <a:spcPct val="115000"/>
              </a:lnSpc>
              <a:buNone/>
            </a:pPr>
            <a:r>
              <a:rPr lang="en-US" sz="104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Кронштадт показывает, как Петербург защищали со стороны моря. Его крепости, гавани и собор напоминают о смелых моряках и важной роли города на острове.
</a:t>
            </a:r>
            <a:endParaRPr lang="en-US" sz="1041" dirty="0"/>
          </a:p>
        </p:txBody>
      </p:sp>
      <p:sp>
        <p:nvSpPr>
          <p:cNvPr id="14" name="Text 5"/>
          <p:cNvSpPr txBox="1"/>
          <p:nvPr/>
        </p:nvSpPr>
        <p:spPr>
          <a:xfrm>
            <a:off x="3631325" y="3435000"/>
            <a:ext cx="2067600" cy="121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41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Гатчина добавляет строгость
</a:t>
            </a:r>
            <a:pPr algn="l" indent="0" marL="0">
              <a:lnSpc>
                <a:spcPct val="115000"/>
              </a:lnSpc>
              <a:buNone/>
            </a:pPr>
            <a:r>
              <a:rPr lang="en-US" sz="104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Гатчинский дворец и его окрестности показывают более спокойный и серьёзный образ императорской резиденции. Здесь история кажется немного таинственной, но очень интересной.
</a:t>
            </a:r>
            <a:endParaRPr lang="en-US" sz="1041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E6E9E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94934" y="1412700"/>
            <a:ext cx="8510981" cy="33606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04375" y="4866200"/>
            <a:ext cx="547800" cy="6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2769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200" dirty="0"/>
          </a:p>
        </p:txBody>
      </p:sp>
      <p:sp>
        <p:nvSpPr>
          <p:cNvPr id="5" name="Text 1"/>
          <p:cNvSpPr txBox="1"/>
          <p:nvPr/>
        </p:nvSpPr>
        <p:spPr>
          <a:xfrm>
            <a:off x="292825" y="401025"/>
            <a:ext cx="8515200" cy="81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Маршрут одного дня в пригороде
</a:t>
            </a:r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показывает, как обычно проходит короткая поездка из Санкт-Петербурга в один из пригородов и обратно.
</a:t>
            </a:r>
            <a:endParaRPr lang="en-US" sz="20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E6E9E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269984" y="1583200"/>
            <a:ext cx="2687682" cy="3196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71525" y="298825"/>
            <a:ext cx="8377800" cy="99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Правила бережного поведения в парках и музеях
</a:t>
            </a:r>
            <a:endParaRPr lang="en-US" sz="2500" dirty="0"/>
          </a:p>
        </p:txBody>
      </p:sp>
      <p:sp>
        <p:nvSpPr>
          <p:cNvPr id="10" name="Text 1"/>
          <p:cNvSpPr txBox="1"/>
          <p:nvPr/>
        </p:nvSpPr>
        <p:spPr>
          <a:xfrm>
            <a:off x="104375" y="4866200"/>
            <a:ext cx="547800" cy="6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2769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200" dirty="0"/>
          </a:p>
        </p:txBody>
      </p:sp>
      <p:sp>
        <p:nvSpPr>
          <p:cNvPr id="11" name="Text 2"/>
          <p:cNvSpPr txBox="1"/>
          <p:nvPr/>
        </p:nvSpPr>
        <p:spPr>
          <a:xfrm>
            <a:off x="590484" y="1724875"/>
            <a:ext cx="2145600" cy="121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21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 вредить природе
</a:t>
            </a:r>
            <a:pPr algn="l" indent="0" marL="0">
              <a:lnSpc>
                <a:spcPct val="115000"/>
              </a:lnSpc>
              <a:buNone/>
            </a:pPr>
            <a:r>
              <a:rPr lang="en-US" sz="112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парках нельзя ломать ветки, рвать редкие растения и тревожить птиц или белок. Если вести себя тихо, животные остаются спокойными, а прогулка становится приятнее.
</a:t>
            </a:r>
            <a:endParaRPr lang="en-US" sz="1121" dirty="0"/>
          </a:p>
        </p:txBody>
      </p:sp>
      <p:sp>
        <p:nvSpPr>
          <p:cNvPr id="12" name="Text 3"/>
          <p:cNvSpPr txBox="1"/>
          <p:nvPr/>
        </p:nvSpPr>
        <p:spPr>
          <a:xfrm>
            <a:off x="3646487" y="1724825"/>
            <a:ext cx="2140800" cy="121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3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Беречь экспонаты
</a:t>
            </a:r>
            <a:pPr algn="l" indent="0" marL="0">
              <a:lnSpc>
                <a:spcPct val="115000"/>
              </a:lnSpc>
              <a:buNone/>
            </a:pPr>
            <a:r>
              <a:rPr lang="en-US" sz="113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музеях нельзя трогать витрины, картины и старинные предметы руками. Даже маленькое прикосновение может повредить вещь, которая хранится уже много лет.
</a:t>
            </a:r>
            <a:endParaRPr lang="en-US" sz="1130" dirty="0"/>
          </a:p>
        </p:txBody>
      </p:sp>
      <p:sp>
        <p:nvSpPr>
          <p:cNvPr id="13" name="Text 4"/>
          <p:cNvSpPr txBox="1"/>
          <p:nvPr/>
        </p:nvSpPr>
        <p:spPr>
          <a:xfrm>
            <a:off x="3641575" y="3435000"/>
            <a:ext cx="2140800" cy="121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7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Слушать правила
</a:t>
            </a:r>
            <a:pPr algn="l" indent="0" marL="0">
              <a:lnSpc>
                <a:spcPct val="115000"/>
              </a:lnSpc>
              <a:buNone/>
            </a:pPr>
            <a:r>
              <a:rPr lang="en-US" sz="107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Важно идти спокойным шагом, не шуметь и следовать указателям или просьбам взрослых. Тогда и другим людям будет удобно, и сами достопримечательности сохранятся дольше.
</a:t>
            </a:r>
            <a:endParaRPr lang="en-US" sz="1070" dirty="0"/>
          </a:p>
        </p:txBody>
      </p:sp>
      <p:sp>
        <p:nvSpPr>
          <p:cNvPr id="14" name="Text 5"/>
          <p:cNvSpPr txBox="1"/>
          <p:nvPr/>
        </p:nvSpPr>
        <p:spPr>
          <a:xfrm>
            <a:off x="590438" y="3435000"/>
            <a:ext cx="2145600" cy="121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88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Сохранять чистоту
</a:t>
            </a:r>
            <a:pPr algn="l" indent="0" marL="0">
              <a:lnSpc>
                <a:spcPct val="115000"/>
              </a:lnSpc>
              <a:buNone/>
            </a:pPr>
            <a:r>
              <a:rPr lang="en-US" sz="1188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Мусор нужно выбрасывать только в урны, а не оставлять на дорожках или у скамеек. Чистый парк радует всех посетителей и выглядит ухоженным.
</a:t>
            </a:r>
            <a:endParaRPr lang="en-US" sz="1188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92900" y="1203816"/>
            <a:ext cx="2455500" cy="237636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343838" y="1203816"/>
            <a:ext cx="2455500" cy="2376368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394825" y="1203816"/>
            <a:ext cx="2455500" cy="2376368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04375" y="4866200"/>
            <a:ext cx="551700" cy="27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200" dirty="0"/>
          </a:p>
        </p:txBody>
      </p:sp>
      <p:sp>
        <p:nvSpPr>
          <p:cNvPr id="8" name="Text 1"/>
          <p:cNvSpPr txBox="1"/>
          <p:nvPr/>
        </p:nvSpPr>
        <p:spPr>
          <a:xfrm>
            <a:off x="292900" y="4007825"/>
            <a:ext cx="2455500" cy="32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63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Петергоф встречает гостей сверкающими фонтанами, широкими лестницами и нарядными дворцами. Летом здесь особенно красиво: вода блестит на солнце, а парк кажется настоящей сказкой у Финского залива.
</a:t>
            </a:r>
            <a:endParaRPr lang="en-US" sz="630" dirty="0"/>
          </a:p>
        </p:txBody>
      </p:sp>
      <p:sp>
        <p:nvSpPr>
          <p:cNvPr id="9" name="Text 2"/>
          <p:cNvSpPr txBox="1"/>
          <p:nvPr/>
        </p:nvSpPr>
        <p:spPr>
          <a:xfrm>
            <a:off x="292900" y="3658200"/>
            <a:ext cx="2455500" cy="27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Петергоф: праздник воды и золота
</a:t>
            </a:r>
            <a:endParaRPr lang="en-US" sz="1103" dirty="0"/>
          </a:p>
        </p:txBody>
      </p:sp>
      <p:sp>
        <p:nvSpPr>
          <p:cNvPr id="10" name="Text 3"/>
          <p:cNvSpPr txBox="1"/>
          <p:nvPr/>
        </p:nvSpPr>
        <p:spPr>
          <a:xfrm>
            <a:off x="3343850" y="4007825"/>
            <a:ext cx="2455500" cy="32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63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Пушкине и Павловске хочется идти медленно, разглядывая дворцы, пруды и старые деревья. Эти места словно специально придуманы для спокойной прогулки, где история прячется за каждым поворотом дорожки.
</a:t>
            </a:r>
            <a:endParaRPr lang="en-US" sz="630" dirty="0"/>
          </a:p>
        </p:txBody>
      </p:sp>
      <p:sp>
        <p:nvSpPr>
          <p:cNvPr id="11" name="Text 4"/>
          <p:cNvSpPr txBox="1"/>
          <p:nvPr/>
        </p:nvSpPr>
        <p:spPr>
          <a:xfrm>
            <a:off x="3343850" y="3658200"/>
            <a:ext cx="2455500" cy="27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4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Пушкин и Павловск: прогулка среди аллей
</a:t>
            </a:r>
            <a:endParaRPr lang="en-US" sz="948" dirty="0"/>
          </a:p>
        </p:txBody>
      </p:sp>
      <p:sp>
        <p:nvSpPr>
          <p:cNvPr id="12" name="Text 5"/>
          <p:cNvSpPr txBox="1"/>
          <p:nvPr/>
        </p:nvSpPr>
        <p:spPr>
          <a:xfrm>
            <a:off x="6394825" y="4007825"/>
            <a:ext cx="2455500" cy="32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63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Кронштадт удивляет морским характером, крепостями и мощным собором, а Стрельна — тихими берегами, каналами и дворцом у воды. Вместе они показывают, как по-разному могут выглядеть пригороды одного города.
</a:t>
            </a:r>
            <a:endParaRPr lang="en-US" sz="630" dirty="0"/>
          </a:p>
        </p:txBody>
      </p:sp>
      <p:sp>
        <p:nvSpPr>
          <p:cNvPr id="13" name="Text 6"/>
          <p:cNvSpPr txBox="1"/>
          <p:nvPr/>
        </p:nvSpPr>
        <p:spPr>
          <a:xfrm>
            <a:off x="6394825" y="3658200"/>
            <a:ext cx="2455500" cy="27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9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Кронштадт и Стрельна: море и тишина
</a:t>
            </a:r>
            <a:endParaRPr lang="en-US" sz="995" dirty="0"/>
          </a:p>
        </p:txBody>
      </p:sp>
      <p:sp>
        <p:nvSpPr>
          <p:cNvPr id="14" name="Text 7"/>
          <p:cNvSpPr txBox="1"/>
          <p:nvPr/>
        </p:nvSpPr>
        <p:spPr>
          <a:xfrm>
            <a:off x="292825" y="212825"/>
            <a:ext cx="8557500" cy="850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в пригородах особенно хочется остановиться
</a:t>
            </a:r>
            <a:endParaRPr lang="en-US" sz="30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E6E9E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870133" y="0"/>
            <a:ext cx="3273435" cy="51411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104375" y="4866200"/>
            <a:ext cx="547800" cy="6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2769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200" dirty="0"/>
          </a:p>
        </p:txBody>
      </p:sp>
      <p:sp>
        <p:nvSpPr>
          <p:cNvPr id="10" name="Text 1"/>
          <p:cNvSpPr txBox="1"/>
          <p:nvPr/>
        </p:nvSpPr>
        <p:spPr>
          <a:xfrm>
            <a:off x="292825" y="510150"/>
            <a:ext cx="5415300" cy="97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эти места любят дети и взрослые
</a:t>
            </a:r>
            <a:endParaRPr lang="en-US" sz="2500" dirty="0"/>
          </a:p>
        </p:txBody>
      </p:sp>
      <p:sp>
        <p:nvSpPr>
          <p:cNvPr id="11" name="Text 2"/>
          <p:cNvSpPr txBox="1"/>
          <p:nvPr/>
        </p:nvSpPr>
        <p:spPr>
          <a:xfrm>
            <a:off x="860225" y="2703337"/>
            <a:ext cx="2042400" cy="90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13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Интересно узнавать новое
</a:t>
            </a:r>
            <a:pPr algn="l" indent="0" marL="0">
              <a:lnSpc>
                <a:spcPct val="100000"/>
              </a:lnSpc>
              <a:buNone/>
            </a:pPr>
            <a:r>
              <a:rPr lang="en-US" sz="101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Дворцы, соборы и крепости помогают узнать, как жили люди раньше. Ребёнок видит не просто старое здание, а настоящую историю, которая стоит перед ним.
</a:t>
            </a:r>
            <a:endParaRPr lang="en-US" sz="1013" dirty="0"/>
          </a:p>
        </p:txBody>
      </p:sp>
      <p:sp>
        <p:nvSpPr>
          <p:cNvPr id="12" name="Text 3"/>
          <p:cNvSpPr txBox="1"/>
          <p:nvPr/>
        </p:nvSpPr>
        <p:spPr>
          <a:xfrm>
            <a:off x="860225" y="1655025"/>
            <a:ext cx="2042400" cy="90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13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Можно много гулять
</a:t>
            </a:r>
            <a:pPr algn="l" indent="0" marL="0">
              <a:lnSpc>
                <a:spcPct val="100000"/>
              </a:lnSpc>
              <a:buNone/>
            </a:pPr>
            <a:r>
              <a:rPr lang="en-US" sz="101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пригородах есть длинные аллеи, просторные парки и удобные дорожки. Здесь легко ходить без спешки, смотреть по сторонам и находить красивые виды почти за каждым деревом.
</a:t>
            </a:r>
            <a:endParaRPr lang="en-US" sz="1013" dirty="0"/>
          </a:p>
        </p:txBody>
      </p:sp>
      <p:sp>
        <p:nvSpPr>
          <p:cNvPr id="13" name="Text 4"/>
          <p:cNvSpPr txBox="1"/>
          <p:nvPr/>
        </p:nvSpPr>
        <p:spPr>
          <a:xfrm>
            <a:off x="860225" y="3758812"/>
            <a:ext cx="2042400" cy="90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13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Каждая поездка разная
</a:t>
            </a:r>
            <a:pPr algn="l" indent="0" marL="0">
              <a:lnSpc>
                <a:spcPct val="100000"/>
              </a:lnSpc>
              <a:buNone/>
            </a:pPr>
            <a:r>
              <a:rPr lang="en-US" sz="101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одном месте ждут фонтаны, в другом — море, а в третьем — тишина большого парка. Поэтому такие путешествия не надоедают и всегда дарят новые впечатления.
</a:t>
            </a:r>
            <a:endParaRPr lang="en-US" sz="1013" dirty="0"/>
          </a:p>
        </p:txBody>
      </p:sp>
      <p:sp>
        <p:nvSpPr>
          <p:cNvPr id="14" name="Text 5"/>
          <p:cNvSpPr txBox="1"/>
          <p:nvPr/>
        </p:nvSpPr>
        <p:spPr>
          <a:xfrm>
            <a:off x="3746450" y="1655025"/>
            <a:ext cx="2042400" cy="90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13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Подходит для семьи
</a:t>
            </a:r>
            <a:pPr algn="l" indent="0" marL="0">
              <a:lnSpc>
                <a:spcPct val="100000"/>
              </a:lnSpc>
              <a:buNone/>
            </a:pPr>
            <a:r>
              <a:rPr lang="en-US" sz="101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пригороды удобно ехать вместе с родителями или друзьями. Можно гулять, фотографировать, устраивать небольшой отдых и возвращаться домой с хорошим настроением.
</a:t>
            </a:r>
            <a:endParaRPr lang="en-US" sz="1013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E6E9E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894525" y="-73897"/>
            <a:ext cx="5249400" cy="522889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19475" y="1432950"/>
            <a:ext cx="5357100" cy="208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Пригороды Санкт-Петербурга — путешествие в историю и красоту
</a:t>
            </a:r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Пригороды Петербурга дарят не только прогулку, но и встречу с прошлым. Дворцы, парки, фонтаны и морские крепости помогают увидеть, как много красоты хранит Россия рядом с большим городом.
</a:t>
            </a:r>
            <a:endParaRPr lang="en-US" sz="28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2026-05-26T00:48:21Z</dcterms:created>
  <dcterms:modified xsi:type="dcterms:W3CDTF">2026-05-26T00:48:21Z</dcterms:modified>
</cp:coreProperties>
</file>