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обзор и ключевые темы мезозойской эры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Мезозойская эра: эпоха динозавров, первых птиц, млекопитающих и цветковых растений.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мезозойской эры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Мезозой — эпоха между палеозоем и кайнозоем, начавшаяся после крупнейшего пермского вымирания и включающая формирование современной географической и биологической структуры Земли.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Триасовый период: восстановление жизни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пермского вымирания триасовый период характеризовался медленным восстановлением экосистем и появлением первых новых видов, включая ранних динозавров и млекопитающих.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изменения условий вымерли многие древние амфибии и некоторые группы рептилий, что способствовало обновлению биоразнообразия.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Возникали новые экологические стратегии, заложившие основы для дальнейшей эволюции животных и растений мезозоя.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Юрский период: рассвет динозавров и новых видов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Юрский период стал временем расцвета крупнейших динозавров, таких как диплодоки и аллозавры, усиливших биологическое разнообразие суши.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Хвойные, папоротники и гинкго доминировали в растительном покрове, формируя древние леса и экосистемы.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экосистемы были богаты аммонитами, ихтиозаврами и плезиозаврами, что указывает на сложную морскую пищевую сеть.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период появились первые птицы, расширившие экологические ниши и начавшие осваивать воздушное пространство.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35550" y="475796"/>
            <a:ext cx="81153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4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Меловой период: пик биоразнообразия и катастрофа
</a:t>
            </a:r>
            <a:endParaRPr lang="en-US" sz="264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03850" y="1859650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мелового периода (145 млн лет назад)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Усиленное разнообразие динозавров и распространение цветковых растений создают новые экосистемы на суше и в воде.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192550" y="35403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покрытосеменных и динозавров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Цветковые растения и крупные динозавры, включая тираннозавров и трицератопсов, занимают ключевые экологические позиции.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783200" y="18596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мелового периода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вымирание приводит к исчезновению динозавров, аммонитов и нескольких видов морских рептилий.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401400" y="35403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Постмеловой экологический кризис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начинают восстанавливаться, открывая путь для развития млекопитающих и птиц.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Динозавры: доминирующие сухопутные позвоночные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титан длиной до 35 метров и массой около 70 тонн был крупнейшим из земноводных животных, обитавших в юрском и меловом периодах.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Аргентинозавр — гигант мезозоя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Тираннозавр, достигая 12 метров в длину, и спинозавр, с необычной спинной гребёнкой, занимали верхушку пищевой цепи своего времени.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2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мезозоя: тираннозавр и спинозавр
</a:t>
            </a:r>
            <a:endParaRPr lang="en-US" sz="1272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Динозавры разнообразились как хищники, травоядные и всёядные, с развитием сложных поведенческих стратегий и механизмов защиты.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роли динозавров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827600"/>
            <a:ext cx="4663800" cy="148830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исследования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и биологические особенности динозавров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основных размеров и массы трёх известных динозавров демонстрирует огромный разброс биологических характеристик.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отражают разнообразие адаптаций: гигантизм для защиты травоядных и конкуренция среди хищников.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816"/>
            <a:ext cx="2455500" cy="23763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3838" y="1203816"/>
            <a:ext cx="2455500" cy="23763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4825" y="1203816"/>
            <a:ext cx="2455500" cy="23763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90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Анкилозавры обладали мощными костными панцирями в качестве защитного механизма от хищников, что способствовало их выживанию и экологическому успеху.
</a:t>
            </a:r>
            <a:endParaRPr lang="en-US" sz="729" dirty="0"/>
          </a:p>
        </p:txBody>
      </p:sp>
      <p:sp>
        <p:nvSpPr>
          <p:cNvPr id="9" name="Text 2"/>
          <p:cNvSpPr txBox="1"/>
          <p:nvPr/>
        </p:nvSpPr>
        <p:spPr>
          <a:xfrm>
            <a:off x="29290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Панцири и защита анкилозавров
</a:t>
            </a:r>
            <a:endParaRPr lang="en-US" sz="1183" dirty="0"/>
          </a:p>
        </p:txBody>
      </p:sp>
      <p:sp>
        <p:nvSpPr>
          <p:cNvPr id="10" name="Text 3"/>
          <p:cNvSpPr txBox="1"/>
          <p:nvPr/>
        </p:nvSpPr>
        <p:spPr>
          <a:xfrm>
            <a:off x="334385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Разнообразные роговые структуры использовались не только для защиты, но и для внутривидовой коммуникации и социального статуса в стаде.
</a:t>
            </a:r>
            <a:endParaRPr lang="en-US" sz="802" dirty="0"/>
          </a:p>
        </p:txBody>
      </p:sp>
      <p:sp>
        <p:nvSpPr>
          <p:cNvPr id="11" name="Text 4"/>
          <p:cNvSpPr txBox="1"/>
          <p:nvPr/>
        </p:nvSpPr>
        <p:spPr>
          <a:xfrm>
            <a:off x="334385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Рога и воротники цератопсов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394825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Майазавры демонстрировали заботу о потомстве через строительство гнёзд и уход за молодняком, что встречается редко у рептилий того времени.
</a:t>
            </a:r>
            <a:endParaRPr lang="en-US" sz="831" dirty="0"/>
          </a:p>
        </p:txBody>
      </p:sp>
      <p:sp>
        <p:nvSpPr>
          <p:cNvPr id="13" name="Text 6"/>
          <p:cNvSpPr txBox="1"/>
          <p:nvPr/>
        </p:nvSpPr>
        <p:spPr>
          <a:xfrm>
            <a:off x="6394825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размножения майазавр
</a:t>
            </a:r>
            <a:endParaRPr lang="en-US" sz="1042" dirty="0"/>
          </a:p>
        </p:txBody>
      </p:sp>
      <p:sp>
        <p:nvSpPr>
          <p:cNvPr id="14" name="Text 7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Морфологическое и поведенческое разнообразие динозавров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000" y="1621129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850" y="1642063"/>
            <a:ext cx="376800" cy="3349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0119" y="3374873"/>
            <a:ext cx="240563" cy="384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0850" y="3416602"/>
            <a:ext cx="376800" cy="30144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господства динозавров в мезозое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Освобождение экологических ниш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7722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пермского вымирания множество свободных ниш позволило динозаврам быстро занять ведущие позиции в экосистемах.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скорость развития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480607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и развитие обеспечивали динозаврам преимущество в адаптации и выживании среди конкурентов.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Эффективное передвижение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57722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 поставленные ноги улучшали передвижение, что помогало в охоте и миграциях по разнообразным ландшафтам.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36352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Коллективное поведение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480607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социальной жизни и охоты увеличивали шансы на выживание и успешное размножение видов.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11" y="1204957"/>
            <a:ext cx="3993300" cy="15208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7037" y="1204957"/>
            <a:ext cx="3993300" cy="1520886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млекопитающих и их особенности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10575" y="3504175"/>
            <a:ext cx="3357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представители, такие как Morganucodon, были малыми, покрытыми шерстью и обладали теплокровностью, что помогало выживать в ночных условиях мезозоя.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0577" y="2964825"/>
            <a:ext cx="335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млекопитающие триаса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74674" y="3504175"/>
            <a:ext cx="3357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небольшие размеры многих млекопитающих, Repenomamus выделялся как один из крупнее хищников своего времени, способный охотиться на мелких динозавров.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174675" y="2964825"/>
            <a:ext cx="335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Крупный хищник Repenomamus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486"/>
            <a:ext cx="3993300" cy="23008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7025" y="1203486"/>
            <a:ext cx="3993300" cy="23008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птиц и освоение полёта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92900" y="4009498"/>
            <a:ext cx="39933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Археоптерикс жил около 150 миллионов лет назад и представляет собой уникальное существо, сочетающее в себе черты птиц и рептилий: зубы, когти на крыльях, а также полноценные перья. Это открытие стало ключом к пониманию происхождения полёта у позвоночных.
</a:t>
            </a:r>
            <a:endParaRPr lang="en-US" sz="701" dirty="0"/>
          </a:p>
        </p:txBody>
      </p:sp>
      <p:sp>
        <p:nvSpPr>
          <p:cNvPr id="9" name="Text 3"/>
          <p:cNvSpPr txBox="1"/>
          <p:nvPr/>
        </p:nvSpPr>
        <p:spPr>
          <a:xfrm>
            <a:off x="292900" y="3614900"/>
            <a:ext cx="3993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Археоптерикс — первый пернатый переходный вид
</a:t>
            </a:r>
            <a:endParaRPr lang="en-US" sz="1204" dirty="0"/>
          </a:p>
        </p:txBody>
      </p:sp>
      <p:sp>
        <p:nvSpPr>
          <p:cNvPr id="10" name="Text 4"/>
          <p:cNvSpPr txBox="1"/>
          <p:nvPr/>
        </p:nvSpPr>
        <p:spPr>
          <a:xfrm>
            <a:off x="4857025" y="4002598"/>
            <a:ext cx="39933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Птерозавры, масштабные летающие рептилии мезозоя, обладали размахом крыльев от 30 сантиметров до 12 метров. Их костная структура была лёгкой и прочной, что обеспечивало активный полёт и освоение воздушного пространства задолго до появления современных птиц.
</a:t>
            </a:r>
            <a:endParaRPr lang="en-US" sz="700" dirty="0"/>
          </a:p>
        </p:txBody>
      </p:sp>
      <p:sp>
        <p:nvSpPr>
          <p:cNvPr id="11" name="Text 5"/>
          <p:cNvSpPr txBox="1"/>
          <p:nvPr/>
        </p:nvSpPr>
        <p:spPr>
          <a:xfrm>
            <a:off x="4857025" y="3614900"/>
            <a:ext cx="3993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Птерозавры — древние летающие гиганты мезозоя
</a:t>
            </a:r>
            <a:endParaRPr lang="en-US" sz="122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11" y="1204957"/>
            <a:ext cx="3993300" cy="15208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7037" y="1204957"/>
            <a:ext cx="3993300" cy="1520886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флоры: появление цветковых растений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10575" y="3504175"/>
            <a:ext cx="3357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130 миллионов лет назад в меловом периоде появились покрытосеменные растения, или цветковые. Их быстрый рост и разнообразие открыли новые экологические ниши и заложили основу для эволюции многих современных экосистем.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0577" y="2964825"/>
            <a:ext cx="335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покрытосеменных и их влияние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74674" y="3504175"/>
            <a:ext cx="3357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цветковых способствовало появлению специализированных насекомых-опылителей, таких как пчёлы и бабочки. Взаимное приспособление растений и насекомых ускорило биологическое разнообразие и сложность экосистем мезозоя.
</a:t>
            </a:r>
            <a:endParaRPr lang="en-US" sz="997" dirty="0"/>
          </a:p>
        </p:txBody>
      </p:sp>
      <p:sp>
        <p:nvSpPr>
          <p:cNvPr id="12" name="Text 5"/>
          <p:cNvSpPr txBox="1"/>
          <p:nvPr/>
        </p:nvSpPr>
        <p:spPr>
          <a:xfrm>
            <a:off x="5174675" y="2964825"/>
            <a:ext cx="335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Коэволюция цветковых и насекомых-опылителей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816"/>
            <a:ext cx="2455500" cy="23763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3838" y="1203816"/>
            <a:ext cx="2455500" cy="23763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4825" y="1203816"/>
            <a:ext cx="2455500" cy="23763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90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Аммониты — широко распространённые головоногие моллюски с витой раковиной, доминировали в морях мезозоя. Их разнообразие и массовость сделали их важным звеном пищевой цепи и индикаторами геологических эпох.
</a:t>
            </a:r>
            <a:endParaRPr lang="en-US" sz="630" dirty="0"/>
          </a:p>
        </p:txBody>
      </p:sp>
      <p:sp>
        <p:nvSpPr>
          <p:cNvPr id="9" name="Text 2"/>
          <p:cNvSpPr txBox="1"/>
          <p:nvPr/>
        </p:nvSpPr>
        <p:spPr>
          <a:xfrm>
            <a:off x="29290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Аммониты: главные морские моллюски мезозоя
</a:t>
            </a:r>
            <a:endParaRPr lang="en-US" sz="948" dirty="0"/>
          </a:p>
        </p:txBody>
      </p:sp>
      <p:sp>
        <p:nvSpPr>
          <p:cNvPr id="10" name="Text 3"/>
          <p:cNvSpPr txBox="1"/>
          <p:nvPr/>
        </p:nvSpPr>
        <p:spPr>
          <a:xfrm>
            <a:off x="334385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Ихтиозавры были морскими пресмыкающимися с формой тела, напоминающей современных дельфинов. Они достигали длины до 15 метров и были активными хищниками, приспособленными к быстрому плаванию и охоте в океанах эпохи мезозоя.
</a:t>
            </a:r>
            <a:endParaRPr lang="en-US" sz="630" dirty="0"/>
          </a:p>
        </p:txBody>
      </p:sp>
      <p:sp>
        <p:nvSpPr>
          <p:cNvPr id="11" name="Text 4"/>
          <p:cNvSpPr txBox="1"/>
          <p:nvPr/>
        </p:nvSpPr>
        <p:spPr>
          <a:xfrm>
            <a:off x="334385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Ихтиозавры — быстрые морские хищники
</a:t>
            </a:r>
            <a:endParaRPr lang="en-US" sz="948" dirty="0"/>
          </a:p>
        </p:txBody>
      </p:sp>
      <p:sp>
        <p:nvSpPr>
          <p:cNvPr id="12" name="Text 5"/>
          <p:cNvSpPr txBox="1"/>
          <p:nvPr/>
        </p:nvSpPr>
        <p:spPr>
          <a:xfrm>
            <a:off x="6394825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Длинношиные плезиозавры населяли прибрежные воды, тесно связанны с коралловыми рифами, обеспечивавшими укрытие и пищей. Рифы в мезозое укрепляли морские экосистемы и служили средой обитания для разнообразных организмов.
</a:t>
            </a:r>
            <a:endParaRPr lang="en-US" sz="630" dirty="0"/>
          </a:p>
        </p:txBody>
      </p:sp>
      <p:sp>
        <p:nvSpPr>
          <p:cNvPr id="13" name="Text 6"/>
          <p:cNvSpPr txBox="1"/>
          <p:nvPr/>
        </p:nvSpPr>
        <p:spPr>
          <a:xfrm>
            <a:off x="6394825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Плезиозавры и коралловые рифы
</a:t>
            </a:r>
            <a:endParaRPr lang="en-US" sz="1117" dirty="0"/>
          </a:p>
        </p:txBody>
      </p:sp>
      <p:sp>
        <p:nvSpPr>
          <p:cNvPr id="14" name="Text 7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морских экосистем мезозоя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насекомых: разнообразие и роль в экосистемах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Мезозой ознаменовался быстрым увеличением числа видов насекомых, включая появление бабочек, муравьёв и пчёл. Эта эволюционная вспышка расширила экологические функции и разнообразила биосферу.
</a:t>
            </a:r>
            <a:endParaRPr lang="en-US" sz="852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Радицация насекомых в мезозойское время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развили специализированные структуры — хоботки и волоски, позволяющие собирать и переносить пыльцу. Это сыграло ключевую роль в опылении цветковых растений, усиливая взаимозависимость видов.
</a:t>
            </a:r>
            <a:endParaRPr lang="en-US" sz="825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органов для опыления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Коэволюция насекомых и покрытосеменных привела к усложнению пищевых цепей, а также к расширению ареалов многих видов, что существенно повлияло на формирование современных экосистем.
</a:t>
            </a:r>
            <a:endParaRPr lang="en-US" sz="852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насекомых с растениями как основа биоразнообразия
</a:t>
            </a:r>
            <a:endParaRPr lang="en-US" sz="91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816"/>
            <a:ext cx="2455500" cy="23763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3838" y="1203816"/>
            <a:ext cx="2455500" cy="23763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4825" y="1203816"/>
            <a:ext cx="2455500" cy="23763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90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мезозое температура была преимущественно высокой, без крупных полярных ледяных шапок. Это создавало благоприятные условия для разнообразия как наземной, так и морской флоры и фауны.
</a:t>
            </a:r>
            <a:endParaRPr lang="en-US" sz="630" dirty="0"/>
          </a:p>
        </p:txBody>
      </p:sp>
      <p:sp>
        <p:nvSpPr>
          <p:cNvPr id="9" name="Text 2"/>
          <p:cNvSpPr txBox="1"/>
          <p:nvPr/>
        </p:nvSpPr>
        <p:spPr>
          <a:xfrm>
            <a:off x="29290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тёплого климата и отсутствие ледников
</a:t>
            </a:r>
            <a:endParaRPr lang="en-US" sz="948" dirty="0"/>
          </a:p>
        </p:txBody>
      </p:sp>
      <p:sp>
        <p:nvSpPr>
          <p:cNvPr id="10" name="Text 3"/>
          <p:cNvSpPr txBox="1"/>
          <p:nvPr/>
        </p:nvSpPr>
        <p:spPr>
          <a:xfrm>
            <a:off x="334385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Редкие, но резкие изменения климата, включая засухи и подъёмы уровня моря, вызывали адаптацию растительности и животных, изменяя состав биоразнообразия в различных регионах.
</a:t>
            </a:r>
            <a:endParaRPr lang="en-US" sz="630" dirty="0"/>
          </a:p>
        </p:txBody>
      </p:sp>
      <p:sp>
        <p:nvSpPr>
          <p:cNvPr id="11" name="Text 4"/>
          <p:cNvSpPr txBox="1"/>
          <p:nvPr/>
        </p:nvSpPr>
        <p:spPr>
          <a:xfrm>
            <a:off x="334385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колебания и их влияние на экосистемы
</a:t>
            </a:r>
            <a:endParaRPr lang="en-US" sz="948" dirty="0"/>
          </a:p>
        </p:txBody>
      </p:sp>
      <p:sp>
        <p:nvSpPr>
          <p:cNvPr id="12" name="Text 5"/>
          <p:cNvSpPr txBox="1"/>
          <p:nvPr/>
        </p:nvSpPr>
        <p:spPr>
          <a:xfrm>
            <a:off x="6394825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леса доминировали в северных широтах, тогда как в умеренных и тропических зонах преобладали папоротники и гинкго, отражая разнообразие климатических условий и их влияние на биоценозы мезозоя.
</a:t>
            </a:r>
            <a:endParaRPr lang="en-US" sz="630" dirty="0"/>
          </a:p>
        </p:txBody>
      </p:sp>
      <p:sp>
        <p:nvSpPr>
          <p:cNvPr id="13" name="Text 6"/>
          <p:cNvSpPr txBox="1"/>
          <p:nvPr/>
        </p:nvSpPr>
        <p:spPr>
          <a:xfrm>
            <a:off x="6394825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Зональное распределение растительности
</a:t>
            </a:r>
            <a:endParaRPr lang="en-US" sz="948" dirty="0"/>
          </a:p>
        </p:txBody>
      </p:sp>
      <p:sp>
        <p:nvSpPr>
          <p:cNvPr id="14" name="Text 7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особенности мезозоя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Дрейф континентов и их влияние на биосферу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мезозоя существовал суперконтинент Пангея, который к юрскому периоду раскололся на Лавразию и Гондвану. Этот процесс изменил географическую конфигурацию планеты.
</a:t>
            </a:r>
            <a:endParaRPr lang="en-US" sz="852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3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Пангея и формирование новых континентов
</a:t>
            </a:r>
            <a:endParaRPr lang="en-US" sz="1013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Расход континентальных плит способствовал образованию Атлантического и Индийского океанов, что повлияло на морские пути миграции и климатические условия.
</a:t>
            </a:r>
            <a:endParaRPr lang="en-US" sz="898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Атлантического и Индийского океанов
</a:t>
            </a:r>
            <a:endParaRPr lang="en-US" sz="1025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Отделение континентов создало барьеры для миграции видов, способствуя формированию эндемичных фауны и флоры, что стимулировало биологическое разнообразие мезозоя.
</a:t>
            </a:r>
            <a:endParaRPr lang="en-US" sz="852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2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географической изоляции на эволюцию
</a:t>
            </a:r>
            <a:endParaRPr lang="en-US" sz="128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816"/>
            <a:ext cx="2455500" cy="23763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3838" y="1203816"/>
            <a:ext cx="2455500" cy="23763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4825" y="1203816"/>
            <a:ext cx="2455500" cy="23763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90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201 миллиона лет назад массивные экологические кризисы вызвали исчезновение многих видов, открыв путь для господства динозавров и других новых животных.
</a:t>
            </a:r>
            <a:endParaRPr lang="en-US" sz="707" dirty="0"/>
          </a:p>
        </p:txBody>
      </p:sp>
      <p:sp>
        <p:nvSpPr>
          <p:cNvPr id="9" name="Text 2"/>
          <p:cNvSpPr txBox="1"/>
          <p:nvPr/>
        </p:nvSpPr>
        <p:spPr>
          <a:xfrm>
            <a:off x="29290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Триас-юрское вымирание — начало новой эпохи
</a:t>
            </a:r>
            <a:endParaRPr lang="en-US" sz="948" dirty="0"/>
          </a:p>
        </p:txBody>
      </p:sp>
      <p:sp>
        <p:nvSpPr>
          <p:cNvPr id="10" name="Text 3"/>
          <p:cNvSpPr txBox="1"/>
          <p:nvPr/>
        </p:nvSpPr>
        <p:spPr>
          <a:xfrm>
            <a:off x="334385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метеорита диаметром около 10 километров вызвало масштабные разрушения, изменения климата и массовое вымирание, включающее конец эры динозавров.
</a:t>
            </a:r>
            <a:endParaRPr lang="en-US" sz="699" dirty="0"/>
          </a:p>
        </p:txBody>
      </p:sp>
      <p:sp>
        <p:nvSpPr>
          <p:cNvPr id="11" name="Text 4"/>
          <p:cNvSpPr txBox="1"/>
          <p:nvPr/>
        </p:nvSpPr>
        <p:spPr>
          <a:xfrm>
            <a:off x="334385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Катастрофа Чиксулуб — причина конца мелового периода
</a:t>
            </a:r>
            <a:endParaRPr lang="en-US" sz="948" dirty="0"/>
          </a:p>
        </p:txBody>
      </p:sp>
      <p:sp>
        <p:nvSpPr>
          <p:cNvPr id="12" name="Text 5"/>
          <p:cNvSpPr txBox="1"/>
          <p:nvPr/>
        </p:nvSpPr>
        <p:spPr>
          <a:xfrm>
            <a:off x="6394825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вулканические извержения Деканских траппов сопровождались выбросами газов, что привело к длительным изменениям климата и дополнительно усугубило экологический кризис.
</a:t>
            </a:r>
            <a:endParaRPr lang="en-US" sz="630" dirty="0"/>
          </a:p>
        </p:txBody>
      </p:sp>
      <p:sp>
        <p:nvSpPr>
          <p:cNvPr id="13" name="Text 6"/>
          <p:cNvSpPr txBox="1"/>
          <p:nvPr/>
        </p:nvSpPr>
        <p:spPr>
          <a:xfrm>
            <a:off x="6394825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Вулканизм Деканских траппов и изменения атмосферы
</a:t>
            </a:r>
            <a:endParaRPr lang="en-US" sz="948" dirty="0"/>
          </a:p>
        </p:txBody>
      </p:sp>
      <p:sp>
        <p:nvSpPr>
          <p:cNvPr id="14" name="Text 7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вымирания и катастрофические события мезозоя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массового вымирания: новые эволюционные линии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Освободившиеся после исчезновения динозавров экосистемы способствовали быстрому развитию млекопитающих и птиц, что заложило основы для современного биоразнообразия.
</a:t>
            </a:r>
            <a:endParaRPr lang="en-US" sz="856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ниш для млекопитающих и птиц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вымирание освободило экологические ниши в морях, что дало старт развитию новых рыб, земноводных и других морских форм, расширяя морские биосистемы.
</a:t>
            </a:r>
            <a:endParaRPr lang="en-US" sz="921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новых групп морских организмов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Обновление климатических условий после катастрофы усилило эволюционные процессы, привело к увеличению видов и формированию сложных экосистем нового геологического периода.
</a:t>
            </a:r>
            <a:endParaRPr lang="en-US" sz="852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биоразнообразия и изменение климата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97200" y="1297800"/>
            <a:ext cx="3869700" cy="27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время позволило развиться ключевым группам животных и растений, заложив фундамент современного биоразнообразия и экосистем.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46925" y="1463850"/>
            <a:ext cx="3782700" cy="23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160 млн лет
</a:t>
            </a:r>
            <a:pPr algn="ctr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господства динозавров, которые сформировали экосистемы и биологическую основу современной Земли.
</a:t>
            </a:r>
            <a:endParaRPr lang="en-US" sz="4000" dirty="0"/>
          </a:p>
        </p:txBody>
      </p:sp>
      <p:sp>
        <p:nvSpPr>
          <p:cNvPr id="6" name="Text 3"/>
          <p:cNvSpPr txBox="1"/>
          <p:nvPr/>
        </p:nvSpPr>
        <p:spPr>
          <a:xfrm>
            <a:off x="493025" y="4105800"/>
            <a:ext cx="40905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40014"/>
              </a:lnSpc>
              <a:buNone/>
            </a:pPr>
            <a:r>
              <a:rPr lang="en-US" sz="1132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исследования и геологический анализ
</a:t>
            </a:r>
            <a:endParaRPr lang="en-US" sz="113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Мезозой — поворотный этап эволюции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Мезозойская эра сыграла ключевую роль в становлении современной биосферы, сочетая исчезновение древних видов и появление новых, что определило дальнейшее развитие жизни на Земле.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2026-05-10T08:01:47Z</dcterms:created>
  <dcterms:modified xsi:type="dcterms:W3CDTF">2026-05-10T08:01:47Z</dcterms:modified>
</cp:coreProperties>
</file>