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5959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14325" y="562650"/>
            <a:ext cx="10363500" cy="57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Wishes: слова, грамматика и личные цели
</a:t>
            </a:r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Научимся выражать желания, просьбы, надежды и сожаления по-английски.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4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533772" y="177200"/>
            <a:ext cx="5476705" cy="652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7475" y="3429000"/>
            <a:ext cx="5835600" cy="26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говорить о себе, своих планах и эмоциях, а также точнее выбирать между просьбой, желанием и надеждой. В 7 классе она особенно полезна для школьных диалогов и коротких письменных работ, где важны ясность и правильная грамматика.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277475" y="552175"/>
            <a:ext cx="5835600" cy="2081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семикласснику нужна тема wishes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слова wish в английском языке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334476" y="2406651"/>
            <a:ext cx="4732348" cy="8856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Желание и мечта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Wish может обозначать внутреннее желание или мечту. В таком значении слово помогает говорить о том, чего не хватает, и подчёркивает личное отношение говорящего к ситуации.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2621044" y="3383805"/>
            <a:ext cx="4732348" cy="8856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Пожелание удачи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вежливых формулах wish выражает добрые слова другому человеку. Так говорят в поздравлениях, открытках и коротких сообщениях, когда важно поддержать или порадовать собеседника.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907613" y="4360959"/>
            <a:ext cx="4732348" cy="8856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Сожаление о настоящем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предложении I wish it were Friday слово wish показывает, что реальность не совпадает с желанием. Здесь слышится недовольство текущим моментом или желание изменить его.
</a:t>
            </a:r>
            <a:endParaRPr lang="en-US" sz="1600" dirty="0"/>
          </a:p>
        </p:txBody>
      </p:sp>
      <p:sp>
        <p:nvSpPr>
          <p:cNvPr id="11" name="Text 5"/>
          <p:cNvSpPr txBox="1"/>
          <p:nvPr/>
        </p:nvSpPr>
        <p:spPr>
          <a:xfrm>
            <a:off x="7194181" y="5338115"/>
            <a:ext cx="4732348" cy="8857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Формальный оттенок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конструкции I wish to speak to the teacher слово wish означает «хочу» в более официальной и сдержанной форме. Такой вариант встречается реже и звучит значительно формальнее.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7481" y="2243154"/>
            <a:ext cx="6093038" cy="461484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22075" y="355600"/>
            <a:ext cx="11652425" cy="160488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want, I would like, I wish: три разные модели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300" dirty="0"/>
          </a:p>
        </p:txBody>
      </p:sp>
      <p:sp>
        <p:nvSpPr>
          <p:cNvPr id="9" name="Text 2"/>
          <p:cNvSpPr txBox="1"/>
          <p:nvPr/>
        </p:nvSpPr>
        <p:spPr>
          <a:xfrm>
            <a:off x="222075" y="2988726"/>
            <a:ext cx="2539500" cy="11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Прямое желание
</a:t>
            </a:r>
            <a:pPr algn="l" indent="0" marL="0">
              <a:lnSpc>
                <a:spcPct val="100000"/>
              </a:lnSpc>
              <a:buNone/>
            </a:pPr>
            <a:r>
              <a:rPr lang="en-US" sz="9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want используется, когда говорящий говорит прямо и без смягчения. Эта модель подходит для обычной разговорной речи, когда нужно быстро и просто назвать своё желание.
</a:t>
            </a:r>
            <a:endParaRPr lang="en-US" sz="1276" dirty="0"/>
          </a:p>
        </p:txBody>
      </p:sp>
      <p:sp>
        <p:nvSpPr>
          <p:cNvPr id="10" name="Text 3"/>
          <p:cNvSpPr txBox="1"/>
          <p:nvPr/>
        </p:nvSpPr>
        <p:spPr>
          <a:xfrm>
            <a:off x="3172058" y="2988726"/>
            <a:ext cx="2539500" cy="11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Вежливая просьба
</a:t>
            </a:r>
            <a:pPr algn="l" indent="0" marL="0">
              <a:lnSpc>
                <a:spcPct val="100000"/>
              </a:lnSpc>
              <a:buNone/>
            </a:pPr>
            <a:r>
              <a:rPr lang="en-US" sz="9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would like звучит мягче и учтивее. Она уместна в просьбах, заказах и вежливом общении, потому что не звучит слишком резко и помогает проявить уважение к собеседнику.
</a:t>
            </a:r>
            <a:endParaRPr lang="en-US" sz="1276" dirty="0"/>
          </a:p>
        </p:txBody>
      </p:sp>
      <p:sp>
        <p:nvSpPr>
          <p:cNvPr id="11" name="Text 4"/>
          <p:cNvSpPr txBox="1"/>
          <p:nvPr/>
        </p:nvSpPr>
        <p:spPr>
          <a:xfrm>
            <a:off x="222075" y="5109750"/>
            <a:ext cx="5489400" cy="11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Нереальная ситуация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wish употребляется, когда хочется изменить то, что уже не совпадает с реальностью. Эта конструкция передаёт сожаление, недовольство или сильное желание, которое пока невозможно исполнить.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простые реплики чаще строятся с I want, а более вежливые и эмоциональные формы используются в диалогах и заданиях.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want встречается чаще всего; I would like и I wish употребляются примерно одинаково, но в разных ситуациях.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модель типичных школьных высказываний, 2026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Частотность основных выражений желаний в школьной речи
</a:t>
            </a:r>
            <a:endParaRPr lang="en-US" sz="3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300" dirty="0"/>
          </a:p>
        </p:txBody>
      </p:sp>
      <p:sp>
        <p:nvSpPr>
          <p:cNvPr id="8" name="Text 1"/>
          <p:cNvSpPr txBox="1"/>
          <p:nvPr/>
        </p:nvSpPr>
        <p:spPr>
          <a:xfrm>
            <a:off x="929864" y="2197099"/>
            <a:ext cx="4808460" cy="14524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Настоящее время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человек хочет изменить текущую ситуацию, после I wish обычно ставят Past Simple. Такая модель показывает, что настоящее не устраивает говорящего и он хотел бы видеть его другим.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6889285" y="2197099"/>
            <a:ext cx="4808460" cy="14524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Прошлое время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речь идёт о прошлом событии, используют I wish + Past Perfect. Эта форма помогает выразить сожаление о том, что уже произошло и, к сожалению, не может быть изменено.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929864" y="4237125"/>
            <a:ext cx="4808460" cy="14524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и раздражение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говорящему мешает повторяющееся или неприятное действие, часто употребляют I wish + would. Так говорят о том, что хочется остановить или изменить в будущем.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6889285" y="4237125"/>
            <a:ext cx="4808460" cy="14524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трёх случаях конструкция передаёт неудовлетворённость реальностью. Она помогает не просто назвать желание, а показать, что ситуация вызывает сожаление или сильное недовольство.
</a:t>
            </a:r>
            <a:endParaRPr lang="en-US" sz="1800" dirty="0"/>
          </a:p>
        </p:txBody>
      </p:sp>
      <p:sp>
        <p:nvSpPr>
          <p:cNvPr id="12" name="Text 5"/>
          <p:cNvSpPr txBox="1"/>
          <p:nvPr/>
        </p:nvSpPr>
        <p:spPr>
          <a:xfrm>
            <a:off x="222075" y="355600"/>
            <a:ext cx="11616558" cy="1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используется I wish
</a:t>
            </a:r>
            <a:endParaRPr lang="en-US" sz="3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строится предложение с I wish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выбор времени и формы после I wish в зависимости от смысла.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7275" y="2562224"/>
            <a:ext cx="7101300" cy="17335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6850" y="778500"/>
            <a:ext cx="3979500" cy="530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I want, I would like и I wish
</a:t>
            </a:r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одна и та же мысль меняется в зависимости от ситуации и степени вежливости.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формы зависит не только от смысла, но и от тона речи: от прямого к более вежливому и затем к эмоциональному.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300" dirty="0"/>
          </a:p>
        </p:txBody>
      </p:sp>
      <p:sp>
        <p:nvSpPr>
          <p:cNvPr id="6" name="Text 2"/>
          <p:cNvSpPr txBox="1"/>
          <p:nvPr/>
        </p:nvSpPr>
        <p:spPr>
          <a:xfrm>
            <a:off x="5320167" y="6420933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грамматических моделей, 2026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22075" y="355600"/>
            <a:ext cx="11616558" cy="160488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теме wishes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300" dirty="0"/>
          </a:p>
        </p:txBody>
      </p:sp>
      <p:sp>
        <p:nvSpPr>
          <p:cNvPr id="9" name="Text 2"/>
          <p:cNvSpPr txBox="1"/>
          <p:nvPr/>
        </p:nvSpPr>
        <p:spPr>
          <a:xfrm>
            <a:off x="222075" y="3003901"/>
            <a:ext cx="5215500" cy="11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Неправильное время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I wish нельзя ставить обычное настоящее время, если речь идёт о настоящем состоянии. Нужна форма Past Simple, например I wish I were at home, а не I wish I am at home.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096000" y="4208199"/>
            <a:ext cx="5215500" cy="11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с hope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hope используют, когда результат ещё возможен, а I wish — когда ситуация уже не совпадает с желанием. Если перепутать эти формы, смысл предложения меняется и звучит неверно.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222075" y="5124751"/>
            <a:ext cx="5215500" cy="11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Неверная форма can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I wish часто по ошибке пишут I wish I can. Для выражения возможности нужна форма I could. Именно она соответствует грамматической модели, принятой в английском языке.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темы легко включать в диалоги, потому что они связаны с повседневной жизнью и понятны каждому ученику.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I wish используют для разговоров о времени и школьной нагрузке; эти ситуации сильнее всего откликаются у семиклассников.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модель типичных речевых ситуаций для 7 класса, 2026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 чём школьники чаще говорят с I wish
</a:t>
            </a:r>
            <a:endParaRPr lang="en-US" sz="3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7776" y="1893040"/>
            <a:ext cx="3633356" cy="205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53402" y="1893040"/>
            <a:ext cx="3633356" cy="205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949044" y="1893040"/>
            <a:ext cx="3633356" cy="205795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7775" y="362725"/>
            <a:ext cx="112347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wish в диалогах и коротких текстах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453848" y="416258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2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о проекте
</a:t>
            </a:r>
            <a:pPr algn="l" indent="0" marL="0">
              <a:lnSpc>
                <a:spcPct val="100000"/>
              </a:lnSpc>
              <a:buNone/>
            </a:pPr>
            <a:r>
              <a:rPr lang="en-US" sz="1041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одноклассника обсуждают групповую работу и понимают, что времени мало. Один говорит: I wish we had more time for the project. Фраза звучит естественно, потому что передаёт не просто желание, а недовольство текущей ситуацией и надежду на лучшее решение.
</a:t>
            </a:r>
            <a:endParaRPr lang="en-US" sz="1602" dirty="0"/>
          </a:p>
        </p:txBody>
      </p:sp>
      <p:sp>
        <p:nvSpPr>
          <p:cNvPr id="11" name="Text 3"/>
          <p:cNvSpPr txBox="1"/>
          <p:nvPr/>
        </p:nvSpPr>
        <p:spPr>
          <a:xfrm>
            <a:off x="4250925" y="4162561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46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брат и учёба
</a:t>
            </a:r>
            <a:pPr algn="l" indent="0" marL="0">
              <a:lnSpc>
                <a:spcPct val="100000"/>
              </a:lnSpc>
              <a:buNone/>
            </a:pPr>
            <a:r>
              <a:rPr lang="en-US" sz="107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уроком школьница пишет другу сообщение: I wish my brother would be quieter. Здесь wish помогает коротко выразить раздражение без грубости. Такой вариант часто встречается в переписке, где важно передать эмоцию точно и спокойно.
</a:t>
            </a:r>
            <a:endParaRPr lang="en-US" sz="1646" dirty="0"/>
          </a:p>
        </p:txBody>
      </p:sp>
      <p:sp>
        <p:nvSpPr>
          <p:cNvPr id="12" name="Text 4"/>
          <p:cNvSpPr txBox="1"/>
          <p:nvPr/>
        </p:nvSpPr>
        <p:spPr>
          <a:xfrm>
            <a:off x="8047916" y="416253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5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Мечта о музыке
</a:t>
            </a:r>
            <a:pPr algn="l" indent="0" marL="0">
              <a:lnSpc>
                <a:spcPct val="100000"/>
              </a:lnSpc>
              <a:buNone/>
            </a:pPr>
            <a:r>
              <a:rPr lang="en-US" sz="1115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Ученика вдохновляет гитара, но он ещё не умеет играть. Он признаётся: I wish I could play the guitar. В этой фразе слышно личное чувство и мечта, а простой формат предложения делает мысль понятной даже в коротком диалоге.
</a:t>
            </a:r>
            <a:endParaRPr lang="en-US" sz="171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5335" y="2511713"/>
            <a:ext cx="424462" cy="48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33483" y="2511713"/>
            <a:ext cx="485100" cy="485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6466" y="4773175"/>
            <a:ext cx="502200" cy="446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379075" y="2600375"/>
            <a:ext cx="4213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hope — для возможного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93425" y="3223232"/>
            <a:ext cx="48996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hope используется, когда результат ещё может случиться. Это ожидание направлено в будущее и не противоречит реальности, например перед поездкой, контрольной или прогулкой.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7017525" y="2600375"/>
            <a:ext cx="4213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wish — для несбывшегося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6331900" y="3223231"/>
            <a:ext cx="48996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wish выбирают, когда ситуация уже не совпадает с желанием или кажется маловероятной. Конструкция часто выражает сожаление о настоящем моменте или о прошлом.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1379075" y="4842475"/>
            <a:ext cx="4213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в упражнениях
</a:t>
            </a:r>
            <a:endParaRPr lang="en-US" sz="1800" dirty="0"/>
          </a:p>
        </p:txBody>
      </p:sp>
      <p:sp>
        <p:nvSpPr>
          <p:cNvPr id="12" name="Text 5"/>
          <p:cNvSpPr txBox="1"/>
          <p:nvPr/>
        </p:nvSpPr>
        <p:spPr>
          <a:xfrm>
            <a:off x="693425" y="5469792"/>
            <a:ext cx="48996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заданиях важно смотреть на смысл, а не только на перевод слов. Если речь о надежде, нужен I hope; если о недовольстве или нереальном желании, подходит I wish.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300" dirty="0"/>
          </a:p>
        </p:txBody>
      </p:sp>
      <p:sp>
        <p:nvSpPr>
          <p:cNvPr id="14" name="Text 7"/>
          <p:cNvSpPr txBox="1"/>
          <p:nvPr/>
        </p:nvSpPr>
        <p:spPr>
          <a:xfrm>
            <a:off x="565500" y="564225"/>
            <a:ext cx="110610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hope и I wish: важное различие
</a:t>
            </a:r>
            <a:endParaRPr lang="en-US" sz="3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Проверка: какую форму желания выбрать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выбрать конструкцию по смыслу предложения и времени ситуации.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8250" y="3205860"/>
            <a:ext cx="6463500" cy="157785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558958" y="635508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6958475" y="1928850"/>
            <a:ext cx="5025000" cy="41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меняется форма после wish в зависимости от времени, о котором говорит ученик.
</a:t>
            </a:r>
            <a:pPr algn="l" indent="0" marL="0">
              <a:lnSpc>
                <a:spcPct val="150041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wish форма глагола сдвигается назад: это главный признак нереальности, сожаления или недовольства.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367549" y="6492325"/>
            <a:ext cx="56493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грамматика английского языка, тема I wish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предложений с wish для трёх времён
</a:t>
            </a:r>
            <a:endParaRPr lang="en-US" sz="3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2075" y="4368581"/>
            <a:ext cx="11728625" cy="187841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пожелания и формулы общения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421312" y="2406649"/>
            <a:ext cx="3393152" cy="16152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Пожелание удачи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wish you good luck звучит тепло и уместно перед контрольной, соревнованием или выступлением. Такая фраза помогает поддержать человека и показать доброжелательность без лишних слов.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433395" y="2406649"/>
            <a:ext cx="3393152" cy="16152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Поздравление с праздником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I wish you a happy birthday подходит для открыток, сообщений и коротких поздравлений. Оно звучит аккуратно и помогает сделать пожелание более полным и вежливым.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445481" y="2406649"/>
            <a:ext cx="3393152" cy="16152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слова на будущее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I wish you all the best часто используется в письмах и прощальных сообщениях. Она передаёт уважение, хорошие намерения и подходит для официального или нейтрального общения.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соотнести жизненную ситуацию с нужной конструкцией и быстрее выбирать форму в устной речи.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ситуация может требовать разных выражений: смысл важнее перевода, поэтому выбор зависит от вежливости, времени и степени реальности.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модель для 7 класса, составлено по темам школьной речи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Желания семиклассников и грамматические модели
</a:t>
            </a:r>
            <a:endParaRPr lang="en-US" sz="3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300" dirty="0"/>
          </a:p>
        </p:txBody>
      </p:sp>
      <p:sp>
        <p:nvSpPr>
          <p:cNvPr id="8" name="Text 1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Мини-ситуации для практики wishes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317468" y="2125648"/>
            <a:ext cx="3928500" cy="6651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Контрольная работа
</a:t>
            </a:r>
            <a:pPr algn="l" indent="0" marL="0">
              <a:lnSpc>
                <a:spcPct val="100000"/>
              </a:lnSpc>
              <a:buNone/>
            </a:pPr>
            <a:r>
              <a:rPr lang="en-US" sz="6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тестом ученики часто говорят: I wish the test were easier. Такая фраза помогает выразить волнение и желание изменить сложную ситуацию без прямой жалобы.
</a:t>
            </a:r>
            <a:endParaRPr lang="en-US" sz="1313" dirty="0"/>
          </a:p>
        </p:txBody>
      </p:sp>
      <p:sp>
        <p:nvSpPr>
          <p:cNvPr id="10" name="Text 3"/>
          <p:cNvSpPr txBox="1"/>
          <p:nvPr/>
        </p:nvSpPr>
        <p:spPr>
          <a:xfrm>
            <a:off x="2223259" y="2912619"/>
            <a:ext cx="3928500" cy="6651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Расписание уроков
</a:t>
            </a:r>
            <a:pPr algn="l" indent="0" marL="0">
              <a:lnSpc>
                <a:spcPct val="100000"/>
              </a:lnSpc>
              <a:buNone/>
            </a:pPr>
            <a:r>
              <a:rPr lang="en-US" sz="6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сегодня нет любимого предмета, можно сказать: I wish we had PE today. Здесь wish показывает недовольство настоящим расписанием и личное предпочтение.
</a:t>
            </a:r>
            <a:endParaRPr lang="en-US" sz="1317" dirty="0"/>
          </a:p>
        </p:txBody>
      </p:sp>
      <p:sp>
        <p:nvSpPr>
          <p:cNvPr id="11" name="Text 4"/>
          <p:cNvSpPr txBox="1"/>
          <p:nvPr/>
        </p:nvSpPr>
        <p:spPr>
          <a:xfrm>
            <a:off x="4100826" y="3714785"/>
            <a:ext cx="3928500" cy="6651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Спортивный матч
</a:t>
            </a:r>
            <a:pPr algn="l" indent="0" marL="0">
              <a:lnSpc>
                <a:spcPct val="100000"/>
              </a:lnSpc>
              <a:buNone/>
            </a:pPr>
            <a:r>
              <a:rPr lang="en-US" sz="6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8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команда проигрывает, ученик может сказать: I wish my team would win. Конструкция передаёт эмоциональное ожидание и желание изменить исход игры.
</a:t>
            </a:r>
            <a:endParaRPr lang="en-US" sz="1343" dirty="0"/>
          </a:p>
        </p:txBody>
      </p:sp>
      <p:sp>
        <p:nvSpPr>
          <p:cNvPr id="12" name="Text 5"/>
          <p:cNvSpPr txBox="1"/>
          <p:nvPr/>
        </p:nvSpPr>
        <p:spPr>
          <a:xfrm>
            <a:off x="5989192" y="4524561"/>
            <a:ext cx="3928500" cy="6651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Планы на поездку
</a:t>
            </a:r>
            <a:pPr algn="l" indent="0" marL="0">
              <a:lnSpc>
                <a:spcPct val="100000"/>
              </a:lnSpc>
              <a:buNone/>
            </a:pPr>
            <a:r>
              <a:rPr lang="en-US" sz="6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8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надежды на приятное событие подходит: I hope we will have a class trip this year. В этом случае результат ещё возможен, поэтому нужна форма hope.
</a:t>
            </a:r>
            <a:endParaRPr lang="en-US" sz="1415" dirty="0"/>
          </a:p>
        </p:txBody>
      </p:sp>
      <p:sp>
        <p:nvSpPr>
          <p:cNvPr id="13" name="Text 6"/>
          <p:cNvSpPr txBox="1"/>
          <p:nvPr/>
        </p:nvSpPr>
        <p:spPr>
          <a:xfrm>
            <a:off x="7910133" y="5334334"/>
            <a:ext cx="3928500" cy="6651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Хобби и свободное время
</a:t>
            </a:r>
            <a:pPr algn="l" indent="0" marL="0">
              <a:lnSpc>
                <a:spcPct val="100000"/>
              </a:lnSpc>
              <a:buNone/>
            </a:pPr>
            <a:r>
              <a:rPr lang="en-US" sz="6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хочется больше времени на музыку, спорт или чтение, можно сказать: I wish I had more time for my hobby. Это типичная фраза для личных интересов.
</a:t>
            </a:r>
            <a:endParaRPr lang="en-US" sz="141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2075" y="4368581"/>
            <a:ext cx="11728625" cy="187841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300" dirty="0"/>
          </a:p>
        </p:txBody>
      </p:sp>
      <p:sp>
        <p:nvSpPr>
          <p:cNvPr id="8" name="Text 1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тема wishes связана с реальной жизнью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370165" y="2406649"/>
            <a:ext cx="2522084" cy="17523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дела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используют wishes, когда говорят о домашних заданиях, оценках, расписании и проектах. Такие фразы помогают спокойно описать трудности и показать своё отношение к учёбе.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52292" y="2406649"/>
            <a:ext cx="2522084" cy="17523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и общение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разговорах с друзьями wish помогает выразить переживания, просьбы и маленькие мечты. Это делает речь живой, но при этом вежливой и понятной.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334422" y="2406649"/>
            <a:ext cx="2522084" cy="17523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Хобби и отдых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легко связывается со спортом, музыкой, играми и поездками. Школьники часто говорят о том, чего им не хватает для любимого занятия или отдыха.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9316549" y="2406649"/>
            <a:ext cx="2522084" cy="17523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Письма и сообщения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с wish часто встречаются в поздравлениях, коротких записках и личных сообщениях. Они помогают писать по-английски аккуратно, доброжелательно и уместно.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7275" y="2348140"/>
            <a:ext cx="7101300" cy="216171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6850" y="778500"/>
            <a:ext cx="3979500" cy="530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знаний по теме wishes
</a:t>
            </a:r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помогает быстро вспомнить основные правила и проверить, насколько хорошо усвоена тема.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ученик различает модели и времена, он уже умеет выбирать форму по смыслу, а не по случайному сходству слов.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300" dirty="0"/>
          </a:p>
        </p:txBody>
      </p:sp>
      <p:sp>
        <p:nvSpPr>
          <p:cNvPr id="6" name="Text 2"/>
          <p:cNvSpPr txBox="1"/>
          <p:nvPr/>
        </p:nvSpPr>
        <p:spPr>
          <a:xfrm>
            <a:off x="5320167" y="6420933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Контрольные вопросы по теме Wishes для 7 класса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5959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0400" y="932250"/>
            <a:ext cx="9940500" cy="499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 wishes
</a:t>
            </a:r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wishes учит не только грамматике, но и точности мысли. Если помнить разницу между I want, I would like, I wish и I hope, можно увереннее говорить о желаниях, просьбах и чувствах по-английски.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2026-05-30T20:08:19Z</dcterms:created>
  <dcterms:modified xsi:type="dcterms:W3CDTF">2026-05-30T20:08:19Z</dcterms:modified>
</cp:coreProperties>
</file>