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image" Target="../media/image-3-17.png"/><Relationship Id="rId18" Type="http://schemas.openxmlformats.org/officeDocument/2006/relationships/image" Target="../media/image-3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image" Target="../media/image-12-14.png"/><Relationship Id="rId15" Type="http://schemas.openxmlformats.org/officeDocument/2006/relationships/image" Target="../media/image-12-15.png"/><Relationship Id="rId16" Type="http://schemas.openxmlformats.org/officeDocument/2006/relationships/image" Target="../media/image-12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9: Caring and Sharing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Забота, помощь и добрые дела в школе и дома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учить тему caring and sharing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говорить по-английски о привычных ситуациях: семье, друзьях, классе и школьных делах. На ней удобно тренировать чувства, просьбы, ответы и вежливое общение в понятных для детей 11–13 лет контекстах.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475" y="1564045"/>
            <a:ext cx="279600" cy="27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32300" y="3329065"/>
            <a:ext cx="279600" cy="22368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63325" y="1592005"/>
            <a:ext cx="279600" cy="22368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18175" y="1592005"/>
            <a:ext cx="279600" cy="22368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87150" y="3301105"/>
            <a:ext cx="279600" cy="27960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и выражения урока
</a:t>
            </a:r>
            <a:endParaRPr lang="en-US" sz="3000" dirty="0"/>
          </a:p>
        </p:txBody>
      </p:sp>
      <p:sp>
        <p:nvSpPr>
          <p:cNvPr id="2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22" name="Text 2"/>
          <p:cNvSpPr txBox="1"/>
          <p:nvPr/>
        </p:nvSpPr>
        <p:spPr>
          <a:xfrm>
            <a:off x="4486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care и kind помогают говорить о внимательном отношении к людям, животным и обязанностям. Они показывают не только доброту, но и готовность замечать, что кому-то нужна поддержка.
</a:t>
            </a:r>
            <a:endParaRPr lang="en-US" sz="1160" dirty="0"/>
          </a:p>
        </p:txBody>
      </p:sp>
      <p:sp>
        <p:nvSpPr>
          <p:cNvPr id="23" name="Text 3"/>
          <p:cNvSpPr txBox="1"/>
          <p:nvPr/>
        </p:nvSpPr>
        <p:spPr>
          <a:xfrm>
            <a:off x="9362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Care and kindness
</a:t>
            </a:r>
            <a:endParaRPr lang="en-US" sz="1200" dirty="0"/>
          </a:p>
        </p:txBody>
      </p:sp>
      <p:sp>
        <p:nvSpPr>
          <p:cNvPr id="24" name="Text 4"/>
          <p:cNvSpPr txBox="1"/>
          <p:nvPr/>
        </p:nvSpPr>
        <p:spPr>
          <a:xfrm>
            <a:off x="187245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friend, family, classmate показывает, с кем именно связаны добрые поступки. Она помогает описывать отношения в близком круге и строить простые диалоги о дружбе, помощи и совместных делах.
</a:t>
            </a:r>
            <a:endParaRPr lang="en-US" sz="1126" dirty="0"/>
          </a:p>
        </p:txBody>
      </p:sp>
      <p:sp>
        <p:nvSpPr>
          <p:cNvPr id="25" name="Text 5"/>
          <p:cNvSpPr txBox="1"/>
          <p:nvPr/>
        </p:nvSpPr>
        <p:spPr>
          <a:xfrm>
            <a:off x="236002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Friends and classmates
</a:t>
            </a:r>
            <a:endParaRPr lang="en-US" sz="1200" dirty="0"/>
          </a:p>
        </p:txBody>
      </p:sp>
      <p:sp>
        <p:nvSpPr>
          <p:cNvPr id="26" name="Text 6"/>
          <p:cNvSpPr txBox="1"/>
          <p:nvPr/>
        </p:nvSpPr>
        <p:spPr>
          <a:xfrm>
            <a:off x="330347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help и support описывают конкретную помощь: объяснить задание, поднести вещи, подсказать ответ или помочь справиться с трудной ситуацией. Это язык полезных действий, а не только слов.
</a:t>
            </a:r>
            <a:endParaRPr lang="en-US" sz="1132" dirty="0"/>
          </a:p>
        </p:txBody>
      </p:sp>
      <p:sp>
        <p:nvSpPr>
          <p:cNvPr id="27" name="Text 7"/>
          <p:cNvSpPr txBox="1"/>
          <p:nvPr/>
        </p:nvSpPr>
        <p:spPr>
          <a:xfrm>
            <a:off x="379105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 and support
</a:t>
            </a:r>
            <a:endParaRPr lang="en-US" sz="1200" dirty="0"/>
          </a:p>
        </p:txBody>
      </p:sp>
      <p:sp>
        <p:nvSpPr>
          <p:cNvPr id="28" name="Text 8"/>
          <p:cNvSpPr txBox="1"/>
          <p:nvPr/>
        </p:nvSpPr>
        <p:spPr>
          <a:xfrm>
            <a:off x="61583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polite и respect учат вежливо обращаться к людям, соблюдать правила и учитывать чужие чувства. Такие выражения особенно важны в классе, где общение происходит каждый день.
</a:t>
            </a:r>
            <a:endParaRPr lang="en-US" sz="1200" dirty="0"/>
          </a:p>
        </p:txBody>
      </p:sp>
      <p:sp>
        <p:nvSpPr>
          <p:cNvPr id="29" name="Text 9"/>
          <p:cNvSpPr txBox="1"/>
          <p:nvPr/>
        </p:nvSpPr>
        <p:spPr>
          <a:xfrm>
            <a:off x="66459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Respect and politeness
</a:t>
            </a:r>
            <a:endParaRPr lang="en-US" sz="1200" dirty="0"/>
          </a:p>
        </p:txBody>
      </p:sp>
      <p:sp>
        <p:nvSpPr>
          <p:cNvPr id="30" name="Text 10"/>
          <p:cNvSpPr txBox="1"/>
          <p:nvPr/>
        </p:nvSpPr>
        <p:spPr>
          <a:xfrm>
            <a:off x="472730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look after, lend a hand, take turns, cheer up и be there for someone описывают реальные способы поддержки. Они делают речь точной и помогают говорить о добрых поступках естественно.
</a:t>
            </a:r>
            <a:endParaRPr lang="en-US" sz="1200" dirty="0"/>
          </a:p>
        </p:txBody>
      </p:sp>
      <p:sp>
        <p:nvSpPr>
          <p:cNvPr id="31" name="Text 11"/>
          <p:cNvSpPr txBox="1"/>
          <p:nvPr/>
        </p:nvSpPr>
        <p:spPr>
          <a:xfrm>
            <a:off x="521487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Sharing in action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86" y="946950"/>
            <a:ext cx="3183828" cy="374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заботы в повседневной жизни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840425" y="12943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одноклассник забыл учебник или ручку, можно спокойно поделиться своим предметом. Такая маленькая помощь экономит время и показывает, что в классе принято поддерживать друг друга.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40425" y="10676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 классе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40425" y="41620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забота проявляется в мелких делах: помочь младшему брату, собрать вещи, убрать после игры. Такие действия показывают, что человек умеет быть ответственным и внимательным к близким.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40425" y="39353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дома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840425" y="22502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достаточно спросить: Are you okay? или всё ли в порядке. Короткий добрый вопрос помогает человеку почувствовать, что его заметили и готовы выслушать без лишнего давления.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840425" y="20235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внимание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840425" y="32061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уступить очередь, подождать и не спорить из-за мелочей делает общение спокойнее. Эти привычки важны не меньше, чем учебные успехи, потому что они формируют уважение.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840425" y="29794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Очередь и порядок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1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добрый поступок превращается в действие
</a:t>
            </a:r>
            <a:endParaRPr lang="en-US" sz="2771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от замеченной потребности до поддержки и благодарности.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219566"/>
            <a:ext cx="4843800" cy="164546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модуля и их значения в контексте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слова о заботе работают в реальных ситуациях и в коротких примерах.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может обозначать действие, отношение и привычку общения, поэтому контекст помогает понять смысл точнее.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модуля UNIT 9 Caring and Sharing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ученики чаще всего могут делить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caring and sharing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легко показать, что sharing бывает не только про предметы, но и про помощь, внимание и доброжелательные слова.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категории связаны с учёбой, но эмоциональная поддержка тоже важна для дружелюбной атмосферы.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семье и близких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198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семье забота начинается с простых дел: убрать игрушки, накрыть на стол, сложить вещи. Такие действия несложны, но они показывают готовность участвовать в общем деле.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35662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по дому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51980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ребёнок обещал что-то сделать, важно выполнить слово. Надёжность укрепляет доверие в семье и учит не перекладывать свои обязанности на других.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35662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 обещания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033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 тому, как прошёл день, помогает близким чувствовать поддержку. Спокойный тон и умение выслушать часто важнее длинных советов, особенно после трудного дня.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4919208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разговор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480335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младшему ребёнку или пожилому родственнику — это не только вежливость, но и привычка замечать чужие нужды. Такие поступки формируют уважение и добрые семейные правила.
</a:t>
            </a:r>
            <a:endParaRPr lang="en-US" sz="1243" dirty="0"/>
          </a:p>
        </p:txBody>
      </p:sp>
      <p:sp>
        <p:nvSpPr>
          <p:cNvPr id="18" name="Text 9"/>
          <p:cNvSpPr txBox="1"/>
          <p:nvPr/>
        </p:nvSpPr>
        <p:spPr>
          <a:xfrm>
            <a:off x="4919208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младших и старших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00" y="2451183"/>
            <a:ext cx="8426700" cy="23206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друзьях и одноклассниках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80125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начинается с того, что человек слушает внимательно и не перебивает. Когда друг делится проблемой, важно дать ему высказаться и не превращать разговор в шутку или спор.
</a:t>
            </a:r>
            <a:endParaRPr lang="en-US" sz="922" dirty="0"/>
          </a:p>
        </p:txBody>
      </p:sp>
      <p:sp>
        <p:nvSpPr>
          <p:cNvPr id="12" name="Text 3"/>
          <p:cNvSpPr txBox="1"/>
          <p:nvPr/>
        </p:nvSpPr>
        <p:spPr>
          <a:xfrm>
            <a:off x="4801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слушать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901025" y="1423384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кого-то обидели, важно не оставаться в стороне. Иногда достаточно поддержать словом, встать рядом или позвать взрослого, чтобы человек не чувствовал себя одиноким.
</a:t>
            </a:r>
            <a:endParaRPr lang="en-US" sz="935" dirty="0"/>
          </a:p>
        </p:txBody>
      </p:sp>
      <p:sp>
        <p:nvSpPr>
          <p:cNvPr id="14" name="Text 5"/>
          <p:cNvSpPr txBox="1"/>
          <p:nvPr/>
        </p:nvSpPr>
        <p:spPr>
          <a:xfrm>
            <a:off x="69010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участие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659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ученики делятся материалами и идеями, работа идёт быстрее и увереннее. Cooperation помогает распределять задачи, а fair behavior делает вклад каждого заметным и честным.
</a:t>
            </a:r>
            <a:endParaRPr lang="en-US" sz="922" dirty="0"/>
          </a:p>
        </p:txBody>
      </p:sp>
      <p:sp>
        <p:nvSpPr>
          <p:cNvPr id="16" name="Text 7"/>
          <p:cNvSpPr txBox="1"/>
          <p:nvPr/>
        </p:nvSpPr>
        <p:spPr>
          <a:xfrm>
            <a:off x="47659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результат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6230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школе случаются у всех, поэтому добрый одноклассник не смеётся, а помогает исправить. Такое поведение делает класс спокойнее и показывает уважение к каждому.
</a:t>
            </a:r>
            <a:endParaRPr lang="en-US" sz="922" dirty="0"/>
          </a:p>
        </p:txBody>
      </p:sp>
      <p:sp>
        <p:nvSpPr>
          <p:cNvPr id="18" name="Text 9"/>
          <p:cNvSpPr txBox="1"/>
          <p:nvPr/>
        </p:nvSpPr>
        <p:spPr>
          <a:xfrm>
            <a:off x="26230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без насмешек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219566"/>
            <a:ext cx="4843800" cy="1645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фразы для помощи и общения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фразы урока UNIT 9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английские фразы помогают вежливо предложить помощь, поделиться вещью и поблагодарить собеседника.
</a:t>
            </a:r>
            <a:endParaRPr lang="en-US" sz="1396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короткие реплики делают общение понятным, доброжелательным и удобным для школьных ситуаций.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добрые поступки влияют на класс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UNIT 9; значения условные, 2025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поддержка помогает классу быстрее решать общие задачи и спокойнее обсуждать трудные моменты.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ученики помогают друг другу, тем выше доверие и ниже уровень напряжения в коллективе.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475" y="1864347"/>
            <a:ext cx="279600" cy="248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469" y="1876773"/>
            <a:ext cx="279600" cy="2236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4463" y="1864347"/>
            <a:ext cx="279600" cy="2485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88956" y="3406763"/>
            <a:ext cx="279600" cy="2796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741950" y="3422297"/>
            <a:ext cx="279600" cy="248533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 школе и в сообществе
</a:t>
            </a:r>
            <a:endParaRPr lang="en-US" sz="3000" dirty="0"/>
          </a:p>
        </p:txBody>
      </p:sp>
      <p:sp>
        <p:nvSpPr>
          <p:cNvPr id="20" name="Text 2"/>
          <p:cNvSpPr txBox="1"/>
          <p:nvPr/>
        </p:nvSpPr>
        <p:spPr>
          <a:xfrm>
            <a:off x="448625" y="2375199"/>
            <a:ext cx="26286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могут приносить книги для библиотеки или для младших классов. Такой поступок развивает ответственность, бережное отношение к учебным материалам и привычку делиться полезным с другими.
</a:t>
            </a:r>
            <a:endParaRPr lang="en-US" sz="1109" dirty="0"/>
          </a:p>
        </p:txBody>
      </p:sp>
      <p:sp>
        <p:nvSpPr>
          <p:cNvPr id="21" name="Text 3"/>
          <p:cNvSpPr txBox="1"/>
          <p:nvPr/>
        </p:nvSpPr>
        <p:spPr>
          <a:xfrm>
            <a:off x="936200" y="181671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книг
</a:t>
            </a:r>
            <a:endParaRPr lang="en-US" sz="1200" dirty="0"/>
          </a:p>
        </p:txBody>
      </p:sp>
      <p:sp>
        <p:nvSpPr>
          <p:cNvPr id="22" name="Text 4"/>
          <p:cNvSpPr txBox="1"/>
          <p:nvPr/>
        </p:nvSpPr>
        <p:spPr>
          <a:xfrm>
            <a:off x="3301625" y="2375224"/>
            <a:ext cx="26286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младшим ученикам показывает заботу и терпение. Можно объяснить задание, проводить до кабинета или подсказать, где найти нужный учебник, не делая всё вместо них.
</a:t>
            </a:r>
            <a:endParaRPr lang="en-US" sz="1109" dirty="0"/>
          </a:p>
        </p:txBody>
      </p:sp>
      <p:sp>
        <p:nvSpPr>
          <p:cNvPr id="23" name="Text 5"/>
          <p:cNvSpPr txBox="1"/>
          <p:nvPr/>
        </p:nvSpPr>
        <p:spPr>
          <a:xfrm>
            <a:off x="3789194" y="181671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младших
</a:t>
            </a:r>
            <a:endParaRPr lang="en-US" sz="1200" dirty="0"/>
          </a:p>
        </p:txBody>
      </p:sp>
      <p:sp>
        <p:nvSpPr>
          <p:cNvPr id="24" name="Text 6"/>
          <p:cNvSpPr txBox="1"/>
          <p:nvPr/>
        </p:nvSpPr>
        <p:spPr>
          <a:xfrm>
            <a:off x="6154625" y="2375224"/>
            <a:ext cx="26286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Дежурство учит работать вместе и замечать общие нужды. Если ученики убирают класс, поливают растения и следят за чистотой, пространство становится удобнее для всех.
</a:t>
            </a:r>
            <a:endParaRPr lang="en-US" sz="1166" dirty="0"/>
          </a:p>
        </p:txBody>
      </p:sp>
      <p:sp>
        <p:nvSpPr>
          <p:cNvPr id="25" name="Text 7"/>
          <p:cNvSpPr txBox="1"/>
          <p:nvPr/>
        </p:nvSpPr>
        <p:spPr>
          <a:xfrm>
            <a:off x="6642188" y="181671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 классе
</a:t>
            </a:r>
            <a:endParaRPr lang="en-US" sz="1200" dirty="0"/>
          </a:p>
        </p:txBody>
      </p:sp>
      <p:sp>
        <p:nvSpPr>
          <p:cNvPr id="26" name="Text 8"/>
          <p:cNvSpPr txBox="1"/>
          <p:nvPr/>
        </p:nvSpPr>
        <p:spPr>
          <a:xfrm>
            <a:off x="1829100" y="3933174"/>
            <a:ext cx="26286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акции помогают школьникам увидеть связь между личным поступком и общим результатом. Посадка растений, уборка территории и экономия ресурсов формируют уважение к окружающему миру.
</a:t>
            </a:r>
            <a:endParaRPr lang="en-US" sz="1072" dirty="0"/>
          </a:p>
        </p:txBody>
      </p:sp>
      <p:sp>
        <p:nvSpPr>
          <p:cNvPr id="27" name="Text 9"/>
          <p:cNvSpPr txBox="1"/>
          <p:nvPr/>
        </p:nvSpPr>
        <p:spPr>
          <a:xfrm>
            <a:off x="2316681" y="337466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природе
</a:t>
            </a:r>
            <a:endParaRPr lang="en-US" sz="1200" dirty="0"/>
          </a:p>
        </p:txBody>
      </p:sp>
      <p:sp>
        <p:nvSpPr>
          <p:cNvPr id="28" name="Text 10"/>
          <p:cNvSpPr txBox="1"/>
          <p:nvPr/>
        </p:nvSpPr>
        <p:spPr>
          <a:xfrm>
            <a:off x="4682100" y="3933174"/>
            <a:ext cx="26286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Волонтёрская помощь, сбор вещей и участие в благотворительности учат сочувствию. Дети понимают, что даже небольшой вклад может поддержать пожилого человека или нуждающуюся семью.
</a:t>
            </a:r>
            <a:endParaRPr lang="en-US" sz="1109" dirty="0"/>
          </a:p>
        </p:txBody>
      </p:sp>
      <p:sp>
        <p:nvSpPr>
          <p:cNvPr id="29" name="Text 11"/>
          <p:cNvSpPr txBox="1"/>
          <p:nvPr/>
        </p:nvSpPr>
        <p:spPr>
          <a:xfrm>
            <a:off x="5169675" y="337466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 для людей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решить, можно ли делиться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выбора: нужна ли вещь другому, безопасно ли делиться и не нарушаются ли правила и личные границы.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доброты из школьной жизни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классе решили пополнить библиотеку и собрали аккуратно сохранённые книги. Ребята принесли детские истории, словари и энциклопедии, а потом передали коробку школьному библиотекарю. Эта акция напомнила, что sharing может приносить пользу многим людям.
</a:t>
            </a:r>
            <a:endParaRPr lang="en-US" sz="1165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для школьной библиотеки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дворе сосед увидел пожилого человека с тяжёлыми пакетами и предложил донести покупки до дома. По дороге они спокойно поговорили, а затем поблагодарили друг друга. Такая простая помощь создаёт чувство care и делает район дружелюбнее.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с покупками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пошёл сильный дождь, и один ученик заметил одноклассника без зонта. Он сразу предложил пройти вместе до остановки и поделился своей защитой от дождя. Небольшой жест помог избежать неприятностей и показал, как быстро работает забота.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Зонт в дождливый день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219566"/>
            <a:ext cx="4843800" cy="164546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и их последствия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небольшие добрые действия дают заметный эффект сразу и в будущем.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добрый поступок влияет не только на момент, но и на отношения в будущем.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caring and sharing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своими делами и помощью другим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с условным распределением времени, 2025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Сбалансированный день помогает сохранять силы и не забывать о людях, которым нужна поддержка.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учёба и отдых стоят на первом месте, помощь становится регулярной, а не случайной и утомительной.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86" y="946950"/>
            <a:ext cx="3183828" cy="374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поддержка особенно нужна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840425" y="1266145"/>
            <a:ext cx="4818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болеет, ему особенно важны спокойствие, внимание и конкретная помощь. Можно передать домашнее задание, узнать о самочувствии и не перегружать лишними вопросами.
</a:t>
            </a:r>
            <a:endParaRPr lang="en-US" sz="835" dirty="0"/>
          </a:p>
        </p:txBody>
      </p:sp>
      <p:sp>
        <p:nvSpPr>
          <p:cNvPr id="12" name="Text 3"/>
          <p:cNvSpPr txBox="1"/>
          <p:nvPr/>
        </p:nvSpPr>
        <p:spPr>
          <a:xfrm>
            <a:off x="3840425" y="1039433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840425" y="4333945"/>
            <a:ext cx="4818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нагрузок даже небольшой знак внимания может многое изменить. Если предложить помощь с тетрадями, объяснить правило или просто дать время отдохнуть, человек быстрее восстановит силы.
</a:t>
            </a:r>
            <a:endParaRPr lang="en-US" sz="795" dirty="0"/>
          </a:p>
        </p:txBody>
      </p:sp>
      <p:sp>
        <p:nvSpPr>
          <p:cNvPr id="14" name="Text 5"/>
          <p:cNvSpPr txBox="1"/>
          <p:nvPr/>
        </p:nvSpPr>
        <p:spPr>
          <a:xfrm>
            <a:off x="3840425" y="4107233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840425" y="3566995"/>
            <a:ext cx="4818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переезде теряются привычные связи, поэтому особенно ценится поддержка друзей и одноклассников. Сообщение, звонок или простое приглашение в группу помогают человеку не чувствовать себя одиноким.
</a:t>
            </a:r>
            <a:endParaRPr lang="en-US" sz="757" dirty="0"/>
          </a:p>
        </p:txBody>
      </p:sp>
      <p:sp>
        <p:nvSpPr>
          <p:cNvPr id="16" name="Text 7"/>
          <p:cNvSpPr txBox="1"/>
          <p:nvPr/>
        </p:nvSpPr>
        <p:spPr>
          <a:xfrm>
            <a:off x="3840425" y="3340283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3840425" y="2800045"/>
            <a:ext cx="4818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конфликта человеку нужно не давление, а уважительный разговор. Полезно выслушать обе стороны, говорить спокойно и предложить решение, которое не унижает никого.
</a:t>
            </a:r>
            <a:endParaRPr lang="en-US" sz="856" dirty="0"/>
          </a:p>
        </p:txBody>
      </p:sp>
      <p:sp>
        <p:nvSpPr>
          <p:cNvPr id="18" name="Text 9"/>
          <p:cNvSpPr txBox="1"/>
          <p:nvPr/>
        </p:nvSpPr>
        <p:spPr>
          <a:xfrm>
            <a:off x="3840425" y="2573333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Ссора в классе
</a:t>
            </a:r>
            <a:endParaRPr lang="en-US" sz="1100" dirty="0"/>
          </a:p>
        </p:txBody>
      </p:sp>
      <p:sp>
        <p:nvSpPr>
          <p:cNvPr id="19" name="Text 10"/>
          <p:cNvSpPr txBox="1"/>
          <p:nvPr/>
        </p:nvSpPr>
        <p:spPr>
          <a:xfrm>
            <a:off x="3840425" y="2033095"/>
            <a:ext cx="4818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незнакомом месте ученику трудно сразу чувствовать себя уверенно. Доброе приветствие, место рядом и готовность объяснить правила класса помогают быстрее привыкнуть и снизить тревогу.
</a:t>
            </a:r>
            <a:endParaRPr lang="en-US" sz="824" dirty="0"/>
          </a:p>
        </p:txBody>
      </p:sp>
      <p:sp>
        <p:nvSpPr>
          <p:cNvPr id="20" name="Text 11"/>
          <p:cNvSpPr txBox="1"/>
          <p:nvPr/>
        </p:nvSpPr>
        <p:spPr>
          <a:xfrm>
            <a:off x="3840425" y="1806383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школа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sharing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9000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 чужую вещь можно только с разрешения. Вежливый вопрос показывает уважение к собственности другого человека и помогает избежать неловкости или конфликта.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4902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спроси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863022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делает помощь надёжной. Если ты обещал вернуть вещь, сделать это нужно вовремя, а если не можешь поделиться, лучше сразу сказать об этом прямо.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863051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Будь честным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593297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Делиться нужно только тем, что не причинит вреда. Нельзя передавать личные данные, опасные предметы или еду, если это нарушает правила гигиены и здоровья.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593326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Учитывай безопасность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728159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добрый жест не должен нарушать личное пространство. Если человек не хочет делиться, важно принять его решение спокойно и предложить другой способ поддержки.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2818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 границы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доброго дела для класса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проекта от идеи до обсуждения результата: совместное планирование, распределение ролей и выполнение полезного дела.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Доброта, которая меняет атмосферу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Caring and sharing делают класс, дом и круг друзей теплее и спокойнее. Когда ученики помогают, благодарят и уважают друг друга, доверие растёт, а общение становится легче и дружелюбнее.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2026-05-30T17:15:16Z</dcterms:created>
  <dcterms:modified xsi:type="dcterms:W3CDTF">2026-05-30T17:15:16Z</dcterms:modified>
</cp:coreProperties>
</file>