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" y="2782181"/>
            <a:ext cx="9144000" cy="23574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949250" y="36623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1"/>
          <p:cNvSpPr txBox="1"/>
          <p:nvPr/>
        </p:nvSpPr>
        <p:spPr>
          <a:xfrm>
            <a:off x="2372805" y="182024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химия подготовила появление жизни на ранней Земле?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505850" y="760708"/>
            <a:ext cx="6132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органической эволюции: от неживой материи к первым живым системам
</a:t>
            </a:r>
            <a:endParaRPr lang="en-US" sz="225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происхождение жизни изучают как отдельный этап эволюции
</a:t>
            </a:r>
            <a:endParaRPr lang="en-US" sz="21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жизни — это переход от химических процессов к наследуемым системам. Его изучают сразу несколько наук: биология, химия, геология и астрономия. Вместе они помогают восстановить условия ранней Земли и понять, как возникли первые организованные структуры.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на ранней Земле
</a:t>
            </a:r>
            <a:endParaRPr lang="en-US" sz="2212" dirty="0"/>
          </a:p>
        </p:txBody>
      </p:sp>
      <p:sp>
        <p:nvSpPr>
          <p:cNvPr id="12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15564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планета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сформировалась примерно 4,54 млрд лет назад и быстро прошла этапы сильного нагрева, нестабильной поверхности и интенсивной геологической активности, которые создали крайне необычную химическую среду.
</a:t>
            </a:r>
            <a:endParaRPr lang="en-US" sz="813" dirty="0"/>
          </a:p>
        </p:txBody>
      </p:sp>
      <p:sp>
        <p:nvSpPr>
          <p:cNvPr id="14" name="Text 3"/>
          <p:cNvSpPr txBox="1"/>
          <p:nvPr/>
        </p:nvSpPr>
        <p:spPr>
          <a:xfrm>
            <a:off x="270000" y="2240129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Вулканизм и удары
</a:t>
            </a:r>
            <a:pPr algn="l" indent="0" marL="0">
              <a:lnSpc>
                <a:spcPct val="115000"/>
              </a:lnSpc>
              <a:buNone/>
            </a:pPr>
            <a:r>
              <a:rPr lang="en-US" sz="2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извержения и падения метеоритов поставляли энергию, перемешивали вещества и постоянно изменяли состав поверхности. Такие условия способствовали образованию новых соединений, но делали среду очень агрессивной.
</a:t>
            </a:r>
            <a:endParaRPr lang="en-US" sz="813" dirty="0"/>
          </a:p>
        </p:txBody>
      </p:sp>
      <p:sp>
        <p:nvSpPr>
          <p:cNvPr id="15" name="Text 4"/>
          <p:cNvSpPr txBox="1"/>
          <p:nvPr/>
        </p:nvSpPr>
        <p:spPr>
          <a:xfrm>
            <a:off x="270000" y="2923837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Жёсткое излучение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2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отсутствия озонового слоя ультрафиолет достигал поверхности почти без ослабления. Это усложняло сохранение молекул, но одновременно могло запускать реакции, необходимые для синтеза органических веществ.
</a:t>
            </a:r>
            <a:endParaRPr lang="en-US" sz="847" dirty="0"/>
          </a:p>
        </p:txBody>
      </p:sp>
      <p:sp>
        <p:nvSpPr>
          <p:cNvPr id="16" name="Text 5"/>
          <p:cNvSpPr txBox="1"/>
          <p:nvPr/>
        </p:nvSpPr>
        <p:spPr>
          <a:xfrm>
            <a:off x="270000" y="3607530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без 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Свободного кислорода было крайне мало, поэтому среда оставалась восстановительной. В таких условиях многие простые вещества могли легче вступать в реакции, чем в современной кислородной атмосфере.
</a:t>
            </a:r>
            <a:endParaRPr lang="en-US" sz="898" dirty="0"/>
          </a:p>
        </p:txBody>
      </p:sp>
      <p:sp>
        <p:nvSpPr>
          <p:cNvPr id="17" name="Text 6"/>
          <p:cNvSpPr txBox="1"/>
          <p:nvPr/>
        </p:nvSpPr>
        <p:spPr>
          <a:xfrm>
            <a:off x="270000" y="4291225"/>
            <a:ext cx="3435600" cy="58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океаны
</a:t>
            </a:r>
            <a:pPr algn="l" indent="0" marL="0">
              <a:lnSpc>
                <a:spcPct val="115000"/>
              </a:lnSpc>
              <a:buNone/>
            </a:pPr>
            <a:r>
              <a:rPr lang="en-US" sz="2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уже существовали и служили средой для накопления растворённых веществ. Вода могла сглаживать резкие колебания условий и создавать локальные зоны, где химические реакции шли особенно активно.
</a:t>
            </a:r>
            <a:endParaRPr lang="en-US" sz="84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ранней органической эволюции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шкале времени видно, что между формированием планеты и появлением жизни прошли сотни миллионов лет.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Долгие промежутки показывают: переход к жизни был постепенным, а не мгновенным событием.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общепринятой геохронологической шкалы и данных о ранней Земле
</a:t>
            </a:r>
            <a:endParaRPr lang="en-US" sz="7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могли взяться первые органические вещества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над первичным океаном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Молнии и ультрафиолет могли превращать простые газы атмосферы в более сложные органические соединения. Такие реакции особенно вероятны там, где энергия поступала краткими, но мощными импульсами, а продукты сразу попадали в воду и накапливались в океане.
</a:t>
            </a:r>
            <a:endParaRPr lang="en-US" sz="1048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Глубины с горячими источниками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дне океана гидротермальные системы создавали условия для синтеза веществ без солнечного света. Минеральные потоки и температурные градиенты могли поддерживать химические реакции вблизи трещин и пор, где молекулы дольше удерживались вместе.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из космоса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Метеориты могли доставлять на Землю уже готовую органику. В метеорите Мерчисон обнаружены аминокислоты и азотистые основания, что показывает: некоторые строительные блоки жизни могут формироваться и сохраняться вне нашей планеты.
</a:t>
            </a:r>
            <a:endParaRPr lang="en-US" sz="104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Миллера — Юри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82725" y="191602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опыта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1953 году Стэнли Миллер и Гарольд Юри попытались воспроизвести условия древней Земли в закрытой установке. Они взяли простые газы и пропустили через систему электрические разряды, имитируя молнии.
</a:t>
            </a:r>
            <a:endParaRPr lang="en-US" sz="886" dirty="0"/>
          </a:p>
        </p:txBody>
      </p:sp>
      <p:sp>
        <p:nvSpPr>
          <p:cNvPr id="13" name="Text 3"/>
          <p:cNvSpPr txBox="1"/>
          <p:nvPr/>
        </p:nvSpPr>
        <p:spPr>
          <a:xfrm>
            <a:off x="482725" y="2683995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эксперимента в растворе появились аминокислоты — важнейшие строительные блоки белков. Это стало убедительным доказательством того, что органические вещества могут возникать из неорганических исходных материалов.
</a:t>
            </a:r>
            <a:endParaRPr lang="en-US" sz="879" dirty="0"/>
          </a:p>
        </p:txBody>
      </p:sp>
      <p:sp>
        <p:nvSpPr>
          <p:cNvPr id="14" name="Text 4"/>
          <p:cNvSpPr txBox="1"/>
          <p:nvPr/>
        </p:nvSpPr>
        <p:spPr>
          <a:xfrm>
            <a:off x="482725" y="3451956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показал принципиальную возможность абиогенного синтеза, то есть образования органики без участия живых организмов. Для науки это был важный шаг от предположений к проверяемой экспериментальной модели.
</a:t>
            </a:r>
            <a:endParaRPr lang="en-US" sz="879" dirty="0"/>
          </a:p>
        </p:txBody>
      </p:sp>
      <p:sp>
        <p:nvSpPr>
          <p:cNvPr id="15" name="Text 5"/>
          <p:cNvSpPr txBox="1"/>
          <p:nvPr/>
        </p:nvSpPr>
        <p:spPr>
          <a:xfrm>
            <a:off x="482725" y="4219898"/>
            <a:ext cx="3422400" cy="65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модели
</a:t>
            </a:r>
            <a:pPr algn="l" indent="0" marL="0">
              <a:lnSpc>
                <a:spcPct val="115000"/>
              </a:lnSpc>
              <a:buNone/>
            </a:pPr>
            <a:r>
              <a:rPr lang="en-US" sz="3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этом состав газов в установке мог не совпадать с реальной атмосферой ранней Земли. Поэтому эксперимент нельзя считать точной реконструкцией древней планеты, хотя его вывод остаётся принципиально важным.
</a:t>
            </a:r>
            <a:endParaRPr lang="en-US" sz="87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019914"/>
            <a:ext cx="4873500" cy="137604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гипотезы происхождения первых органических систем
</a:t>
            </a:r>
            <a:endParaRPr lang="en-US" sz="2106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сценарии объясняют разные части процесса: источник вещества, энергию, концентрацию молекул и возможные пути сборки.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 одна гипотеза не даёт полного ответа, но каждая уточняет возможный механизм ранней химической эволюции.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научных моделей происхождения органических систем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минералов в концентрации и сборке молекул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Поверхность для накопления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Глины и другие минералы могли удерживать молекулы на своей поверхности, не давая им сразу рассеиваться в океане. Это повышало концентрацию реагентов и делало реакции более вероятными.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Катализ реакций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минералы могли ускорять химические превращения, действуя как естественные катализаторы. Благодаря этому простые молекулы легче переходили в более сложные соединения.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из мономеров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Кристаллическая решётка создавала упорядоченные участки, где молекулы располагались нужным образом. В таких условиях было проще соединять мономеры в короткие цепи и более устойчивые структуры.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Минеральная оболочка частично защищала органические вещества от разрушения. Это увеличивало шанс, что образовавшиеся соединения сохранятся достаточно долго для дальнейших реакций.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простых молекул к протоклетке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последовательные этапы химической эволюции и переход к наследуемым системам.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0" y="250587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РНК-мир как одна из главных гипотез
</a:t>
            </a:r>
            <a:endParaRPr lang="en-US" sz="22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1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Двойная роль РНК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РНК способна не только хранить наследственную информацию, но и участвовать в химических реакциях. Эта редкая особенность делает её важным кандидатом на роль ранней молекулы жизни.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2436788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Рибозимы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Каталитические молекулы РНК называют рибозимами. Они показывают, что катализ возможен и без белков, а значит, ранние системы могли быть гораздо проще современных клеток.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603599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Предшественник ДНК и 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гипотезе РНК-мира именно РНК могла предшествовать ДНК и белкам. Позже более стабильная ДНК взяла на себя хранение информации, а белки стали особенно эффективными ферментами.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770426" y="992675"/>
            <a:ext cx="2103600" cy="13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гипотеза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помогает связать хранение информации и каталитическую активность в одной системе. Поэтому она остаётся одной из самых обсуждаемых попыток объяснить ранний этап возникновения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ДНК, РНК и белков в ранних системах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ранних химических системах эти молекулы дополняли друг друга: одни хранили информацию, другие ускоряли реакции, третьи обеспечивали устойчивое протекание обмена.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ДНК лучше подходит для долговременного хранения, РНК — для гибких переходных функций, а белки — для наиболее эффективного катализа.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современных представлений о молекулярных функциях ДНК, РНК и белков; учебная биохимия.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возникла наследственность до появления клеток
</a:t>
            </a:r>
            <a:endParaRPr lang="en-US" sz="2412" dirty="0"/>
          </a:p>
        </p:txBody>
      </p:sp>
      <p:sp>
        <p:nvSpPr>
          <p:cNvPr id="10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27000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Появление молекулярных копий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первичной среде образовывались простые молекулы, способные к самопроизвольному повторению структуры или к частичному воспроизведению своих цепей.
</a:t>
            </a:r>
            <a:endParaRPr lang="en-US" sz="1060" dirty="0"/>
          </a:p>
        </p:txBody>
      </p:sp>
      <p:sp>
        <p:nvSpPr>
          <p:cNvPr id="12" name="Text 3"/>
          <p:cNvSpPr txBox="1"/>
          <p:nvPr/>
        </p:nvSpPr>
        <p:spPr>
          <a:xfrm>
            <a:off x="222757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Ошибки копирования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копировании возникали изменения, и часть вариантов оказывалась более устойчивой, чем исходные молекулы, в условиях нагрева, воды и химических примесей.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418514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Отбор устойчивых вариантов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Молекулы, которые копировались быстрее или разрушались медленнее, накапливались чаще, поэтому состав молекулярной популяции постепенно смещался в их пользу.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42725" y="2793959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Наследование без 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6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 появления клеток уже действовали простейшие механизмы наследственности: передача структуры, изменчивость и преимущество более успешных молекулярных форм.
</a:t>
            </a:r>
            <a:endParaRPr lang="en-US" sz="108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Древнейшие свидетельства жизни в породах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ранних находок показывают, что жизнь существовала очень давно, но каждая интерпретация требует проверки по контексту пород и условиям сохранности.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убедительны находки с ясным геологическим контекстом; менее однозначные структуры требуют сопоставления с абиогенными объяснениями.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Геологические и палеобиологические исследования древних пород и изотопных подписей.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клеточной организации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Локализация веществ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Оболочка позволила удерживать полезные молекулы рядом друг с другом и не терять их в окружающей среде. Это резко повысило вероятность устойчивых реакций и накопления продуктов обмена.
</a:t>
            </a:r>
            <a:endParaRPr lang="en-US" sz="1053" dirty="0"/>
          </a:p>
        </p:txBody>
      </p:sp>
      <p:sp>
        <p:nvSpPr>
          <p:cNvPr id="11" name="Text 3"/>
          <p:cNvSpPr txBox="1"/>
          <p:nvPr/>
        </p:nvSpPr>
        <p:spPr>
          <a:xfrm>
            <a:off x="2442052" y="2306349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 внешних воздействий
</a:t>
            </a:r>
            <a:pPr algn="l" indent="0" marL="0">
              <a:lnSpc>
                <a:spcPct val="115000"/>
              </a:lnSpc>
              <a:buNone/>
            </a:pPr>
            <a:r>
              <a:rPr lang="en-US" sz="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простая липидная пленка частично защищала содержимое от разбавления, перепадов концентрации и разрушения. Для протоклетки это уже было важным преимуществом.
</a:t>
            </a:r>
            <a:endParaRPr lang="en-US" sz="1002" dirty="0"/>
          </a:p>
        </p:txBody>
      </p:sp>
      <p:sp>
        <p:nvSpPr>
          <p:cNvPr id="12" name="Text 4"/>
          <p:cNvSpPr txBox="1"/>
          <p:nvPr/>
        </p:nvSpPr>
        <p:spPr>
          <a:xfrm>
            <a:off x="4614111" y="2307311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средой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4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Отделение внутреннего объёма от внешнего создало возможность поддерживать собственные химические условия, отличные от окружающего океана, и делать реакции более предсказуемыми.
</a:t>
            </a:r>
            <a:endParaRPr lang="en-US" sz="1084" dirty="0"/>
          </a:p>
        </p:txBody>
      </p:sp>
      <p:sp>
        <p:nvSpPr>
          <p:cNvPr id="13" name="Text 5"/>
          <p:cNvSpPr txBox="1"/>
          <p:nvPr/>
        </p:nvSpPr>
        <p:spPr>
          <a:xfrm>
            <a:off x="6786182" y="2300663"/>
            <a:ext cx="2088000" cy="109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усложнения
</a:t>
            </a:r>
            <a:pPr algn="l" indent="0" marL="0">
              <a:lnSpc>
                <a:spcPct val="115000"/>
              </a:lnSpc>
              <a:buNone/>
            </a:pPr>
            <a:r>
              <a:rPr lang="en-US" sz="4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вещества перестали бесконтрольно рассеиваться, стало возможным формирование более устойчивого обмена веществ, а затем и переход к настоящим клеткам с наследственностью.
</a:t>
            </a:r>
            <a:endParaRPr lang="en-US" sz="108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химической эволюции к биологической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усложнения молекулярных систем до появления наследственности, изменчивости и размножения.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источники как возможная среда возникновения жизни
</a:t>
            </a:r>
            <a:endParaRPr lang="en-US" sz="2147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270000" y="158305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Гидротермальные системы создавали устойчивый приток химической энергии, который мог поддерживать реакции синтеза даже там, где солнечный свет почти не проникал в глубины океана.
</a:t>
            </a:r>
            <a:endParaRPr lang="en-US" sz="996" dirty="0"/>
          </a:p>
        </p:txBody>
      </p:sp>
      <p:sp>
        <p:nvSpPr>
          <p:cNvPr id="13" name="Text 3"/>
          <p:cNvSpPr txBox="1"/>
          <p:nvPr/>
        </p:nvSpPr>
        <p:spPr>
          <a:xfrm>
            <a:off x="270000" y="2437413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поры
</a:t>
            </a:r>
            <a:pPr algn="l" indent="0" marL="0">
              <a:lnSpc>
                <a:spcPct val="115000"/>
              </a:lnSpc>
              <a:buNone/>
            </a:pPr>
            <a:r>
              <a:rPr lang="en-US" sz="3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Микропоры в породах работали как естественные камеры: они удерживали вещества, замедляли их рассеивание и повышали вероятность столкновений между молекулами.
</a:t>
            </a:r>
            <a:endParaRPr lang="en-US" sz="1083" dirty="0"/>
          </a:p>
        </p:txBody>
      </p:sp>
      <p:sp>
        <p:nvSpPr>
          <p:cNvPr id="14" name="Text 4"/>
          <p:cNvSpPr txBox="1"/>
          <p:nvPr/>
        </p:nvSpPr>
        <p:spPr>
          <a:xfrm>
            <a:off x="270000" y="3291780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градиенты
</a:t>
            </a:r>
            <a:pPr algn="l" indent="0" marL="0">
              <a:lnSpc>
                <a:spcPct val="115000"/>
              </a:lnSpc>
              <a:buNone/>
            </a:pPr>
            <a:r>
              <a:rPr lang="en-US" sz="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Различие в кислотности и составе воды между источником и окружающим океаном создавало перепады, на которых могли запускаться важные реакции и перенос электронов.
</a:t>
            </a:r>
            <a:endParaRPr lang="en-US" sz="1081" dirty="0"/>
          </a:p>
        </p:txBody>
      </p:sp>
      <p:sp>
        <p:nvSpPr>
          <p:cNvPr id="15" name="Text 5"/>
          <p:cNvSpPr txBox="1"/>
          <p:nvPr/>
        </p:nvSpPr>
        <p:spPr>
          <a:xfrm>
            <a:off x="270000" y="4146128"/>
            <a:ext cx="3435600" cy="7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Соединения серы и железа
</a:t>
            </a:r>
            <a:pPr algn="l" indent="0" marL="0">
              <a:lnSpc>
                <a:spcPct val="115000"/>
              </a:lnSpc>
              <a:buNone/>
            </a:pPr>
            <a:r>
              <a:rPr lang="en-US" sz="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Присутствие серы, железа и других минералов могло усиливать каталитические процессы, помогая превращать простые вещества в более сложные органические соединения.
</a:t>
            </a:r>
            <a:endParaRPr lang="en-US" sz="10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ускоряющие органическую эволюцию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процесс поддерживали не отдельные молекулы, а сочетание энергии, концентрации и защищённой микросреды, где реакции могли идти многократно.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важны стабильная энергия и условия, снижающие разрушение молекул; остальные факторы усиливали эффект и делали путь к усложнению вероятнее.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данных по моделям происхождения жизни и экспериментальной химии; сравнительная оценка факторов среды.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химическая система стала живой, ей нужны были вещество, энергия, стабильность и копирование. Совпадение всех условий делало успешный сценарий крайне редким.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научных моделей происхождения жизни; учебная интерпретация ключевых условий.
</a:t>
            </a:r>
            <a:endParaRPr lang="en-US" sz="629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условия должны были совпасть одновременно
</a:t>
            </a:r>
            <a:endParaRPr lang="en-US" sz="240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2156085"/>
            <a:ext cx="4873500" cy="110370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наукой подтверждено, а что остается гипотезой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уверенно различает установленные факты и объяснительные модели, которые пока остаются вероятными, но не окончательно доказанными.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Подтверждены базовые условия ранней Земли и наличие органики, но конкретный сценарий появления первой клетки пока остаётся предметом исследований.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Геохронология, космохимия, экспериментальная биохимия и исследования рибозимов.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химии к жизни: главный вывод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органической эволюции показывает, что жизнь возникла через длительную цепь промежуточных шагов, где химия постепенно приобрела наследственность, устойчивость и способность к отбору.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2026-06-02T01:29:46Z</dcterms:created>
  <dcterms:modified xsi:type="dcterms:W3CDTF">2026-06-02T01:29:46Z</dcterms:modified>
</cp:coreProperties>
</file>