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jpeg"/><Relationship Id="rId3" Type="http://schemas.openxmlformats.org/officeDocument/2006/relationships/image" Target="../media/image-3-3.jpeg"/><Relationship Id="rId4" Type="http://schemas.openxmlformats.org/officeDocument/2006/relationships/image" Target="../media/image-3-4.jpeg"/><Relationship Id="rId5" Type="http://schemas.openxmlformats.org/officeDocument/2006/relationships/image" Target="../media/image-3-5.jpe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jpe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jpeg"/><Relationship Id="rId6" Type="http://schemas.openxmlformats.org/officeDocument/2006/relationships/image" Target="../media/image-7-6.jpe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image" Target="../media/image-7-9.jpeg"/><Relationship Id="rId10" Type="http://schemas.openxmlformats.org/officeDocument/2006/relationships/slideLayout" Target="../slideLayouts/slideLayout1.xml"/><Relationship Id="rId11"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image" Target="../media/image-11-4.jpe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png"/><Relationship Id="rId4" Type="http://schemas.openxmlformats.org/officeDocument/2006/relationships/image" Target="../media/image-15-4.jpeg"/><Relationship Id="rId5" Type="http://schemas.openxmlformats.org/officeDocument/2006/relationships/image" Target="../media/image-15-5.png"/><Relationship Id="rId6" Type="http://schemas.openxmlformats.org/officeDocument/2006/relationships/image" Target="../media/image-15-6.jpe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image" Target="../media/image-17-8.png"/><Relationship Id="rId9" Type="http://schemas.openxmlformats.org/officeDocument/2006/relationships/image" Target="../media/image-17-9.png"/><Relationship Id="rId10" Type="http://schemas.openxmlformats.org/officeDocument/2006/relationships/image" Target="../media/image-17-10.png"/><Relationship Id="rId11" Type="http://schemas.openxmlformats.org/officeDocument/2006/relationships/image" Target="../media/image-17-11.png"/><Relationship Id="rId12" Type="http://schemas.openxmlformats.org/officeDocument/2006/relationships/image" Target="../media/image-17-12.png"/><Relationship Id="rId13" Type="http://schemas.openxmlformats.org/officeDocument/2006/relationships/image" Target="../media/image-17-13.png"/><Relationship Id="rId14" Type="http://schemas.openxmlformats.org/officeDocument/2006/relationships/image" Target="../media/image-17-14.png"/><Relationship Id="rId15" Type="http://schemas.openxmlformats.org/officeDocument/2006/relationships/image" Target="../media/image-17-15.png"/><Relationship Id="rId16" Type="http://schemas.openxmlformats.org/officeDocument/2006/relationships/image" Target="../media/image-17-16.png"/><Relationship Id="rId17" Type="http://schemas.openxmlformats.org/officeDocument/2006/relationships/slideLayout" Target="../slideLayouts/slideLayout1.xml"/><Relationship Id="rId1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jpeg"/><Relationship Id="rId4" Type="http://schemas.openxmlformats.org/officeDocument/2006/relationships/image" Target="../media/image-18-4.jpe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44145" y="-1"/>
            <a:ext cx="4199185" cy="514349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06525" y="721050"/>
            <a:ext cx="7251600" cy="3721200"/>
          </a:xfrm>
          <a:prstGeom prst="rect">
            <a:avLst/>
          </a:prstGeom>
          <a:noFill/>
          <a:ln/>
        </p:spPr>
        <p:txBody>
          <a:bodyPr wrap="square" lIns="0" tIns="0" rIns="0" bIns="0" rtlCol="0" anchor="ctr"/>
          <a:lstStyle/>
          <a:p>
            <a:pPr algn="l" indent="0" marL="0">
              <a:lnSpc>
                <a:spcPct val="100000"/>
              </a:lnSpc>
              <a:buNone/>
            </a:pPr>
            <a:r>
              <a:rPr lang="en-US" sz="3500" b="1" dirty="0">
                <a:solidFill>
                  <a:srgbClr val="FFFFFF"/>
                </a:solidFill>
                <a:latin typeface="Arial" pitchFamily="34" charset="0"/>
                <a:ea typeface="Arial" pitchFamily="34" charset="-122"/>
                <a:cs typeface="Arial" pitchFamily="34" charset="-120"/>
              </a:rPr>
              <a:t>Общая биология: ключевые темы курса
</a:t>
            </a:r>
            <a:pPr algn="l" indent="0" marL="0">
              <a:lnSpc>
                <a:spcPct val="100000"/>
              </a:lnSpc>
              <a:buNone/>
            </a:pPr>
            <a:r>
              <a:rPr lang="en-US" sz="3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Что изучает биология и почему она важна каждому школьнику.
</a:t>
            </a:r>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endParaRPr lang="en-US" sz="3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511" y="0"/>
            <a:ext cx="3795578" cy="5141100"/>
          </a:xfrm>
          <a:prstGeom prst="rect">
            <a:avLst/>
          </a:prstGeom>
        </p:spPr>
      </p:pic>
      <p:sp>
        <p:nvSpPr>
          <p:cNvPr id="4" name="Text 0"/>
          <p:cNvSpPr txBox="1"/>
          <p:nvPr/>
        </p:nvSpPr>
        <p:spPr>
          <a:xfrm>
            <a:off x="4383150" y="596425"/>
            <a:ext cx="4202100" cy="37299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От первых наблюдений к науке о жизни
</a:t>
            </a:r>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Биология начиналась с внимательных наблюдений за природой: ещё Аристотель описывал животных и сравнивал их строение. В XIX веке наука получила своё название, а сегодня изучает жизнь на уровне клеток, ДНК и экосистем.
</a:t>
            </a:r>
            <a:endParaRPr lang="en-US" sz="2500" dirty="0"/>
          </a:p>
        </p:txBody>
      </p:sp>
      <p:sp>
        <p:nvSpPr>
          <p:cNvPr id="5" name="Text 1"/>
          <p:cNvSpPr txBox="1"/>
          <p:nvPr/>
        </p:nvSpPr>
        <p:spPr>
          <a:xfrm>
            <a:off x="8553390" y="4706150"/>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3251904"/>
            <a:ext cx="2313900" cy="1891342"/>
          </a:xfrm>
          <a:prstGeom prst="rect">
            <a:avLst/>
          </a:prstGeom>
        </p:spPr>
      </p:pic>
      <p:pic>
        <p:nvPicPr>
          <p:cNvPr id="4" name="Image 2" descr="preencoded.png">    </p:cNvPr>
          <p:cNvPicPr>
            <a:picLocks noChangeAspect="1"/>
          </p:cNvPicPr>
          <p:nvPr/>
        </p:nvPicPr>
        <p:blipFill>
          <a:blip r:embed="rId3"/>
          <a:stretch>
            <a:fillRect/>
          </a:stretch>
        </p:blipFill>
        <p:spPr>
          <a:xfrm>
            <a:off x="4579495" y="3251904"/>
            <a:ext cx="2313900" cy="1891342"/>
          </a:xfrm>
          <a:prstGeom prst="rect">
            <a:avLst/>
          </a:prstGeom>
        </p:spPr>
      </p:pic>
      <p:pic>
        <p:nvPicPr>
          <p:cNvPr id="5" name="Image 3" descr="preencoded.png">    </p:cNvPr>
          <p:cNvPicPr>
            <a:picLocks noChangeAspect="1"/>
          </p:cNvPicPr>
          <p:nvPr/>
        </p:nvPicPr>
        <p:blipFill>
          <a:blip r:embed="rId4"/>
          <a:stretch>
            <a:fillRect/>
          </a:stretch>
        </p:blipFill>
        <p:spPr>
          <a:xfrm>
            <a:off x="6843010" y="1355648"/>
            <a:ext cx="2313900" cy="1891342"/>
          </a:xfrm>
          <a:prstGeom prst="rect">
            <a:avLst/>
          </a:prstGeom>
        </p:spPr>
      </p:pic>
      <p:pic>
        <p:nvPicPr>
          <p:cNvPr id="6" name="Image 4" descr="preencoded.png">    </p:cNvPr>
          <p:cNvPicPr>
            <a:picLocks noChangeAspect="1"/>
          </p:cNvPicPr>
          <p:nvPr/>
        </p:nvPicPr>
        <p:blipFill>
          <a:blip r:embed="rId5"/>
          <a:stretch>
            <a:fillRect/>
          </a:stretch>
        </p:blipFill>
        <p:spPr>
          <a:xfrm>
            <a:off x="2263515" y="1355648"/>
            <a:ext cx="2313900" cy="1891342"/>
          </a:xfrm>
          <a:prstGeom prst="rect">
            <a:avLst/>
          </a:prstGeom>
        </p:spPr>
      </p:pic>
      <p:sp>
        <p:nvSpPr>
          <p:cNvPr id="7" name="Text 0"/>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3</a:t>
            </a:r>
            <a:endParaRPr lang="en-US" sz="1100" dirty="0"/>
          </a:p>
        </p:txBody>
      </p:sp>
      <p:sp>
        <p:nvSpPr>
          <p:cNvPr id="8" name="Text 1"/>
          <p:cNvSpPr txBox="1"/>
          <p:nvPr/>
        </p:nvSpPr>
        <p:spPr>
          <a:xfrm>
            <a:off x="2503165" y="3383497"/>
            <a:ext cx="1889100" cy="1559100"/>
          </a:xfrm>
          <a:prstGeom prst="rect">
            <a:avLst/>
          </a:prstGeom>
          <a:noFill/>
          <a:ln/>
        </p:spPr>
        <p:txBody>
          <a:bodyPr wrap="square" lIns="0" tIns="0" rIns="0" bIns="0" rtlCol="0" anchor="ctr"/>
          <a:lstStyle/>
          <a:p>
            <a:pPr algn="l" indent="0" marL="0">
              <a:lnSpc>
                <a:spcPct val="90000"/>
              </a:lnSpc>
              <a:buNone/>
            </a:pPr>
            <a:r>
              <a:rPr lang="en-US" sz="1243" dirty="0">
                <a:solidFill>
                  <a:srgbClr val="000000"/>
                </a:solidFill>
                <a:latin typeface="Arial" pitchFamily="34" charset="0"/>
                <a:ea typeface="Arial" pitchFamily="34" charset="-122"/>
                <a:cs typeface="Arial" pitchFamily="34" charset="-120"/>
              </a:rPr>
              <a:t>Невидимый мир делящихся клеток
</a:t>
            </a:r>
            <a:pPr algn="l" indent="0" marL="0">
              <a:lnSpc>
                <a:spcPct val="90000"/>
              </a:lnSpc>
              <a:buNone/>
            </a:pPr>
            <a:r>
              <a:rPr lang="en-US" sz="1243"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956" dirty="0">
                <a:solidFill>
                  <a:srgbClr val="000000"/>
                </a:solidFill>
                <a:latin typeface="Arial" pitchFamily="34" charset="0"/>
                <a:ea typeface="Arial" pitchFamily="34" charset="-122"/>
                <a:cs typeface="Arial" pitchFamily="34" charset="-120"/>
              </a:rPr>
              <a:t>Бактерии и многие простейшие не ждут долго: одна клетка быстро делится надвое. Так численность популяции может увеличиваться очень быстро, особенно в подходящих условиях. Этот процесс помогает увидеть, как жизнь сохраняется и распространяется даже у самых маленьких организмов.
</a:t>
            </a:r>
            <a:endParaRPr lang="en-US" sz="1243" dirty="0"/>
          </a:p>
        </p:txBody>
      </p:sp>
      <p:sp>
        <p:nvSpPr>
          <p:cNvPr id="9" name="Text 2"/>
          <p:cNvSpPr txBox="1"/>
          <p:nvPr/>
        </p:nvSpPr>
        <p:spPr>
          <a:xfrm>
            <a:off x="7082660" y="3383497"/>
            <a:ext cx="1889100" cy="1559100"/>
          </a:xfrm>
          <a:prstGeom prst="rect">
            <a:avLst/>
          </a:prstGeom>
          <a:noFill/>
          <a:ln/>
        </p:spPr>
        <p:txBody>
          <a:bodyPr wrap="square" lIns="0" tIns="0" rIns="0" bIns="0" rtlCol="0" anchor="ctr"/>
          <a:lstStyle/>
          <a:p>
            <a:pPr algn="l" indent="0" marL="0">
              <a:lnSpc>
                <a:spcPct val="90000"/>
              </a:lnSpc>
              <a:buNone/>
            </a:pPr>
            <a:r>
              <a:rPr lang="en-US" sz="1190" dirty="0">
                <a:solidFill>
                  <a:srgbClr val="000000"/>
                </a:solidFill>
                <a:latin typeface="Arial" pitchFamily="34" charset="0"/>
                <a:ea typeface="Arial" pitchFamily="34" charset="-122"/>
                <a:cs typeface="Arial" pitchFamily="34" charset="-120"/>
              </a:rPr>
              <a:t>Потомки похожи, но не одинаковы
</a:t>
            </a:r>
            <a:pPr algn="l" indent="0" marL="0">
              <a:lnSpc>
                <a:spcPct val="90000"/>
              </a:lnSpc>
              <a:buNone/>
            </a:pPr>
            <a:r>
              <a:rPr lang="en-US" sz="119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915" dirty="0">
                <a:solidFill>
                  <a:srgbClr val="000000"/>
                </a:solidFill>
                <a:latin typeface="Arial" pitchFamily="34" charset="0"/>
                <a:ea typeface="Arial" pitchFamily="34" charset="-122"/>
                <a:cs typeface="Arial" pitchFamily="34" charset="-120"/>
              </a:rPr>
              <a:t>Семена одного растения дают похожие всходы, но у каждого есть свои особенности. От родителей потомкам передаются наследственные признаки, а условия среды вносят различия. Благодаря этому живые организмы сохраняют вид и одновременно остаются разнообразными на одном поле даже без селекции и отбора.
</a:t>
            </a:r>
            <a:endParaRPr lang="en-US" sz="1190" dirty="0"/>
          </a:p>
        </p:txBody>
      </p:sp>
      <p:sp>
        <p:nvSpPr>
          <p:cNvPr id="10" name="Text 3"/>
          <p:cNvSpPr txBox="1"/>
          <p:nvPr/>
        </p:nvSpPr>
        <p:spPr>
          <a:xfrm>
            <a:off x="4744194" y="1517221"/>
            <a:ext cx="1889100" cy="1559100"/>
          </a:xfrm>
          <a:prstGeom prst="rect">
            <a:avLst/>
          </a:prstGeom>
          <a:noFill/>
          <a:ln/>
        </p:spPr>
        <p:txBody>
          <a:bodyPr wrap="square" lIns="0" tIns="0" rIns="0" bIns="0" rtlCol="0" anchor="ctr"/>
          <a:lstStyle/>
          <a:p>
            <a:pPr algn="l" indent="0" marL="0">
              <a:lnSpc>
                <a:spcPct val="90000"/>
              </a:lnSpc>
              <a:buNone/>
            </a:pPr>
            <a:r>
              <a:rPr lang="en-US" sz="1190" dirty="0">
                <a:solidFill>
                  <a:srgbClr val="000000"/>
                </a:solidFill>
                <a:latin typeface="Arial" pitchFamily="34" charset="0"/>
                <a:ea typeface="Arial" pitchFamily="34" charset="-122"/>
                <a:cs typeface="Arial" pitchFamily="34" charset="-120"/>
              </a:rPr>
              <a:t>Движение и реакция у животных
</a:t>
            </a:r>
            <a:pPr algn="l" indent="0" marL="0">
              <a:lnSpc>
                <a:spcPct val="90000"/>
              </a:lnSpc>
              <a:buNone/>
            </a:pPr>
            <a:r>
              <a:rPr lang="en-US" sz="119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915" dirty="0">
                <a:solidFill>
                  <a:srgbClr val="000000"/>
                </a:solidFill>
                <a:latin typeface="Arial" pitchFamily="34" charset="0"/>
                <a:ea typeface="Arial" pitchFamily="34" charset="-122"/>
                <a:cs typeface="Arial" pitchFamily="34" charset="-120"/>
              </a:rPr>
              <a:t>Щенок слышит звук, поворачивает голову и подходит ближе к двери — это пример реакции на раздражитель. Животные ищут пищу, защищаются и перемещаются, чтобы выжить. Их поведение показывает, что живому важно не только существовать, но и отвечать на изменения среды. Именно так они выживают.
</a:t>
            </a:r>
            <a:endParaRPr lang="en-US" sz="1190" dirty="0"/>
          </a:p>
        </p:txBody>
      </p:sp>
      <p:sp>
        <p:nvSpPr>
          <p:cNvPr id="11" name="Text 4"/>
          <p:cNvSpPr txBox="1"/>
          <p:nvPr/>
        </p:nvSpPr>
        <p:spPr>
          <a:xfrm>
            <a:off x="164699" y="1517221"/>
            <a:ext cx="1889100" cy="15591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Зелёный лист как мини-лаборатория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923" dirty="0">
                <a:solidFill>
                  <a:srgbClr val="000000"/>
                </a:solidFill>
                <a:latin typeface="Arial" pitchFamily="34" charset="0"/>
                <a:ea typeface="Arial" pitchFamily="34" charset="-122"/>
                <a:cs typeface="Arial" pitchFamily="34" charset="-120"/>
              </a:rPr>
              <a:t>У растения жизнь заметна почти на глаз: лист принимает свет, а корни получают воду из почвы. В зелёных клетках идёт фотосинтез, и растение само создаёт питательные вещества. Поэтому неподвижное на вид дерево постоянно работает, растёт и готовится к новому сезону даже зимой, внутри каждой клетки.
</a:t>
            </a:r>
            <a:endParaRPr lang="en-US" sz="1200" dirty="0"/>
          </a:p>
        </p:txBody>
      </p:sp>
      <p:sp>
        <p:nvSpPr>
          <p:cNvPr id="12" name="Text 5"/>
          <p:cNvSpPr txBox="1"/>
          <p:nvPr/>
        </p:nvSpPr>
        <p:spPr>
          <a:xfrm>
            <a:off x="543450" y="563725"/>
            <a:ext cx="8057100" cy="384900"/>
          </a:xfrm>
          <a:prstGeom prst="rect">
            <a:avLst/>
          </a:prstGeom>
          <a:noFill/>
          <a:ln/>
        </p:spPr>
        <p:txBody>
          <a:bodyPr wrap="square" lIns="0" tIns="0" rIns="0" bIns="0" rtlCol="0" anchor="ctr"/>
          <a:lstStyle/>
          <a:p>
            <a:pPr algn="l" indent="0" marL="0">
              <a:lnSpc>
                <a:spcPct val="120000"/>
              </a:lnSpc>
              <a:buNone/>
            </a:pPr>
            <a:r>
              <a:rPr lang="en-US" sz="2500" b="1" dirty="0">
                <a:solidFill>
                  <a:srgbClr val="FFFFFF"/>
                </a:solidFill>
                <a:latin typeface="Arial" pitchFamily="34" charset="0"/>
                <a:ea typeface="Arial" pitchFamily="34" charset="-122"/>
                <a:cs typeface="Arial" pitchFamily="34" charset="-120"/>
              </a:rPr>
              <a:t>Какие признаки отличают живое
</a:t>
            </a:r>
            <a:endParaRPr lang="en-US" sz="2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05186" y="-1200"/>
            <a:ext cx="4538627"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4</a:t>
            </a:r>
            <a:endParaRPr lang="en-US" sz="1100" dirty="0"/>
          </a:p>
        </p:txBody>
      </p:sp>
      <p:sp>
        <p:nvSpPr>
          <p:cNvPr id="5" name="Text 1"/>
          <p:cNvSpPr txBox="1"/>
          <p:nvPr/>
        </p:nvSpPr>
        <p:spPr>
          <a:xfrm>
            <a:off x="346725" y="673200"/>
            <a:ext cx="3999900" cy="4074900"/>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Клеточная организация
</a:t>
            </a:r>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Прокариоты
</a:t>
            </a:r>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У прокариот, например у бактерий, нет оформленного ядра. Их ДНК находится в нуклеоиде, а строение клетки проще, чем у других организмов. Это делает их очень компактными.
</a:t>
            </a:r>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Эукариоты
</a:t>
            </a:r>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У растений, грибов и животных клетки устроены сложнее. В них есть ядро и органоиды, которые выполняют разные задачи: митохондрии дают энергию, а мембрана отделяет клетку от внешней среды.
</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642" y="693300"/>
            <a:ext cx="3448717" cy="3756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40750" y="4706150"/>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5</a:t>
            </a:r>
            <a:endParaRPr lang="en-US" sz="1100" dirty="0"/>
          </a:p>
        </p:txBody>
      </p:sp>
      <p:sp>
        <p:nvSpPr>
          <p:cNvPr id="6" name="Text 1"/>
          <p:cNvSpPr txBox="1"/>
          <p:nvPr/>
        </p:nvSpPr>
        <p:spPr>
          <a:xfrm>
            <a:off x="1277700" y="1957956"/>
            <a:ext cx="3180600" cy="9267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Одноклеточный организм живёт за счёт одной клетки. Она сама добывает пищу, дышит, двигается и размножается. Так устроены бактерии, амёбы и инфузории без разделения труда между частями.
</a:t>
            </a:r>
            <a:endParaRPr lang="en-US" sz="1200" dirty="0"/>
          </a:p>
        </p:txBody>
      </p:sp>
      <p:sp>
        <p:nvSpPr>
          <p:cNvPr id="7" name="Text 2"/>
          <p:cNvSpPr txBox="1"/>
          <p:nvPr/>
        </p:nvSpPr>
        <p:spPr>
          <a:xfrm>
            <a:off x="1277700" y="3295456"/>
            <a:ext cx="3180600" cy="9267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У многоклеточных организмов клетки разделяют работу между собой. Они образуют ткани, из тканей — органы, а затем системы органов, как у человека, жабы или сосны.
</a:t>
            </a:r>
            <a:endParaRPr lang="en-US" sz="1200" dirty="0"/>
          </a:p>
        </p:txBody>
      </p:sp>
      <p:sp>
        <p:nvSpPr>
          <p:cNvPr id="8" name="Text 3"/>
          <p:cNvSpPr txBox="1"/>
          <p:nvPr/>
        </p:nvSpPr>
        <p:spPr>
          <a:xfrm>
            <a:off x="777725" y="684675"/>
            <a:ext cx="3090300" cy="926700"/>
          </a:xfrm>
          <a:prstGeom prst="rect">
            <a:avLst/>
          </a:prstGeom>
          <a:noFill/>
          <a:ln/>
        </p:spPr>
        <p:txBody>
          <a:bodyPr wrap="square" lIns="0" tIns="0" rIns="0" bIns="0" rtlCol="0" anchor="ctr"/>
          <a:lstStyle/>
          <a:p>
            <a:pPr algn="l" indent="0" marL="0">
              <a:lnSpc>
                <a:spcPct val="100000"/>
              </a:lnSpc>
              <a:buNone/>
            </a:pPr>
            <a:r>
              <a:rPr lang="en-US" sz="2000" b="1" dirty="0">
                <a:solidFill>
                  <a:srgbClr val="A6BFA5"/>
                </a:solidFill>
                <a:latin typeface="Arial" pitchFamily="34" charset="0"/>
                <a:ea typeface="Arial" pitchFamily="34" charset="-122"/>
                <a:cs typeface="Arial" pitchFamily="34" charset="-120"/>
              </a:rPr>
              <a:t>Одноклеточные и многоклеточные организмы
</a:t>
            </a:r>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3104941"/>
            <a:ext cx="9144000" cy="203596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36875" y="207975"/>
            <a:ext cx="8075400" cy="8385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Обмен веществ в организме
</a:t>
            </a:r>
            <a:endParaRPr lang="en-US" sz="2500" dirty="0"/>
          </a:p>
        </p:txBody>
      </p:sp>
      <p:sp>
        <p:nvSpPr>
          <p:cNvPr id="8" name="Text 1"/>
          <p:cNvSpPr txBox="1"/>
          <p:nvPr/>
        </p:nvSpPr>
        <p:spPr>
          <a:xfrm>
            <a:off x="436875" y="1991675"/>
            <a:ext cx="3846900" cy="838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Питание даёт организму вещества для роста и обновления. Дыхание помогает получить из них энергию, необходимую для движения, деления клеток и работы органов каждый день.
</a:t>
            </a:r>
            <a:endParaRPr lang="en-US" sz="1100" dirty="0"/>
          </a:p>
        </p:txBody>
      </p:sp>
      <p:sp>
        <p:nvSpPr>
          <p:cNvPr id="9" name="Text 2"/>
          <p:cNvSpPr txBox="1"/>
          <p:nvPr/>
        </p:nvSpPr>
        <p:spPr>
          <a:xfrm>
            <a:off x="4837650" y="1991675"/>
            <a:ext cx="3873300" cy="7779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При обмене веществ остаются ненужные продукты, и их нужно удалять. Если этот процесс нарушается, клетки работают хуже, а организм может заболеть довольно быстро.
</a:t>
            </a:r>
            <a:endParaRPr lang="en-US" sz="1100" dirty="0"/>
          </a:p>
        </p:txBody>
      </p:sp>
      <p:sp>
        <p:nvSpPr>
          <p:cNvPr id="10" name="Text 3"/>
          <p:cNvSpPr txBox="1"/>
          <p:nvPr/>
        </p:nvSpPr>
        <p:spPr>
          <a:xfrm>
            <a:off x="1000200" y="1321258"/>
            <a:ext cx="3283500" cy="3786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Питание и дыхание
</a:t>
            </a:r>
            <a:endParaRPr lang="en-US" sz="1300" dirty="0"/>
          </a:p>
        </p:txBody>
      </p:sp>
      <p:sp>
        <p:nvSpPr>
          <p:cNvPr id="11" name="Text 4"/>
          <p:cNvSpPr txBox="1"/>
          <p:nvPr/>
        </p:nvSpPr>
        <p:spPr>
          <a:xfrm>
            <a:off x="5427450" y="1321258"/>
            <a:ext cx="3283500" cy="3786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Выделение
</a:t>
            </a:r>
            <a:endParaRPr lang="en-US" sz="1300" dirty="0"/>
          </a:p>
        </p:txBody>
      </p:sp>
      <p:sp>
        <p:nvSpPr>
          <p:cNvPr id="12" name="Text 5"/>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48196" y="3119225"/>
            <a:ext cx="1984861" cy="20244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552933" y="3119225"/>
            <a:ext cx="1984861" cy="2024400"/>
          </a:xfrm>
          <a:prstGeom prst="rect">
            <a:avLst/>
          </a:prstGeom>
        </p:spPr>
      </p:pic>
      <p:pic>
        <p:nvPicPr>
          <p:cNvPr id="7" name="Image 5" descr="preencoded.png">    </p:cNvPr>
          <p:cNvPicPr>
            <a:picLocks noChangeAspect="1"/>
          </p:cNvPicPr>
          <p:nvPr/>
        </p:nvPicPr>
        <p:blipFill>
          <a:blip r:embed="rId6"/>
          <a:stretch>
            <a:fillRect/>
          </a:stretch>
        </p:blipFill>
        <p:spPr>
          <a:xfrm>
            <a:off x="4672820" y="3119225"/>
            <a:ext cx="1984861" cy="20244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777557" y="3119225"/>
            <a:ext cx="1984861" cy="2024400"/>
          </a:xfrm>
          <a:prstGeom prst="rect">
            <a:avLst/>
          </a:prstGeom>
        </p:spPr>
      </p:pic>
      <p:sp>
        <p:nvSpPr>
          <p:cNvPr id="11" name="Text 0"/>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7</a:t>
            </a:r>
            <a:endParaRPr lang="en-US" sz="1100" dirty="0"/>
          </a:p>
        </p:txBody>
      </p:sp>
      <p:sp>
        <p:nvSpPr>
          <p:cNvPr id="12" name="Text 1"/>
          <p:cNvSpPr txBox="1"/>
          <p:nvPr/>
        </p:nvSpPr>
        <p:spPr>
          <a:xfrm>
            <a:off x="500445" y="1544700"/>
            <a:ext cx="1880464" cy="1297500"/>
          </a:xfrm>
          <a:prstGeom prst="rect">
            <a:avLst/>
          </a:prstGeom>
          <a:noFill/>
          <a:ln/>
        </p:spPr>
        <p:txBody>
          <a:bodyPr wrap="square" lIns="0" tIns="0" rIns="0" bIns="0" rtlCol="0" anchor="t"/>
          <a:lstStyle/>
          <a:p>
            <a:pPr algn="ctr" indent="0" marL="0">
              <a:lnSpc>
                <a:spcPct val="115000"/>
              </a:lnSpc>
              <a:buNone/>
            </a:pPr>
            <a:r>
              <a:rPr lang="en-US" sz="867" dirty="0">
                <a:solidFill>
                  <a:srgbClr val="000000"/>
                </a:solidFill>
                <a:latin typeface="Arial" pitchFamily="34" charset="0"/>
                <a:ea typeface="Arial" pitchFamily="34" charset="-122"/>
                <a:cs typeface="Arial" pitchFamily="34" charset="-120"/>
              </a:rPr>
              <a:t>Вода — среда для всех реакций
</a:t>
            </a:r>
            <a:pPr algn="ctr" indent="0" marL="0">
              <a:lnSpc>
                <a:spcPct val="115000"/>
              </a:lnSpc>
              <a:buNone/>
            </a:pPr>
            <a:r>
              <a:rPr lang="en-US" sz="800" dirty="0">
                <a:solidFill>
                  <a:srgbClr val="000000"/>
                </a:solidFill>
                <a:latin typeface="Arial" pitchFamily="34" charset="0"/>
                <a:ea typeface="Arial" pitchFamily="34" charset="-122"/>
                <a:cs typeface="Arial" pitchFamily="34" charset="-120"/>
              </a:rPr>
              <a:t>Большая часть клетки состоит из воды, и именно она помогает веществам перемещаться внутри организма. Вода растворяет многие соединения и участвует в переносе питательных веществ. Без неё не могут нормально идти большинство химических процессов в клетке, поэтому её количество особенно важно для любой живой системы.
</a:t>
            </a:r>
            <a:endParaRPr lang="en-US" sz="867" dirty="0"/>
          </a:p>
        </p:txBody>
      </p:sp>
      <p:sp>
        <p:nvSpPr>
          <p:cNvPr id="13" name="Text 2"/>
          <p:cNvSpPr txBox="1"/>
          <p:nvPr/>
        </p:nvSpPr>
        <p:spPr>
          <a:xfrm>
            <a:off x="2605132" y="1544700"/>
            <a:ext cx="1880464" cy="1297500"/>
          </a:xfrm>
          <a:prstGeom prst="rect">
            <a:avLst/>
          </a:prstGeom>
          <a:noFill/>
          <a:ln/>
        </p:spPr>
        <p:txBody>
          <a:bodyPr wrap="square" lIns="0" tIns="0" rIns="0" bIns="0" rtlCol="0" anchor="t"/>
          <a:lstStyle/>
          <a:p>
            <a:pPr algn="ctr" indent="0" marL="0">
              <a:lnSpc>
                <a:spcPct val="115000"/>
              </a:lnSpc>
              <a:buNone/>
            </a:pPr>
            <a:r>
              <a:rPr lang="en-US" sz="875" dirty="0">
                <a:solidFill>
                  <a:srgbClr val="000000"/>
                </a:solidFill>
                <a:latin typeface="Arial" pitchFamily="34" charset="0"/>
                <a:ea typeface="Arial" pitchFamily="34" charset="-122"/>
                <a:cs typeface="Arial" pitchFamily="34" charset="-120"/>
              </a:rPr>
              <a:t>Белки: строители и помощники
</a:t>
            </a:r>
            <a:pPr algn="ctr" indent="0" marL="0">
              <a:lnSpc>
                <a:spcPct val="115000"/>
              </a:lnSpc>
              <a:buNone/>
            </a:pPr>
            <a:r>
              <a:rPr lang="en-US" sz="807" dirty="0">
                <a:solidFill>
                  <a:srgbClr val="000000"/>
                </a:solidFill>
                <a:latin typeface="Arial" pitchFamily="34" charset="0"/>
                <a:ea typeface="Arial" pitchFamily="34" charset="-122"/>
                <a:cs typeface="Arial" pitchFamily="34" charset="-120"/>
              </a:rPr>
              <a:t>Белки собираются из аминокислот и выполняют самые разные роли. Одни входят в состав мышц и тканей, другие работают как ферменты, ускоряя реакции, а третьи защищают организм как антитела. Поэтому без белков жизнь невозможна даже на короткое время. Они особенно заметны в росте и развитии каждого организма.
</a:t>
            </a:r>
            <a:endParaRPr lang="en-US" sz="875" dirty="0"/>
          </a:p>
        </p:txBody>
      </p:sp>
      <p:sp>
        <p:nvSpPr>
          <p:cNvPr id="14" name="Text 3"/>
          <p:cNvSpPr txBox="1"/>
          <p:nvPr/>
        </p:nvSpPr>
        <p:spPr>
          <a:xfrm>
            <a:off x="4725068" y="1544700"/>
            <a:ext cx="1880464" cy="1297500"/>
          </a:xfrm>
          <a:prstGeom prst="rect">
            <a:avLst/>
          </a:prstGeom>
          <a:noFill/>
          <a:ln/>
        </p:spPr>
        <p:txBody>
          <a:bodyPr wrap="square" lIns="0" tIns="0" rIns="0" bIns="0" rtlCol="0" anchor="t"/>
          <a:lstStyle/>
          <a:p>
            <a:pPr algn="ctr" indent="0" marL="0">
              <a:lnSpc>
                <a:spcPct val="115000"/>
              </a:lnSpc>
              <a:buNone/>
            </a:pPr>
            <a:r>
              <a:rPr lang="en-US" sz="867" dirty="0">
                <a:solidFill>
                  <a:srgbClr val="000000"/>
                </a:solidFill>
                <a:latin typeface="Arial" pitchFamily="34" charset="0"/>
                <a:ea typeface="Arial" pitchFamily="34" charset="-122"/>
                <a:cs typeface="Arial" pitchFamily="34" charset="-120"/>
              </a:rPr>
              <a:t>Быстрая энергия и запас на потом
</a:t>
            </a:r>
            <a:pPr algn="ctr" indent="0" marL="0">
              <a:lnSpc>
                <a:spcPct val="115000"/>
              </a:lnSpc>
              <a:buNone/>
            </a:pPr>
            <a:r>
              <a:rPr lang="en-US" sz="800" dirty="0">
                <a:solidFill>
                  <a:srgbClr val="000000"/>
                </a:solidFill>
                <a:latin typeface="Arial" pitchFamily="34" charset="0"/>
                <a:ea typeface="Arial" pitchFamily="34" charset="-122"/>
                <a:cs typeface="Arial" pitchFamily="34" charset="-120"/>
              </a:rPr>
              <a:t>Углеводы, например глюкоза и крахмал, служат удобным источником энергии для клеток. Жиры тоже дают энергию, но чаще хранятся про запас и помогают сохранять тепло. Вместе они поддерживают активность организма в разное время дня и года, когда клеткам нужен быстрый или запасённый источник энергии, особенно при нагрузках.
</a:t>
            </a:r>
            <a:endParaRPr lang="en-US" sz="867" dirty="0"/>
          </a:p>
        </p:txBody>
      </p:sp>
      <p:sp>
        <p:nvSpPr>
          <p:cNvPr id="15" name="Text 4"/>
          <p:cNvSpPr txBox="1"/>
          <p:nvPr/>
        </p:nvSpPr>
        <p:spPr>
          <a:xfrm>
            <a:off x="6829755" y="1544700"/>
            <a:ext cx="1880464" cy="1297500"/>
          </a:xfrm>
          <a:prstGeom prst="rect">
            <a:avLst/>
          </a:prstGeom>
          <a:noFill/>
          <a:ln/>
        </p:spPr>
        <p:txBody>
          <a:bodyPr wrap="square" lIns="0" tIns="0" rIns="0" bIns="0" rtlCol="0" anchor="t"/>
          <a:lstStyle/>
          <a:p>
            <a:pPr algn="ctr" indent="0" marL="0">
              <a:lnSpc>
                <a:spcPct val="115000"/>
              </a:lnSpc>
              <a:buNone/>
            </a:pPr>
            <a:r>
              <a:rPr lang="en-US" sz="945" dirty="0">
                <a:solidFill>
                  <a:srgbClr val="000000"/>
                </a:solidFill>
                <a:latin typeface="Arial" pitchFamily="34" charset="0"/>
                <a:ea typeface="Arial" pitchFamily="34" charset="-122"/>
                <a:cs typeface="Arial" pitchFamily="34" charset="-120"/>
              </a:rPr>
              <a:t>Небольшие, но очень важные вещества
</a:t>
            </a:r>
            <a:pPr algn="ctr" indent="0" marL="0">
              <a:lnSpc>
                <a:spcPct val="115000"/>
              </a:lnSpc>
              <a:buNone/>
            </a:pPr>
            <a:r>
              <a:rPr lang="en-US" sz="872" dirty="0">
                <a:solidFill>
                  <a:srgbClr val="000000"/>
                </a:solidFill>
                <a:latin typeface="Arial" pitchFamily="34" charset="0"/>
                <a:ea typeface="Arial" pitchFamily="34" charset="-122"/>
                <a:cs typeface="Arial" pitchFamily="34" charset="-120"/>
              </a:rPr>
              <a:t>Витамины и минеральные соли нужны в малых количествах, однако их роль велика. Они помогают ферментам работать правильно, участвуют в росте и поддерживают обмен веществ. Недостаток таких веществ быстро сказывается на здоровье школьника и учёбе.
</a:t>
            </a:r>
            <a:endParaRPr lang="en-US" sz="945" dirty="0"/>
          </a:p>
        </p:txBody>
      </p:sp>
      <p:sp>
        <p:nvSpPr>
          <p:cNvPr id="16" name="Text 5"/>
          <p:cNvSpPr txBox="1"/>
          <p:nvPr/>
        </p:nvSpPr>
        <p:spPr>
          <a:xfrm>
            <a:off x="543450" y="563725"/>
            <a:ext cx="8057100" cy="384900"/>
          </a:xfrm>
          <a:prstGeom prst="rect">
            <a:avLst/>
          </a:prstGeom>
          <a:noFill/>
          <a:ln/>
        </p:spPr>
        <p:txBody>
          <a:bodyPr wrap="square" lIns="0" tIns="0" rIns="0" bIns="0" rtlCol="0" anchor="ctr"/>
          <a:lstStyle/>
          <a:p>
            <a:pPr algn="l" indent="0" marL="0">
              <a:lnSpc>
                <a:spcPct val="120000"/>
              </a:lnSpc>
              <a:buNone/>
            </a:pPr>
            <a:r>
              <a:rPr lang="en-US" sz="2500" b="1" dirty="0">
                <a:solidFill>
                  <a:srgbClr val="FFFFFF"/>
                </a:solidFill>
                <a:latin typeface="Arial" pitchFamily="34" charset="0"/>
                <a:ea typeface="Arial" pitchFamily="34" charset="-122"/>
                <a:cs typeface="Arial" pitchFamily="34" charset="-120"/>
              </a:rPr>
              <a:t>Из чего состоят клетки
</a:t>
            </a:r>
            <a:endParaRPr lang="en-US" sz="2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00775" y="1570287"/>
            <a:ext cx="4894200" cy="156182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58750" y="669450"/>
            <a:ext cx="3571200" cy="3621300"/>
          </a:xfrm>
          <a:prstGeom prst="rect">
            <a:avLst/>
          </a:prstGeom>
          <a:noFill/>
          <a:ln/>
        </p:spPr>
        <p:txBody>
          <a:bodyPr wrap="square" lIns="0" tIns="0" rIns="0" bIns="0" rtlCol="0" anchor="ctr"/>
          <a:lstStyle/>
          <a:p>
            <a:pPr algn="l" indent="0" marL="0">
              <a:lnSpc>
                <a:spcPct val="120000"/>
              </a:lnSpc>
              <a:buNone/>
            </a:pPr>
            <a:r>
              <a:rPr lang="en-US" sz="1800" b="1" dirty="0">
                <a:solidFill>
                  <a:srgbClr val="A6BFA5"/>
                </a:solidFill>
                <a:latin typeface="Arial" pitchFamily="34" charset="0"/>
                <a:ea typeface="Arial" pitchFamily="34" charset="-122"/>
                <a:cs typeface="Arial" pitchFamily="34" charset="-120"/>
              </a:rPr>
              <a:t>Сравнение химического состава организмов
</a:t>
            </a:r>
            <a:pPr algn="l" indent="0" marL="0">
              <a:lnSpc>
                <a:spcPct val="120000"/>
              </a:lnSpc>
              <a:buNone/>
            </a:pPr>
            <a:r>
              <a:rPr lang="en-US" sz="2000" b="1"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Сопоставление показывает, что у разных организмов набор веществ в целом одинаков.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Главное различие — в доле воды и запасных веществ.
</a:t>
            </a:r>
            <a:endParaRPr lang="en-US" sz="1800" dirty="0"/>
          </a:p>
        </p:txBody>
      </p:sp>
      <p:sp>
        <p:nvSpPr>
          <p:cNvPr id="5" name="Text 1"/>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
        <p:nvSpPr>
          <p:cNvPr id="6" name="Text 2"/>
          <p:cNvSpPr txBox="1"/>
          <p:nvPr/>
        </p:nvSpPr>
        <p:spPr>
          <a:xfrm>
            <a:off x="5915400" y="4290700"/>
            <a:ext cx="3000000" cy="307800"/>
          </a:xfrm>
          <a:prstGeom prst="rect">
            <a:avLst/>
          </a:prstGeom>
          <a:noFill/>
          <a:ln/>
        </p:spPr>
        <p:txBody>
          <a:bodyPr wrap="square" lIns="0" tIns="0" rIns="0" bIns="0" rtlCol="0" anchor="t"/>
          <a:lstStyle/>
          <a:p>
            <a:pPr algn="r" indent="0" marL="0">
              <a:lnSpc>
                <a:spcPct val="100000"/>
              </a:lnSpc>
              <a:buNone/>
            </a:pPr>
            <a:r>
              <a:rPr lang="en-US" sz="800" i="1" dirty="0">
                <a:solidFill>
                  <a:srgbClr val="000000"/>
                </a:solidFill>
                <a:latin typeface="Arial" pitchFamily="34" charset="0"/>
                <a:ea typeface="Arial" pitchFamily="34" charset="-122"/>
                <a:cs typeface="Arial" pitchFamily="34" charset="-120"/>
              </a:rPr>
              <a:t>Учебник биологии для 9 класса
</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4675" y="1132744"/>
            <a:ext cx="8376000" cy="3354212"/>
          </a:xfrm>
          <a:prstGeom prst="rect">
            <a:avLst/>
          </a:prstGeom>
        </p:spPr>
      </p:pic>
      <p:sp>
        <p:nvSpPr>
          <p:cNvPr id="4" name="Text 0"/>
          <p:cNvSpPr txBox="1"/>
          <p:nvPr/>
        </p:nvSpPr>
        <p:spPr>
          <a:xfrm>
            <a:off x="354675" y="152650"/>
            <a:ext cx="8376000" cy="384900"/>
          </a:xfrm>
          <a:prstGeom prst="rect">
            <a:avLst/>
          </a:prstGeom>
          <a:noFill/>
          <a:ln/>
        </p:spPr>
        <p:txBody>
          <a:bodyPr wrap="square" lIns="0" tIns="0" rIns="0" bIns="0" rtlCol="0" anchor="t"/>
          <a:lstStyle/>
          <a:p>
            <a:pPr algn="l" indent="0" marL="0">
              <a:lnSpc>
                <a:spcPct val="120000"/>
              </a:lnSpc>
              <a:buNone/>
            </a:pPr>
            <a:r>
              <a:rPr lang="en-US" sz="2500" b="1" dirty="0">
                <a:solidFill>
                  <a:srgbClr val="A6BFA5"/>
                </a:solidFill>
                <a:latin typeface="Arial" pitchFamily="34" charset="0"/>
                <a:ea typeface="Arial" pitchFamily="34" charset="-122"/>
                <a:cs typeface="Arial" pitchFamily="34" charset="-120"/>
              </a:rPr>
              <a:t>Уровни организации живых систем
</a:t>
            </a:r>
            <a:endParaRPr lang="en-US" sz="2500" dirty="0"/>
          </a:p>
        </p:txBody>
      </p:sp>
      <p:sp>
        <p:nvSpPr>
          <p:cNvPr id="5" name="Text 1"/>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9</a:t>
            </a:r>
            <a:endParaRPr lang="en-US" sz="1100" dirty="0"/>
          </a:p>
        </p:txBody>
      </p:sp>
      <p:sp>
        <p:nvSpPr>
          <p:cNvPr id="6" name="Text 2"/>
          <p:cNvSpPr txBox="1"/>
          <p:nvPr/>
        </p:nvSpPr>
        <p:spPr>
          <a:xfrm>
            <a:off x="354675" y="642225"/>
            <a:ext cx="8376000" cy="384900"/>
          </a:xfrm>
          <a:prstGeom prst="rect">
            <a:avLst/>
          </a:prstGeom>
          <a:noFill/>
          <a:ln/>
        </p:spPr>
        <p:txBody>
          <a:bodyPr wrap="square" lIns="0" tIns="0" rIns="0" bIns="0" rtlCol="0" anchor="t"/>
          <a:lstStyle/>
          <a:p>
            <a:pPr algn="l" indent="0" marL="0">
              <a:lnSpc>
                <a:spcPct val="100000"/>
              </a:lnSpc>
              <a:buNone/>
            </a:pPr>
            <a:r>
              <a:rPr lang="en-US" sz="2000" dirty="0">
                <a:solidFill>
                  <a:srgbClr val="000000"/>
                </a:solidFill>
                <a:latin typeface="Arial" pitchFamily="34" charset="0"/>
                <a:ea typeface="Arial" pitchFamily="34" charset="-122"/>
                <a:cs typeface="Arial" pitchFamily="34" charset="-120"/>
              </a:rPr>
              <a:t>Последовательность уровней: от молекул к биосфере.
</a:t>
            </a:r>
            <a:endParaRPr lang="en-US"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05186" y="-1200"/>
            <a:ext cx="4538627"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10</a:t>
            </a:r>
            <a:endParaRPr lang="en-US" sz="1100" dirty="0"/>
          </a:p>
        </p:txBody>
      </p:sp>
      <p:sp>
        <p:nvSpPr>
          <p:cNvPr id="5" name="Text 1"/>
          <p:cNvSpPr txBox="1"/>
          <p:nvPr/>
        </p:nvSpPr>
        <p:spPr>
          <a:xfrm>
            <a:off x="346725" y="673200"/>
            <a:ext cx="3999900" cy="4074900"/>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Энергия и её источники
</a:t>
            </a:r>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У растений
</a:t>
            </a:r>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Растения улавливают солнечный свет и превращают его в химическую энергию. Она накапливается в органических веществах и помогает клеткам расти, делиться и строить новые ткани в течение всей жизни.
</a:t>
            </a:r>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У животных
</a:t>
            </a:r>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Животные получают энергию из пищи, а затем высвобождают её при дыхании в митохондриях. Если энергии мало, снижаются активность, скорость роста и шансы на выживание.
</a:t>
            </a: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3234676"/>
            <a:ext cx="3043800" cy="1890485"/>
          </a:xfrm>
          <a:prstGeom prst="rect">
            <a:avLst/>
          </a:prstGeom>
        </p:spPr>
      </p:pic>
      <p:pic>
        <p:nvPicPr>
          <p:cNvPr id="4" name="Image 2" descr="preencoded.png">    </p:cNvPr>
          <p:cNvPicPr>
            <a:picLocks noChangeAspect="1"/>
          </p:cNvPicPr>
          <p:nvPr/>
        </p:nvPicPr>
        <p:blipFill>
          <a:blip r:embed="rId3"/>
          <a:stretch>
            <a:fillRect/>
          </a:stretch>
        </p:blipFill>
        <p:spPr>
          <a:xfrm>
            <a:off x="6096000" y="3234676"/>
            <a:ext cx="3043800" cy="1890485"/>
          </a:xfrm>
          <a:prstGeom prst="rect">
            <a:avLst/>
          </a:prstGeom>
        </p:spPr>
      </p:pic>
      <p:pic>
        <p:nvPicPr>
          <p:cNvPr id="5" name="Image 3" descr="preencoded.png">    </p:cNvPr>
          <p:cNvPicPr>
            <a:picLocks noChangeAspect="1"/>
          </p:cNvPicPr>
          <p:nvPr/>
        </p:nvPicPr>
        <p:blipFill>
          <a:blip r:embed="rId4"/>
          <a:stretch>
            <a:fillRect/>
          </a:stretch>
        </p:blipFill>
        <p:spPr>
          <a:xfrm>
            <a:off x="3038475" y="1358251"/>
            <a:ext cx="3043800" cy="1890485"/>
          </a:xfrm>
          <a:prstGeom prst="rect">
            <a:avLst/>
          </a:prstGeom>
        </p:spPr>
      </p:pic>
      <p:sp>
        <p:nvSpPr>
          <p:cNvPr id="6" name="Text 0"/>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11</a:t>
            </a:r>
            <a:endParaRPr lang="en-US" sz="1100" dirty="0"/>
          </a:p>
        </p:txBody>
      </p:sp>
      <p:sp>
        <p:nvSpPr>
          <p:cNvPr id="7" name="Text 1"/>
          <p:cNvSpPr txBox="1"/>
          <p:nvPr/>
        </p:nvSpPr>
        <p:spPr>
          <a:xfrm>
            <a:off x="164698" y="1517221"/>
            <a:ext cx="2654700" cy="1559100"/>
          </a:xfrm>
          <a:prstGeom prst="rect">
            <a:avLst/>
          </a:prstGeom>
          <a:noFill/>
          <a:ln/>
        </p:spPr>
        <p:txBody>
          <a:bodyPr wrap="square" lIns="0" tIns="0" rIns="0" bIns="0" rtlCol="0" anchor="ctr"/>
          <a:lstStyle/>
          <a:p>
            <a:pPr algn="l" indent="0" marL="0">
              <a:lnSpc>
                <a:spcPct val="90000"/>
              </a:lnSpc>
              <a:buNone/>
            </a:pPr>
            <a:r>
              <a:rPr lang="en-US" sz="1300" dirty="0">
                <a:solidFill>
                  <a:srgbClr val="000000"/>
                </a:solidFill>
                <a:latin typeface="Arial" pitchFamily="34" charset="0"/>
                <a:ea typeface="Arial" pitchFamily="34" charset="-122"/>
                <a:cs typeface="Arial" pitchFamily="34" charset="-120"/>
              </a:rPr>
              <a:t>Как растение создаёт пищу
</a:t>
            </a:r>
            <a:pPr algn="l" indent="0" marL="0">
              <a:lnSpc>
                <a:spcPct val="90000"/>
              </a:lnSpc>
              <a:buNone/>
            </a:pPr>
            <a:r>
              <a:rPr lang="en-US" sz="1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Зелёный лист работает как маленькая фабрика. Под действием солнечного света растение берёт воду из почвы и углекислый газ из воздуха, а затем образует глюкозу. Так оно получает материал для роста и может запасать энергию. Этот процесс называется фотосинтезом и лежит в основе жизни многих экосистем.
</a:t>
            </a:r>
            <a:endParaRPr lang="en-US" sz="1300" dirty="0"/>
          </a:p>
        </p:txBody>
      </p:sp>
      <p:sp>
        <p:nvSpPr>
          <p:cNvPr id="8" name="Text 2"/>
          <p:cNvSpPr txBox="1"/>
          <p:nvPr/>
        </p:nvSpPr>
        <p:spPr>
          <a:xfrm>
            <a:off x="6260698" y="1517221"/>
            <a:ext cx="2654700" cy="1559100"/>
          </a:xfrm>
          <a:prstGeom prst="rect">
            <a:avLst/>
          </a:prstGeom>
          <a:noFill/>
          <a:ln/>
        </p:spPr>
        <p:txBody>
          <a:bodyPr wrap="square" lIns="0" tIns="0" rIns="0" bIns="0" rtlCol="0" anchor="ctr"/>
          <a:lstStyle/>
          <a:p>
            <a:pPr algn="l" indent="0" marL="0">
              <a:lnSpc>
                <a:spcPct val="90000"/>
              </a:lnSpc>
              <a:buNone/>
            </a:pPr>
            <a:r>
              <a:rPr lang="en-US" sz="1300" dirty="0">
                <a:solidFill>
                  <a:srgbClr val="000000"/>
                </a:solidFill>
                <a:latin typeface="Arial" pitchFamily="34" charset="0"/>
                <a:ea typeface="Arial" pitchFamily="34" charset="-122"/>
                <a:cs typeface="Arial" pitchFamily="34" charset="-120"/>
              </a:rPr>
              <a:t>Два способа в одном организме
</a:t>
            </a:r>
            <a:pPr algn="l" indent="0" marL="0">
              <a:lnSpc>
                <a:spcPct val="90000"/>
              </a:lnSpc>
              <a:buNone/>
            </a:pPr>
            <a:r>
              <a:rPr lang="en-US" sz="1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Эвглена зелёная может менять способ питания в зависимости от условий. На свету она использует хлоропласты и ведёт себя как растение, а в темноте поглощает готовые вещества, как животное. Такие организмы помогают понять, что в природе не всегда есть чёткие границы между типами питания. Именно поэтому их называют миксотрофами.
</a:t>
            </a:r>
            <a:endParaRPr lang="en-US" sz="1300" dirty="0"/>
          </a:p>
        </p:txBody>
      </p:sp>
      <p:sp>
        <p:nvSpPr>
          <p:cNvPr id="9" name="Text 3"/>
          <p:cNvSpPr txBox="1"/>
          <p:nvPr/>
        </p:nvSpPr>
        <p:spPr>
          <a:xfrm>
            <a:off x="3184123" y="3378871"/>
            <a:ext cx="2654700" cy="1559100"/>
          </a:xfrm>
          <a:prstGeom prst="rect">
            <a:avLst/>
          </a:prstGeom>
          <a:noFill/>
          <a:ln/>
        </p:spPr>
        <p:txBody>
          <a:bodyPr wrap="square" lIns="0" tIns="0" rIns="0" bIns="0" rtlCol="0" anchor="ctr"/>
          <a:lstStyle/>
          <a:p>
            <a:pPr algn="l" indent="0" marL="0">
              <a:lnSpc>
                <a:spcPct val="90000"/>
              </a:lnSpc>
              <a:buNone/>
            </a:pPr>
            <a:r>
              <a:rPr lang="en-US" sz="1300" dirty="0">
                <a:solidFill>
                  <a:srgbClr val="000000"/>
                </a:solidFill>
                <a:latin typeface="Arial" pitchFamily="34" charset="0"/>
                <a:ea typeface="Arial" pitchFamily="34" charset="-122"/>
                <a:cs typeface="Arial" pitchFamily="34" charset="-120"/>
              </a:rPr>
              <a:t>Кто питается готовыми веществами
</a:t>
            </a:r>
            <a:pPr algn="l" indent="0" marL="0">
              <a:lnSpc>
                <a:spcPct val="90000"/>
              </a:lnSpc>
              <a:buNone/>
            </a:pPr>
            <a:r>
              <a:rPr lang="en-US" sz="1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Животные, грибы и многие бактерии не строят органические вещества из неживых материалов. Они получают их с пищей или разлагая остатки других организмов. Благодаря этому в природе постоянно идёт круговорот веществ, а каждый вид занимает свою роль. Это хорошо видно в лесу, где грибы и бактерии разрушают опавшие листья.
</a:t>
            </a:r>
            <a:endParaRPr lang="en-US" sz="1300" dirty="0"/>
          </a:p>
        </p:txBody>
      </p:sp>
      <p:sp>
        <p:nvSpPr>
          <p:cNvPr id="10" name="Text 4"/>
          <p:cNvSpPr txBox="1"/>
          <p:nvPr/>
        </p:nvSpPr>
        <p:spPr>
          <a:xfrm>
            <a:off x="543450" y="563725"/>
            <a:ext cx="8057100" cy="384900"/>
          </a:xfrm>
          <a:prstGeom prst="rect">
            <a:avLst/>
          </a:prstGeom>
          <a:noFill/>
          <a:ln/>
        </p:spPr>
        <p:txBody>
          <a:bodyPr wrap="square" lIns="0" tIns="0" rIns="0" bIns="0" rtlCol="0" anchor="ctr"/>
          <a:lstStyle/>
          <a:p>
            <a:pPr algn="l" indent="0" marL="0">
              <a:lnSpc>
                <a:spcPct val="120000"/>
              </a:lnSpc>
              <a:buNone/>
            </a:pPr>
            <a:r>
              <a:rPr lang="en-US" sz="2500" b="1" dirty="0">
                <a:solidFill>
                  <a:srgbClr val="FFFFFF"/>
                </a:solidFill>
                <a:latin typeface="Arial" pitchFamily="34" charset="0"/>
                <a:ea typeface="Arial" pitchFamily="34" charset="-122"/>
                <a:cs typeface="Arial" pitchFamily="34" charset="-120"/>
              </a:rPr>
              <a:t>Питание: автотрофы, гетеротрофы и миксотрофы
</a:t>
            </a:r>
            <a:endParaRPr lang="en-US" sz="2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370" y="1200"/>
            <a:ext cx="4644060"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70100" y="692876"/>
            <a:ext cx="4099800" cy="3618300"/>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Типы размножения организмов
</a:t>
            </a:r>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При бесполом размножении новый организм появляется от одной особи и обычно очень быстро. Бактерии делятся, дрожжи образуют почки, а растения могут размножаться черенками или клубнями.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При половом размножении участвуют две половые клетки — яйцеклетка и сперматозоид. После их слияния потомок получает признаки обоих родителей, поэтому потомство становится более разнообразным и лучше приспосабливается к среде.
</a:t>
            </a:r>
            <a:endParaRPr lang="en-US" sz="2000" dirty="0"/>
          </a:p>
        </p:txBody>
      </p:sp>
      <p:sp>
        <p:nvSpPr>
          <p:cNvPr id="6" name="Text 1"/>
          <p:cNvSpPr txBox="1"/>
          <p:nvPr/>
        </p:nvSpPr>
        <p:spPr>
          <a:xfrm>
            <a:off x="8626542"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12</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08344" y="1830853"/>
            <a:ext cx="311063" cy="355500"/>
          </a:xfrm>
          <a:prstGeom prst="rect">
            <a:avLst/>
          </a:prstGeom>
        </p:spPr>
      </p:pic>
      <p:pic>
        <p:nvPicPr>
          <p:cNvPr id="4" name="Image 2" descr="preencoded.png">    </p:cNvPr>
          <p:cNvPicPr>
            <a:picLocks noChangeAspect="1"/>
          </p:cNvPicPr>
          <p:nvPr/>
        </p:nvPicPr>
        <p:blipFill>
          <a:blip r:embed="rId3"/>
          <a:stretch>
            <a:fillRect/>
          </a:stretch>
        </p:blipFill>
        <p:spPr>
          <a:xfrm>
            <a:off x="4938581" y="1830853"/>
            <a:ext cx="311063" cy="355500"/>
          </a:xfrm>
          <a:prstGeom prst="rect">
            <a:avLst/>
          </a:prstGeom>
        </p:spPr>
      </p:pic>
      <p:pic>
        <p:nvPicPr>
          <p:cNvPr id="5" name="Image 3" descr="preencoded.png">    </p:cNvPr>
          <p:cNvPicPr>
            <a:picLocks noChangeAspect="1"/>
          </p:cNvPicPr>
          <p:nvPr/>
        </p:nvPicPr>
        <p:blipFill>
          <a:blip r:embed="rId4"/>
          <a:stretch>
            <a:fillRect/>
          </a:stretch>
        </p:blipFill>
        <p:spPr>
          <a:xfrm>
            <a:off x="608343" y="3512438"/>
            <a:ext cx="311063" cy="355500"/>
          </a:xfrm>
          <a:prstGeom prst="rect">
            <a:avLst/>
          </a:prstGeom>
        </p:spPr>
      </p:pic>
      <p:sp>
        <p:nvSpPr>
          <p:cNvPr id="6" name="Text 0"/>
          <p:cNvSpPr txBox="1"/>
          <p:nvPr/>
        </p:nvSpPr>
        <p:spPr>
          <a:xfrm>
            <a:off x="697950" y="692900"/>
            <a:ext cx="7748100" cy="6723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Механизмы наследственности и их роль
</a:t>
            </a:r>
            <a:endParaRPr lang="en-US" sz="2500" dirty="0"/>
          </a:p>
        </p:txBody>
      </p:sp>
      <p:sp>
        <p:nvSpPr>
          <p:cNvPr id="7" name="Text 1"/>
          <p:cNvSpPr txBox="1"/>
          <p:nvPr/>
        </p:nvSpPr>
        <p:spPr>
          <a:xfrm>
            <a:off x="1094925" y="1830750"/>
            <a:ext cx="2987700" cy="355500"/>
          </a:xfrm>
          <a:prstGeom prst="rect">
            <a:avLst/>
          </a:prstGeom>
          <a:noFill/>
          <a:ln/>
        </p:spPr>
        <p:txBody>
          <a:bodyPr wrap="square" lIns="0" tIns="0" rIns="0" bIns="0" rtlCol="0" anchor="ctr"/>
          <a:lstStyle/>
          <a:p>
            <a:pPr algn="l" indent="0" marL="0">
              <a:lnSpc>
                <a:spcPct val="90000"/>
              </a:lnSpc>
              <a:buNone/>
            </a:pPr>
            <a:r>
              <a:rPr lang="en-US" sz="1400" dirty="0">
                <a:solidFill>
                  <a:srgbClr val="000000"/>
                </a:solidFill>
                <a:latin typeface="Arial" pitchFamily="34" charset="0"/>
                <a:ea typeface="Arial" pitchFamily="34" charset="-122"/>
                <a:cs typeface="Arial" pitchFamily="34" charset="-120"/>
              </a:rPr>
              <a:t>Гены передаются по наследству
</a:t>
            </a:r>
            <a:endParaRPr lang="en-US" sz="1400" dirty="0"/>
          </a:p>
        </p:txBody>
      </p:sp>
      <p:sp>
        <p:nvSpPr>
          <p:cNvPr id="8" name="Text 2"/>
          <p:cNvSpPr txBox="1"/>
          <p:nvPr/>
        </p:nvSpPr>
        <p:spPr>
          <a:xfrm>
            <a:off x="580700" y="2364500"/>
            <a:ext cx="3501900" cy="8037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ДНК хранит инструкции, по которым организм развивается и работает. От родителей к детям передаются многие признаки, например цвет глаз, форма ушей или группа крови, и другие особенности.
</a:t>
            </a:r>
            <a:endParaRPr lang="en-US" sz="1200" dirty="0"/>
          </a:p>
        </p:txBody>
      </p:sp>
      <p:sp>
        <p:nvSpPr>
          <p:cNvPr id="9" name="Text 3"/>
          <p:cNvSpPr txBox="1"/>
          <p:nvPr/>
        </p:nvSpPr>
        <p:spPr>
          <a:xfrm>
            <a:off x="5425150" y="1830750"/>
            <a:ext cx="2987700" cy="355500"/>
          </a:xfrm>
          <a:prstGeom prst="rect">
            <a:avLst/>
          </a:prstGeom>
          <a:noFill/>
          <a:ln/>
        </p:spPr>
        <p:txBody>
          <a:bodyPr wrap="square" lIns="0" tIns="0" rIns="0" bIns="0" rtlCol="0" anchor="ctr"/>
          <a:lstStyle/>
          <a:p>
            <a:pPr algn="l" indent="0" marL="0">
              <a:lnSpc>
                <a:spcPct val="90000"/>
              </a:lnSpc>
              <a:buNone/>
            </a:pPr>
            <a:r>
              <a:rPr lang="en-US" sz="1400" dirty="0">
                <a:solidFill>
                  <a:srgbClr val="000000"/>
                </a:solidFill>
                <a:latin typeface="Arial" pitchFamily="34" charset="0"/>
                <a:ea typeface="Arial" pitchFamily="34" charset="-122"/>
                <a:cs typeface="Arial" pitchFamily="34" charset="-120"/>
              </a:rPr>
              <a:t>Наследственность и здоровье
</a:t>
            </a:r>
            <a:endParaRPr lang="en-US" sz="1400" dirty="0"/>
          </a:p>
        </p:txBody>
      </p:sp>
      <p:sp>
        <p:nvSpPr>
          <p:cNvPr id="10" name="Text 4"/>
          <p:cNvSpPr txBox="1"/>
          <p:nvPr/>
        </p:nvSpPr>
        <p:spPr>
          <a:xfrm>
            <a:off x="4910925" y="2364500"/>
            <a:ext cx="3501900" cy="803700"/>
          </a:xfrm>
          <a:prstGeom prst="rect">
            <a:avLst/>
          </a:prstGeom>
          <a:noFill/>
          <a:ln/>
        </p:spPr>
        <p:txBody>
          <a:bodyPr wrap="square" lIns="0" tIns="0" rIns="0" bIns="0" rtlCol="0" anchor="t"/>
          <a:lstStyle/>
          <a:p>
            <a:pPr algn="l" indent="0" marL="0">
              <a:lnSpc>
                <a:spcPct val="90000"/>
              </a:lnSpc>
              <a:buNone/>
            </a:pPr>
            <a:r>
              <a:rPr lang="en-US" sz="1172" dirty="0">
                <a:solidFill>
                  <a:srgbClr val="000000"/>
                </a:solidFill>
                <a:latin typeface="Arial" pitchFamily="34" charset="0"/>
                <a:ea typeface="Arial" pitchFamily="34" charset="-122"/>
                <a:cs typeface="Arial" pitchFamily="34" charset="-120"/>
              </a:rPr>
              <a:t>Некоторые наследственные особенности повышают риск заболеваний, поэтому семейный анамнез важен для врачей. Генетическая информация помогает понять причины болезни и выбрать более точное наблюдение за состоянием человека.
</a:t>
            </a:r>
            <a:endParaRPr lang="en-US" sz="1172" dirty="0"/>
          </a:p>
        </p:txBody>
      </p:sp>
      <p:sp>
        <p:nvSpPr>
          <p:cNvPr id="11" name="Text 5"/>
          <p:cNvSpPr txBox="1"/>
          <p:nvPr/>
        </p:nvSpPr>
        <p:spPr>
          <a:xfrm>
            <a:off x="1094925" y="3512325"/>
            <a:ext cx="2987700" cy="355500"/>
          </a:xfrm>
          <a:prstGeom prst="rect">
            <a:avLst/>
          </a:prstGeom>
          <a:noFill/>
          <a:ln/>
        </p:spPr>
        <p:txBody>
          <a:bodyPr wrap="square" lIns="0" tIns="0" rIns="0" bIns="0" rtlCol="0" anchor="ctr"/>
          <a:lstStyle/>
          <a:p>
            <a:pPr algn="l" indent="0" marL="0">
              <a:lnSpc>
                <a:spcPct val="90000"/>
              </a:lnSpc>
              <a:buNone/>
            </a:pPr>
            <a:r>
              <a:rPr lang="en-US" sz="1400" dirty="0">
                <a:solidFill>
                  <a:srgbClr val="000000"/>
                </a:solidFill>
                <a:latin typeface="Arial" pitchFamily="34" charset="0"/>
                <a:ea typeface="Arial" pitchFamily="34" charset="-122"/>
                <a:cs typeface="Arial" pitchFamily="34" charset="-120"/>
              </a:rPr>
              <a:t>Индивидуальность каждого человека
</a:t>
            </a:r>
            <a:endParaRPr lang="en-US" sz="1400" dirty="0"/>
          </a:p>
        </p:txBody>
      </p:sp>
      <p:sp>
        <p:nvSpPr>
          <p:cNvPr id="12" name="Text 6"/>
          <p:cNvSpPr txBox="1"/>
          <p:nvPr/>
        </p:nvSpPr>
        <p:spPr>
          <a:xfrm>
            <a:off x="580700" y="4049400"/>
            <a:ext cx="3501900" cy="8037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Даже у близких родственников нет полного совпадения признаков. Наследственность задаёт общие черты, а сочетание генов делает каждого человека неповторимым в своём облике, способностях и поведении.
</a:t>
            </a:r>
            <a:endParaRPr lang="en-US" sz="1200" dirty="0"/>
          </a:p>
        </p:txBody>
      </p:sp>
      <p:sp>
        <p:nvSpPr>
          <p:cNvPr id="13" name="Text 7"/>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13</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03750" y="262275"/>
            <a:ext cx="8208600" cy="7869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Формы изменчивости и их значение
</a:t>
            </a:r>
            <a:endParaRPr lang="en-US" sz="2500" dirty="0"/>
          </a:p>
        </p:txBody>
      </p:sp>
      <p:sp>
        <p:nvSpPr>
          <p:cNvPr id="8" name="Text 1"/>
          <p:cNvSpPr txBox="1"/>
          <p:nvPr/>
        </p:nvSpPr>
        <p:spPr>
          <a:xfrm>
            <a:off x="140750" y="4706150"/>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14</a:t>
            </a:r>
            <a:endParaRPr lang="en-US" sz="1100" dirty="0"/>
          </a:p>
        </p:txBody>
      </p:sp>
      <p:sp>
        <p:nvSpPr>
          <p:cNvPr id="9" name="Text 2"/>
          <p:cNvSpPr txBox="1"/>
          <p:nvPr/>
        </p:nvSpPr>
        <p:spPr>
          <a:xfrm>
            <a:off x="491450" y="2317150"/>
            <a:ext cx="2112300" cy="1473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Наследственная изменчивость связана с мутациями и перестройкой генов при половом размножении. Она может появляться случайно, но именно такие изменения дают материал для появления новых признаков.
</a:t>
            </a:r>
            <a:endParaRPr lang="en-US" sz="1200" dirty="0"/>
          </a:p>
        </p:txBody>
      </p:sp>
      <p:sp>
        <p:nvSpPr>
          <p:cNvPr id="10" name="Text 3"/>
          <p:cNvSpPr txBox="1"/>
          <p:nvPr/>
        </p:nvSpPr>
        <p:spPr>
          <a:xfrm>
            <a:off x="3318250" y="2317150"/>
            <a:ext cx="2112300" cy="1473000"/>
          </a:xfrm>
          <a:prstGeom prst="rect">
            <a:avLst/>
          </a:prstGeom>
          <a:noFill/>
          <a:ln/>
        </p:spPr>
        <p:txBody>
          <a:bodyPr wrap="square" lIns="0" tIns="0" rIns="0" bIns="0" rtlCol="0" anchor="t"/>
          <a:lstStyle/>
          <a:p>
            <a:pPr algn="l" indent="0" marL="0">
              <a:lnSpc>
                <a:spcPct val="100000"/>
              </a:lnSpc>
              <a:buNone/>
            </a:pPr>
            <a:r>
              <a:rPr lang="en-US" sz="1159" dirty="0">
                <a:solidFill>
                  <a:srgbClr val="FFFFFF"/>
                </a:solidFill>
                <a:latin typeface="Arial" pitchFamily="34" charset="0"/>
                <a:ea typeface="Arial" pitchFamily="34" charset="-122"/>
                <a:cs typeface="Arial" pitchFamily="34" charset="-120"/>
              </a:rPr>
              <a:t>Ненаследственная изменчивость возникает под влиянием среды: температуры, освещения, питания, влажности. Обычно она затрагивает только проявление признака и не передаётся потомству. Если условия меняются, организм тоже меняется.
</a:t>
            </a:r>
            <a:endParaRPr lang="en-US" sz="1159" dirty="0"/>
          </a:p>
        </p:txBody>
      </p:sp>
      <p:sp>
        <p:nvSpPr>
          <p:cNvPr id="11" name="Text 4"/>
          <p:cNvSpPr txBox="1"/>
          <p:nvPr/>
        </p:nvSpPr>
        <p:spPr>
          <a:xfrm>
            <a:off x="6093000" y="2317150"/>
            <a:ext cx="2112300" cy="1473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Обе формы изменчивости помогают видам приспосабливаться к жизни в меняющихся условиях. Без неё живые организмы не смогли бы со временем менять свои свойства и выживать при новых угрозах.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0423" y="3119295"/>
            <a:ext cx="2521706" cy="202426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140198" y="3119295"/>
            <a:ext cx="2521706" cy="202426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305310" y="1359582"/>
            <a:ext cx="2521800" cy="2024336"/>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37077" y="1544700"/>
            <a:ext cx="2388524" cy="1297500"/>
          </a:xfrm>
          <a:prstGeom prst="rect">
            <a:avLst/>
          </a:prstGeom>
          <a:noFill/>
          <a:ln/>
        </p:spPr>
        <p:txBody>
          <a:bodyPr wrap="square" lIns="0" tIns="0" rIns="0" bIns="0" rtlCol="0" anchor="t"/>
          <a:lstStyle/>
          <a:p>
            <a:pPr algn="ctr" indent="0" marL="0">
              <a:lnSpc>
                <a:spcPct val="115000"/>
              </a:lnSpc>
              <a:buNone/>
            </a:pPr>
            <a:r>
              <a:rPr lang="en-US" sz="900" dirty="0">
                <a:solidFill>
                  <a:srgbClr val="000000"/>
                </a:solidFill>
                <a:latin typeface="Arial" pitchFamily="34" charset="0"/>
                <a:ea typeface="Arial" pitchFamily="34" charset="-122"/>
                <a:cs typeface="Arial" pitchFamily="34" charset="-120"/>
              </a:rPr>
              <a:t>Новые виды появляются постепенно
</a:t>
            </a:r>
            <a:pPr algn="ctr" indent="0" marL="0">
              <a:lnSpc>
                <a:spcPct val="115000"/>
              </a:lnSpc>
              <a:buNone/>
            </a:pPr>
            <a:r>
              <a:rPr lang="en-US" sz="831" dirty="0">
                <a:solidFill>
                  <a:srgbClr val="000000"/>
                </a:solidFill>
                <a:latin typeface="Arial" pitchFamily="34" charset="0"/>
                <a:ea typeface="Arial" pitchFamily="34" charset="-122"/>
                <a:cs typeface="Arial" pitchFamily="34" charset="-120"/>
              </a:rPr>
              <a:t>Эволюция не происходит за один день. В течение миллионов лет небольшие наследственные изменения накапливаются в популяциях, и потомки уже заметно отличаются от предков. Так возникли многие современные группы животных и растений. Иногда для этого достаточно изменений среды, которые меняют условия выживания. Именно поэтому у природы нет резких границ между старым и новым.
</a:t>
            </a:r>
            <a:endParaRPr lang="en-US" sz="900" dirty="0"/>
          </a:p>
        </p:txBody>
      </p:sp>
      <p:sp>
        <p:nvSpPr>
          <p:cNvPr id="10" name="Text 1"/>
          <p:cNvSpPr txBox="1"/>
          <p:nvPr/>
        </p:nvSpPr>
        <p:spPr>
          <a:xfrm>
            <a:off x="6206852" y="1544700"/>
            <a:ext cx="2388524" cy="1297500"/>
          </a:xfrm>
          <a:prstGeom prst="rect">
            <a:avLst/>
          </a:prstGeom>
          <a:noFill/>
          <a:ln/>
        </p:spPr>
        <p:txBody>
          <a:bodyPr wrap="square" lIns="0" tIns="0" rIns="0" bIns="0" rtlCol="0" anchor="t"/>
          <a:lstStyle/>
          <a:p>
            <a:pPr algn="ctr" indent="0" marL="0">
              <a:lnSpc>
                <a:spcPct val="115000"/>
              </a:lnSpc>
              <a:buNone/>
            </a:pPr>
            <a:r>
              <a:rPr lang="en-US" sz="953" dirty="0">
                <a:solidFill>
                  <a:srgbClr val="000000"/>
                </a:solidFill>
                <a:latin typeface="Arial" pitchFamily="34" charset="0"/>
                <a:ea typeface="Arial" pitchFamily="34" charset="-122"/>
                <a:cs typeface="Arial" pitchFamily="34" charset="-120"/>
              </a:rPr>
              <a:t>Почему эволюция важна сегодня
</a:t>
            </a:r>
            <a:pPr algn="ctr" indent="0" marL="0">
              <a:lnSpc>
                <a:spcPct val="115000"/>
              </a:lnSpc>
              <a:buNone/>
            </a:pPr>
            <a:r>
              <a:rPr lang="en-US" sz="880" dirty="0">
                <a:solidFill>
                  <a:srgbClr val="000000"/>
                </a:solidFill>
                <a:latin typeface="Arial" pitchFamily="34" charset="0"/>
                <a:ea typeface="Arial" pitchFamily="34" charset="-122"/>
                <a:cs typeface="Arial" pitchFamily="34" charset="-120"/>
              </a:rPr>
              <a:t>Эволюция объясняет, почему у нас такие разные организмы и почему они приспособлены к своим условиям. Она помогает понять происхождение новых признаков, сходство видов и то, как жизнь на Земле менялась с древних времён до настоящего. Именно это знание объединяет биологию, палеонтологию и генетику в одну общую картину.
</a:t>
            </a:r>
            <a:endParaRPr lang="en-US" sz="953" dirty="0"/>
          </a:p>
        </p:txBody>
      </p:sp>
      <p:sp>
        <p:nvSpPr>
          <p:cNvPr id="11" name="Text 2"/>
          <p:cNvSpPr txBox="1"/>
          <p:nvPr/>
        </p:nvSpPr>
        <p:spPr>
          <a:xfrm>
            <a:off x="3382540" y="3651413"/>
            <a:ext cx="2388600" cy="1297500"/>
          </a:xfrm>
          <a:prstGeom prst="rect">
            <a:avLst/>
          </a:prstGeom>
          <a:noFill/>
          <a:ln/>
        </p:spPr>
        <p:txBody>
          <a:bodyPr wrap="square" lIns="0" tIns="0" rIns="0" bIns="0" rtlCol="0" anchor="t"/>
          <a:lstStyle/>
          <a:p>
            <a:pPr algn="ctr" indent="0" marL="0">
              <a:lnSpc>
                <a:spcPct val="115000"/>
              </a:lnSpc>
              <a:buNone/>
            </a:pPr>
            <a:r>
              <a:rPr lang="en-US" sz="953" dirty="0">
                <a:solidFill>
                  <a:srgbClr val="000000"/>
                </a:solidFill>
                <a:latin typeface="Arial" pitchFamily="34" charset="0"/>
                <a:ea typeface="Arial" pitchFamily="34" charset="-122"/>
                <a:cs typeface="Arial" pitchFamily="34" charset="-120"/>
              </a:rPr>
              <a:t>Как работает естественный отбор
</a:t>
            </a:r>
            <a:pPr algn="ctr" indent="0" marL="0">
              <a:lnSpc>
                <a:spcPct val="115000"/>
              </a:lnSpc>
              <a:buNone/>
            </a:pPr>
            <a:r>
              <a:rPr lang="en-US" sz="880" dirty="0">
                <a:solidFill>
                  <a:srgbClr val="000000"/>
                </a:solidFill>
                <a:latin typeface="Arial" pitchFamily="34" charset="0"/>
                <a:ea typeface="Arial" pitchFamily="34" charset="-122"/>
                <a:cs typeface="Arial" pitchFamily="34" charset="-120"/>
              </a:rPr>
              <a:t>В природе выживают и оставляют потомство те особи, чьи признаки лучше подходят к среде. Если пищи мало, сильнее оказываются те, кто быстрее находит её или лучше скрывается от врагов. Постепенно полезные признаки становятся обычными для вида. Так отбор словно подсказывает направление развития популяции без сознательного вмешательства человека.
</a:t>
            </a:r>
            <a:endParaRPr lang="en-US" sz="953" dirty="0"/>
          </a:p>
        </p:txBody>
      </p:sp>
      <p:sp>
        <p:nvSpPr>
          <p:cNvPr id="12" name="Text 3"/>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15</a:t>
            </a:r>
            <a:endParaRPr lang="en-US" sz="1100" dirty="0"/>
          </a:p>
        </p:txBody>
      </p:sp>
      <p:sp>
        <p:nvSpPr>
          <p:cNvPr id="13" name="Text 4"/>
          <p:cNvSpPr txBox="1"/>
          <p:nvPr/>
        </p:nvSpPr>
        <p:spPr>
          <a:xfrm>
            <a:off x="543450" y="563725"/>
            <a:ext cx="8057100" cy="384900"/>
          </a:xfrm>
          <a:prstGeom prst="rect">
            <a:avLst/>
          </a:prstGeom>
          <a:noFill/>
          <a:ln/>
        </p:spPr>
        <p:txBody>
          <a:bodyPr wrap="square" lIns="0" tIns="0" rIns="0" bIns="0" rtlCol="0" anchor="ctr"/>
          <a:lstStyle/>
          <a:p>
            <a:pPr algn="l" indent="0" marL="0">
              <a:lnSpc>
                <a:spcPct val="120000"/>
              </a:lnSpc>
              <a:buNone/>
            </a:pPr>
            <a:r>
              <a:rPr lang="en-US" sz="2500" b="1" dirty="0">
                <a:solidFill>
                  <a:srgbClr val="FFFFFF"/>
                </a:solidFill>
                <a:latin typeface="Arial" pitchFamily="34" charset="0"/>
                <a:ea typeface="Arial" pitchFamily="34" charset="-122"/>
                <a:cs typeface="Arial" pitchFamily="34" charset="-120"/>
              </a:rPr>
              <a:t>Основы эволюционного процесса
</a:t>
            </a:r>
            <a:endParaRPr lang="en-US" sz="25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3104941"/>
            <a:ext cx="9144000" cy="203596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36875" y="207975"/>
            <a:ext cx="8075400" cy="8385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Взаимосвязи между живыми организмами
</a:t>
            </a:r>
            <a:endParaRPr lang="en-US" sz="2500" dirty="0"/>
          </a:p>
        </p:txBody>
      </p:sp>
      <p:sp>
        <p:nvSpPr>
          <p:cNvPr id="8" name="Text 1"/>
          <p:cNvSpPr txBox="1"/>
          <p:nvPr/>
        </p:nvSpPr>
        <p:spPr>
          <a:xfrm>
            <a:off x="436875" y="1991675"/>
            <a:ext cx="3846900" cy="838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лесу, на лугу или в озере виды зависят друг от друга. Одни организмы служат пищей другим, а цепи питания показывают, как энергия проходит от растений к животным.
</a:t>
            </a:r>
            <a:endParaRPr lang="en-US" sz="1100" dirty="0"/>
          </a:p>
        </p:txBody>
      </p:sp>
      <p:sp>
        <p:nvSpPr>
          <p:cNvPr id="9" name="Text 2"/>
          <p:cNvSpPr txBox="1"/>
          <p:nvPr/>
        </p:nvSpPr>
        <p:spPr>
          <a:xfrm>
            <a:off x="4837650" y="1991675"/>
            <a:ext cx="3873300" cy="7779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Не все связи одинаковы: лишайник — пример симбиоза, а иксодовый клещ использует хозяина как источник питания. Когда человек загрязняет среду или вырубает лес, равновесие нарушается.
</a:t>
            </a:r>
            <a:endParaRPr lang="en-US" sz="1100" dirty="0"/>
          </a:p>
        </p:txBody>
      </p:sp>
      <p:sp>
        <p:nvSpPr>
          <p:cNvPr id="10" name="Text 3"/>
          <p:cNvSpPr txBox="1"/>
          <p:nvPr/>
        </p:nvSpPr>
        <p:spPr>
          <a:xfrm>
            <a:off x="1000200" y="1321258"/>
            <a:ext cx="3283500" cy="3786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Связи через питание
</a:t>
            </a:r>
            <a:endParaRPr lang="en-US" sz="1300" dirty="0"/>
          </a:p>
        </p:txBody>
      </p:sp>
      <p:sp>
        <p:nvSpPr>
          <p:cNvPr id="11" name="Text 4"/>
          <p:cNvSpPr txBox="1"/>
          <p:nvPr/>
        </p:nvSpPr>
        <p:spPr>
          <a:xfrm>
            <a:off x="5427450" y="1321258"/>
            <a:ext cx="3283500" cy="3786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Сотрудничество и конфликт
</a:t>
            </a:r>
            <a:endParaRPr lang="en-US" sz="1300" dirty="0"/>
          </a:p>
        </p:txBody>
      </p:sp>
      <p:sp>
        <p:nvSpPr>
          <p:cNvPr id="12" name="Text 5"/>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16</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86913" y="1162513"/>
            <a:ext cx="282975" cy="3234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2121163" y="1162513"/>
            <a:ext cx="282975" cy="3234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3855412" y="1162513"/>
            <a:ext cx="282975" cy="3234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5589662" y="1162513"/>
            <a:ext cx="282975" cy="323400"/>
          </a:xfrm>
          <a:prstGeom prst="rect">
            <a:avLst/>
          </a:prstGeom>
        </p:spPr>
      </p:pic>
      <p:pic>
        <p:nvPicPr>
          <p:cNvPr id="15" name="Image 13" descr="preencoded.png">    </p:cNvPr>
          <p:cNvPicPr>
            <a:picLocks noChangeAspect="1"/>
          </p:cNvPicPr>
          <p:nvPr/>
        </p:nvPicPr>
        <p:blipFill>
          <a:blip r:embed="rId14"/>
          <a:stretch>
            <a:fillRect/>
          </a:stretch>
        </p:blipFill>
        <p:spPr>
          <a:xfrm>
            <a:off x="0" y="0"/>
            <a:ext cx="9144000" cy="5143500"/>
          </a:xfrm>
          <a:prstGeom prst="rect">
            <a:avLst/>
          </a:prstGeom>
        </p:spPr>
      </p:pic>
      <p:pic>
        <p:nvPicPr>
          <p:cNvPr id="16" name="Image 14" descr="preencoded.png">    </p:cNvPr>
          <p:cNvPicPr>
            <a:picLocks noChangeAspect="1"/>
          </p:cNvPicPr>
          <p:nvPr/>
        </p:nvPicPr>
        <p:blipFill>
          <a:blip r:embed="rId15"/>
          <a:stretch>
            <a:fillRect/>
          </a:stretch>
        </p:blipFill>
        <p:spPr>
          <a:xfrm>
            <a:off x="0" y="0"/>
            <a:ext cx="9144000" cy="5143500"/>
          </a:xfrm>
          <a:prstGeom prst="rect">
            <a:avLst/>
          </a:prstGeom>
        </p:spPr>
      </p:pic>
      <p:pic>
        <p:nvPicPr>
          <p:cNvPr id="17" name="Image 15" descr="preencoded.png">    </p:cNvPr>
          <p:cNvPicPr>
            <a:picLocks noChangeAspect="1"/>
          </p:cNvPicPr>
          <p:nvPr/>
        </p:nvPicPr>
        <p:blipFill>
          <a:blip r:embed="rId16"/>
          <a:stretch>
            <a:fillRect/>
          </a:stretch>
        </p:blipFill>
        <p:spPr>
          <a:xfrm>
            <a:off x="7323912" y="1162513"/>
            <a:ext cx="282975" cy="323400"/>
          </a:xfrm>
          <a:prstGeom prst="rect">
            <a:avLst/>
          </a:prstGeom>
        </p:spPr>
      </p:pic>
      <p:sp>
        <p:nvSpPr>
          <p:cNvPr id="18" name="Text 0"/>
          <p:cNvSpPr txBox="1"/>
          <p:nvPr/>
        </p:nvSpPr>
        <p:spPr>
          <a:xfrm>
            <a:off x="140750" y="4706150"/>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17</a:t>
            </a:r>
            <a:endParaRPr lang="en-US" sz="1100" dirty="0"/>
          </a:p>
        </p:txBody>
      </p:sp>
      <p:sp>
        <p:nvSpPr>
          <p:cNvPr id="19" name="Text 1"/>
          <p:cNvSpPr txBox="1"/>
          <p:nvPr/>
        </p:nvSpPr>
        <p:spPr>
          <a:xfrm>
            <a:off x="285550" y="387100"/>
            <a:ext cx="8564100" cy="384900"/>
          </a:xfrm>
          <a:prstGeom prst="rect">
            <a:avLst/>
          </a:prstGeom>
          <a:noFill/>
          <a:ln/>
        </p:spPr>
        <p:txBody>
          <a:bodyPr wrap="square" lIns="0" tIns="0" rIns="0" bIns="0" rtlCol="0" anchor="ctr"/>
          <a:lstStyle/>
          <a:p>
            <a:pPr algn="l" indent="0" marL="0">
              <a:lnSpc>
                <a:spcPct val="120000"/>
              </a:lnSpc>
              <a:buNone/>
            </a:pPr>
            <a:r>
              <a:rPr lang="en-US" sz="2500" b="1" dirty="0">
                <a:solidFill>
                  <a:srgbClr val="000000"/>
                </a:solidFill>
                <a:latin typeface="Arial" pitchFamily="34" charset="0"/>
                <a:ea typeface="Arial" pitchFamily="34" charset="-122"/>
                <a:cs typeface="Arial" pitchFamily="34" charset="-120"/>
              </a:rPr>
              <a:t>Основные разделы биологии
</a:t>
            </a:r>
            <a:endParaRPr lang="en-US" sz="2500" dirty="0"/>
          </a:p>
        </p:txBody>
      </p:sp>
      <p:sp>
        <p:nvSpPr>
          <p:cNvPr id="20" name="Text 2"/>
          <p:cNvSpPr txBox="1"/>
          <p:nvPr/>
        </p:nvSpPr>
        <p:spPr>
          <a:xfrm>
            <a:off x="285550" y="2496200"/>
            <a:ext cx="1627200" cy="17637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Ботаника изучает растения: их строение, рост, размножение и роль в природе. Благодаря ей мы понимаем, как образуются леса, луга и сельскохозяйственные культуры.
</a:t>
            </a:r>
            <a:endParaRPr lang="en-US" sz="1100" dirty="0"/>
          </a:p>
        </p:txBody>
      </p:sp>
      <p:sp>
        <p:nvSpPr>
          <p:cNvPr id="21" name="Text 3"/>
          <p:cNvSpPr txBox="1"/>
          <p:nvPr/>
        </p:nvSpPr>
        <p:spPr>
          <a:xfrm>
            <a:off x="285550" y="1693025"/>
            <a:ext cx="1635900" cy="575700"/>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Ботаника
</a:t>
            </a:r>
            <a:endParaRPr lang="en-US" sz="1300" dirty="0"/>
          </a:p>
        </p:txBody>
      </p:sp>
      <p:sp>
        <p:nvSpPr>
          <p:cNvPr id="22" name="Text 4"/>
          <p:cNvSpPr txBox="1"/>
          <p:nvPr/>
        </p:nvSpPr>
        <p:spPr>
          <a:xfrm>
            <a:off x="2019800" y="2496200"/>
            <a:ext cx="1627200" cy="17637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Зоология рассматривает животных, их органы, поведение и образ жизни. Этот раздел помогает сравнивать виды, объяснять приспособления к среде и бережно относиться к диким животным.
</a:t>
            </a:r>
            <a:endParaRPr lang="en-US" sz="1100" dirty="0"/>
          </a:p>
        </p:txBody>
      </p:sp>
      <p:sp>
        <p:nvSpPr>
          <p:cNvPr id="23" name="Text 5"/>
          <p:cNvSpPr txBox="1"/>
          <p:nvPr/>
        </p:nvSpPr>
        <p:spPr>
          <a:xfrm>
            <a:off x="2019800" y="1693025"/>
            <a:ext cx="1635900" cy="575700"/>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Зоология
</a:t>
            </a:r>
            <a:endParaRPr lang="en-US" sz="1300" dirty="0"/>
          </a:p>
        </p:txBody>
      </p:sp>
      <p:sp>
        <p:nvSpPr>
          <p:cNvPr id="24" name="Text 6"/>
          <p:cNvSpPr txBox="1"/>
          <p:nvPr/>
        </p:nvSpPr>
        <p:spPr>
          <a:xfrm>
            <a:off x="3754050" y="2496200"/>
            <a:ext cx="1627200" cy="17637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Микробиология изучает бактерии, грибы и другие микроорганизмы. Она показывает, что среди микробов есть и полезные, и опасные для человека формы жизни, поэтому их важно различать.
</a:t>
            </a:r>
            <a:endParaRPr lang="en-US" sz="1100" dirty="0"/>
          </a:p>
        </p:txBody>
      </p:sp>
      <p:sp>
        <p:nvSpPr>
          <p:cNvPr id="25" name="Text 7"/>
          <p:cNvSpPr txBox="1"/>
          <p:nvPr/>
        </p:nvSpPr>
        <p:spPr>
          <a:xfrm>
            <a:off x="3754050" y="1693025"/>
            <a:ext cx="1635900" cy="575700"/>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Микробиология
</a:t>
            </a:r>
            <a:endParaRPr lang="en-US" sz="1300" dirty="0"/>
          </a:p>
        </p:txBody>
      </p:sp>
      <p:sp>
        <p:nvSpPr>
          <p:cNvPr id="26" name="Text 8"/>
          <p:cNvSpPr txBox="1"/>
          <p:nvPr/>
        </p:nvSpPr>
        <p:spPr>
          <a:xfrm>
            <a:off x="5488300" y="2496200"/>
            <a:ext cx="1627200" cy="17637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Генетика объясняет, как наследуются признаки и почему потомки похожи на родителей, но не бывают точной копией. Этот раздел особенно важен в медицине и селекции.
</a:t>
            </a:r>
            <a:endParaRPr lang="en-US" sz="1100" dirty="0"/>
          </a:p>
        </p:txBody>
      </p:sp>
      <p:sp>
        <p:nvSpPr>
          <p:cNvPr id="27" name="Text 9"/>
          <p:cNvSpPr txBox="1"/>
          <p:nvPr/>
        </p:nvSpPr>
        <p:spPr>
          <a:xfrm>
            <a:off x="5488300" y="1693025"/>
            <a:ext cx="1635900" cy="575700"/>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Генетика
</a:t>
            </a:r>
            <a:endParaRPr lang="en-US" sz="1300" dirty="0"/>
          </a:p>
        </p:txBody>
      </p:sp>
      <p:sp>
        <p:nvSpPr>
          <p:cNvPr id="28" name="Text 10"/>
          <p:cNvSpPr txBox="1"/>
          <p:nvPr/>
        </p:nvSpPr>
        <p:spPr>
          <a:xfrm>
            <a:off x="7222550" y="2496200"/>
            <a:ext cx="1627200" cy="17637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Физиология изучает, как работают органы и системы организма, а экология — отношения живых существ со средой. Вместе они помогают понять жизнь как единое целое.
</a:t>
            </a:r>
            <a:endParaRPr lang="en-US" sz="1100" dirty="0"/>
          </a:p>
        </p:txBody>
      </p:sp>
      <p:sp>
        <p:nvSpPr>
          <p:cNvPr id="29" name="Text 11"/>
          <p:cNvSpPr txBox="1"/>
          <p:nvPr/>
        </p:nvSpPr>
        <p:spPr>
          <a:xfrm>
            <a:off x="7222550" y="1693025"/>
            <a:ext cx="1635900" cy="575700"/>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Физиология и экология
</a:t>
            </a:r>
            <a:endParaRPr lang="en-US" sz="13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3234676"/>
            <a:ext cx="3043800" cy="1890485"/>
          </a:xfrm>
          <a:prstGeom prst="rect">
            <a:avLst/>
          </a:prstGeom>
        </p:spPr>
      </p:pic>
      <p:pic>
        <p:nvPicPr>
          <p:cNvPr id="4" name="Image 2" descr="preencoded.png">    </p:cNvPr>
          <p:cNvPicPr>
            <a:picLocks noChangeAspect="1"/>
          </p:cNvPicPr>
          <p:nvPr/>
        </p:nvPicPr>
        <p:blipFill>
          <a:blip r:embed="rId3"/>
          <a:stretch>
            <a:fillRect/>
          </a:stretch>
        </p:blipFill>
        <p:spPr>
          <a:xfrm>
            <a:off x="6096000" y="3234676"/>
            <a:ext cx="3043800" cy="1890485"/>
          </a:xfrm>
          <a:prstGeom prst="rect">
            <a:avLst/>
          </a:prstGeom>
        </p:spPr>
      </p:pic>
      <p:pic>
        <p:nvPicPr>
          <p:cNvPr id="5" name="Image 3" descr="preencoded.png">    </p:cNvPr>
          <p:cNvPicPr>
            <a:picLocks noChangeAspect="1"/>
          </p:cNvPicPr>
          <p:nvPr/>
        </p:nvPicPr>
        <p:blipFill>
          <a:blip r:embed="rId4"/>
          <a:stretch>
            <a:fillRect/>
          </a:stretch>
        </p:blipFill>
        <p:spPr>
          <a:xfrm>
            <a:off x="3038475" y="1358251"/>
            <a:ext cx="3043800" cy="1890485"/>
          </a:xfrm>
          <a:prstGeom prst="rect">
            <a:avLst/>
          </a:prstGeom>
        </p:spPr>
      </p:pic>
      <p:sp>
        <p:nvSpPr>
          <p:cNvPr id="6" name="Text 0"/>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18</a:t>
            </a:r>
            <a:endParaRPr lang="en-US" sz="1100" dirty="0"/>
          </a:p>
        </p:txBody>
      </p:sp>
      <p:sp>
        <p:nvSpPr>
          <p:cNvPr id="7" name="Text 1"/>
          <p:cNvSpPr txBox="1"/>
          <p:nvPr/>
        </p:nvSpPr>
        <p:spPr>
          <a:xfrm>
            <a:off x="164698" y="1517221"/>
            <a:ext cx="2654700" cy="1559100"/>
          </a:xfrm>
          <a:prstGeom prst="rect">
            <a:avLst/>
          </a:prstGeom>
          <a:noFill/>
          <a:ln/>
        </p:spPr>
        <p:txBody>
          <a:bodyPr wrap="square" lIns="0" tIns="0" rIns="0" bIns="0" rtlCol="0" anchor="ctr"/>
          <a:lstStyle/>
          <a:p>
            <a:pPr algn="l" indent="0" marL="0">
              <a:lnSpc>
                <a:spcPct val="90000"/>
              </a:lnSpc>
              <a:buNone/>
            </a:pPr>
            <a:r>
              <a:rPr lang="en-US" sz="1300" dirty="0">
                <a:solidFill>
                  <a:srgbClr val="000000"/>
                </a:solidFill>
                <a:latin typeface="Arial" pitchFamily="34" charset="0"/>
                <a:ea typeface="Arial" pitchFamily="34" charset="-122"/>
                <a:cs typeface="Arial" pitchFamily="34" charset="-120"/>
              </a:rPr>
              <a:t>Лекарства и вакцины
</a:t>
            </a:r>
            <a:pPr algn="l" indent="0" marL="0">
              <a:lnSpc>
                <a:spcPct val="90000"/>
              </a:lnSpc>
              <a:buNone/>
            </a:pPr>
            <a:r>
              <a:rPr lang="en-US" sz="1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Медицина опирается на биологию, когда создаёт лекарства, вакцины и методы диагностики. Знание о клетках, микробах и наследственности помогает врачам понимать причины болезней и выбирать лечение точнее. Именно так открываются новые способы защиты здоровья. Это особенно важно при борьбе с инфекциями и наследственными нарушениями у детей и взрослых.
</a:t>
            </a:r>
            <a:endParaRPr lang="en-US" sz="1300" dirty="0"/>
          </a:p>
        </p:txBody>
      </p:sp>
      <p:sp>
        <p:nvSpPr>
          <p:cNvPr id="8" name="Text 2"/>
          <p:cNvSpPr txBox="1"/>
          <p:nvPr/>
        </p:nvSpPr>
        <p:spPr>
          <a:xfrm>
            <a:off x="6260698" y="1517221"/>
            <a:ext cx="2654700" cy="1559100"/>
          </a:xfrm>
          <a:prstGeom prst="rect">
            <a:avLst/>
          </a:prstGeom>
          <a:noFill/>
          <a:ln/>
        </p:spPr>
        <p:txBody>
          <a:bodyPr wrap="square" lIns="0" tIns="0" rIns="0" bIns="0" rtlCol="0" anchor="ctr"/>
          <a:lstStyle/>
          <a:p>
            <a:pPr algn="l" indent="0" marL="0">
              <a:lnSpc>
                <a:spcPct val="90000"/>
              </a:lnSpc>
              <a:buNone/>
            </a:pPr>
            <a:r>
              <a:rPr lang="en-US" sz="1300" dirty="0">
                <a:solidFill>
                  <a:srgbClr val="000000"/>
                </a:solidFill>
                <a:latin typeface="Arial" pitchFamily="34" charset="0"/>
                <a:ea typeface="Arial" pitchFamily="34" charset="-122"/>
                <a:cs typeface="Arial" pitchFamily="34" charset="-120"/>
              </a:rPr>
              <a:t>Сохранение редких видов
</a:t>
            </a:r>
            <a:pPr algn="l" indent="0" marL="0">
              <a:lnSpc>
                <a:spcPct val="90000"/>
              </a:lnSpc>
              <a:buNone/>
            </a:pPr>
            <a:r>
              <a:rPr lang="en-US" sz="1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В охране природы биология помогает находить редкие виды, изучать их численность и защищать места обитания. Учёные создают заповедники, ведут учёт животных и растений, а также оценивают, как на природу влияют дороги, города и вырубки. Это позволяет сохранить разнообразие живого мира для будущих поколений и сохранить устойчивость экосистем.
</a:t>
            </a:r>
            <a:endParaRPr lang="en-US" sz="1300" dirty="0"/>
          </a:p>
        </p:txBody>
      </p:sp>
      <p:sp>
        <p:nvSpPr>
          <p:cNvPr id="9" name="Text 3"/>
          <p:cNvSpPr txBox="1"/>
          <p:nvPr/>
        </p:nvSpPr>
        <p:spPr>
          <a:xfrm>
            <a:off x="3184123" y="3378871"/>
            <a:ext cx="2654700" cy="1559100"/>
          </a:xfrm>
          <a:prstGeom prst="rect">
            <a:avLst/>
          </a:prstGeom>
          <a:noFill/>
          <a:ln/>
        </p:spPr>
        <p:txBody>
          <a:bodyPr wrap="square" lIns="0" tIns="0" rIns="0" bIns="0" rtlCol="0" anchor="ctr"/>
          <a:lstStyle/>
          <a:p>
            <a:pPr algn="l" indent="0" marL="0">
              <a:lnSpc>
                <a:spcPct val="90000"/>
              </a:lnSpc>
              <a:buNone/>
            </a:pPr>
            <a:r>
              <a:rPr lang="en-US" sz="1300" dirty="0">
                <a:solidFill>
                  <a:srgbClr val="000000"/>
                </a:solidFill>
                <a:latin typeface="Arial" pitchFamily="34" charset="0"/>
                <a:ea typeface="Arial" pitchFamily="34" charset="-122"/>
                <a:cs typeface="Arial" pitchFamily="34" charset="-120"/>
              </a:rPr>
              <a:t>Урожай и породы
</a:t>
            </a:r>
            <a:pPr algn="l" indent="0" marL="0">
              <a:lnSpc>
                <a:spcPct val="90000"/>
              </a:lnSpc>
              <a:buNone/>
            </a:pPr>
            <a:r>
              <a:rPr lang="en-US" sz="1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В сельском хозяйстве биология помогает выводить более урожайные сорта растений и продуктивные породы животных. Селекционеры учитывают наследственность, устойчивость к болезням и приспособленность к климату. Благодаря этому на столе появляется больше качественных продуктов без лишней потери ресурсов и это поддерживает питание людей во многих регионах.
</a:t>
            </a:r>
            <a:endParaRPr lang="en-US" sz="1300" dirty="0"/>
          </a:p>
        </p:txBody>
      </p:sp>
      <p:sp>
        <p:nvSpPr>
          <p:cNvPr id="10" name="Text 4"/>
          <p:cNvSpPr txBox="1"/>
          <p:nvPr/>
        </p:nvSpPr>
        <p:spPr>
          <a:xfrm>
            <a:off x="543450" y="563725"/>
            <a:ext cx="8057100" cy="384900"/>
          </a:xfrm>
          <a:prstGeom prst="rect">
            <a:avLst/>
          </a:prstGeom>
          <a:noFill/>
          <a:ln/>
        </p:spPr>
        <p:txBody>
          <a:bodyPr wrap="square" lIns="0" tIns="0" rIns="0" bIns="0" rtlCol="0" anchor="ctr"/>
          <a:lstStyle/>
          <a:p>
            <a:pPr algn="l" indent="0" marL="0">
              <a:lnSpc>
                <a:spcPct val="120000"/>
              </a:lnSpc>
              <a:buNone/>
            </a:pPr>
            <a:r>
              <a:rPr lang="en-US" sz="2468" b="1" dirty="0">
                <a:solidFill>
                  <a:srgbClr val="FFFFFF"/>
                </a:solidFill>
                <a:latin typeface="Arial" pitchFamily="34" charset="0"/>
                <a:ea typeface="Arial" pitchFamily="34" charset="-122"/>
                <a:cs typeface="Arial" pitchFamily="34" charset="-120"/>
              </a:rPr>
              <a:t>Практическое значение биологии в жизни человека
</a:t>
            </a:r>
            <a:endParaRPr lang="en-US" sz="2468"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08344" y="1830853"/>
            <a:ext cx="311063" cy="355500"/>
          </a:xfrm>
          <a:prstGeom prst="rect">
            <a:avLst/>
          </a:prstGeom>
        </p:spPr>
      </p:pic>
      <p:pic>
        <p:nvPicPr>
          <p:cNvPr id="4" name="Image 2" descr="preencoded.png">    </p:cNvPr>
          <p:cNvPicPr>
            <a:picLocks noChangeAspect="1"/>
          </p:cNvPicPr>
          <p:nvPr/>
        </p:nvPicPr>
        <p:blipFill>
          <a:blip r:embed="rId3"/>
          <a:stretch>
            <a:fillRect/>
          </a:stretch>
        </p:blipFill>
        <p:spPr>
          <a:xfrm>
            <a:off x="4938581" y="1830853"/>
            <a:ext cx="311063" cy="355500"/>
          </a:xfrm>
          <a:prstGeom prst="rect">
            <a:avLst/>
          </a:prstGeom>
        </p:spPr>
      </p:pic>
      <p:pic>
        <p:nvPicPr>
          <p:cNvPr id="5" name="Image 3" descr="preencoded.png">    </p:cNvPr>
          <p:cNvPicPr>
            <a:picLocks noChangeAspect="1"/>
          </p:cNvPicPr>
          <p:nvPr/>
        </p:nvPicPr>
        <p:blipFill>
          <a:blip r:embed="rId4"/>
          <a:stretch>
            <a:fillRect/>
          </a:stretch>
        </p:blipFill>
        <p:spPr>
          <a:xfrm>
            <a:off x="608343" y="3512438"/>
            <a:ext cx="311063" cy="355500"/>
          </a:xfrm>
          <a:prstGeom prst="rect">
            <a:avLst/>
          </a:prstGeom>
        </p:spPr>
      </p:pic>
      <p:pic>
        <p:nvPicPr>
          <p:cNvPr id="6" name="Image 4" descr="preencoded.png">    </p:cNvPr>
          <p:cNvPicPr>
            <a:picLocks noChangeAspect="1"/>
          </p:cNvPicPr>
          <p:nvPr/>
        </p:nvPicPr>
        <p:blipFill>
          <a:blip r:embed="rId5"/>
          <a:stretch>
            <a:fillRect/>
          </a:stretch>
        </p:blipFill>
        <p:spPr>
          <a:xfrm>
            <a:off x="4938580" y="3512438"/>
            <a:ext cx="311063" cy="355500"/>
          </a:xfrm>
          <a:prstGeom prst="rect">
            <a:avLst/>
          </a:prstGeom>
        </p:spPr>
      </p:pic>
      <p:sp>
        <p:nvSpPr>
          <p:cNvPr id="7" name="Text 0"/>
          <p:cNvSpPr txBox="1"/>
          <p:nvPr/>
        </p:nvSpPr>
        <p:spPr>
          <a:xfrm>
            <a:off x="697950" y="692900"/>
            <a:ext cx="7748100" cy="6723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Актуальные задачи и вызовы современной биологии
</a:t>
            </a:r>
            <a:endParaRPr lang="en-US" sz="2500" dirty="0"/>
          </a:p>
        </p:txBody>
      </p:sp>
      <p:sp>
        <p:nvSpPr>
          <p:cNvPr id="8" name="Text 1"/>
          <p:cNvSpPr txBox="1"/>
          <p:nvPr/>
        </p:nvSpPr>
        <p:spPr>
          <a:xfrm>
            <a:off x="1094925" y="1830750"/>
            <a:ext cx="2987700" cy="355500"/>
          </a:xfrm>
          <a:prstGeom prst="rect">
            <a:avLst/>
          </a:prstGeom>
          <a:noFill/>
          <a:ln/>
        </p:spPr>
        <p:txBody>
          <a:bodyPr wrap="square" lIns="0" tIns="0" rIns="0" bIns="0" rtlCol="0" anchor="ctr"/>
          <a:lstStyle/>
          <a:p>
            <a:pPr algn="l" indent="0" marL="0">
              <a:lnSpc>
                <a:spcPct val="90000"/>
              </a:lnSpc>
              <a:buNone/>
            </a:pPr>
            <a:r>
              <a:rPr lang="en-US" sz="1400" dirty="0">
                <a:solidFill>
                  <a:srgbClr val="000000"/>
                </a:solidFill>
                <a:latin typeface="Arial" pitchFamily="34" charset="0"/>
                <a:ea typeface="Arial" pitchFamily="34" charset="-122"/>
                <a:cs typeface="Arial" pitchFamily="34" charset="-120"/>
              </a:rPr>
              <a:t>Сохранение биоразнообразия
</a:t>
            </a:r>
            <a:endParaRPr lang="en-US" sz="1400" dirty="0"/>
          </a:p>
        </p:txBody>
      </p:sp>
      <p:sp>
        <p:nvSpPr>
          <p:cNvPr id="9" name="Text 2"/>
          <p:cNvSpPr txBox="1"/>
          <p:nvPr/>
        </p:nvSpPr>
        <p:spPr>
          <a:xfrm>
            <a:off x="580700" y="2364500"/>
            <a:ext cx="3501900" cy="803700"/>
          </a:xfrm>
          <a:prstGeom prst="rect">
            <a:avLst/>
          </a:prstGeom>
          <a:noFill/>
          <a:ln/>
        </p:spPr>
        <p:txBody>
          <a:bodyPr wrap="square" lIns="0" tIns="0" rIns="0" bIns="0" rtlCol="0" anchor="t"/>
          <a:lstStyle/>
          <a:p>
            <a:pPr algn="l" indent="0" marL="0">
              <a:lnSpc>
                <a:spcPct val="90000"/>
              </a:lnSpc>
              <a:buNone/>
            </a:pPr>
            <a:r>
              <a:rPr lang="en-US" sz="1172" dirty="0">
                <a:solidFill>
                  <a:srgbClr val="000000"/>
                </a:solidFill>
                <a:latin typeface="Arial" pitchFamily="34" charset="0"/>
                <a:ea typeface="Arial" pitchFamily="34" charset="-122"/>
                <a:cs typeface="Arial" pitchFamily="34" charset="-120"/>
              </a:rPr>
              <a:t>Исчезновение видов уменьшает устойчивость экосистем, поэтому биологи изучают редкие растения и животных, создают охраняемые территории и помогают восстанавливать природные сообщества в разных регионах страны и мира.
</a:t>
            </a:r>
            <a:endParaRPr lang="en-US" sz="1172" dirty="0"/>
          </a:p>
        </p:txBody>
      </p:sp>
      <p:sp>
        <p:nvSpPr>
          <p:cNvPr id="10" name="Text 3"/>
          <p:cNvSpPr txBox="1"/>
          <p:nvPr/>
        </p:nvSpPr>
        <p:spPr>
          <a:xfrm>
            <a:off x="5425150" y="1830750"/>
            <a:ext cx="2987700" cy="355500"/>
          </a:xfrm>
          <a:prstGeom prst="rect">
            <a:avLst/>
          </a:prstGeom>
          <a:noFill/>
          <a:ln/>
        </p:spPr>
        <p:txBody>
          <a:bodyPr wrap="square" lIns="0" tIns="0" rIns="0" bIns="0" rtlCol="0" anchor="ctr"/>
          <a:lstStyle/>
          <a:p>
            <a:pPr algn="l" indent="0" marL="0">
              <a:lnSpc>
                <a:spcPct val="90000"/>
              </a:lnSpc>
              <a:buNone/>
            </a:pPr>
            <a:r>
              <a:rPr lang="en-US" sz="1400" dirty="0">
                <a:solidFill>
                  <a:srgbClr val="000000"/>
                </a:solidFill>
                <a:latin typeface="Arial" pitchFamily="34" charset="0"/>
                <a:ea typeface="Arial" pitchFamily="34" charset="-122"/>
                <a:cs typeface="Arial" pitchFamily="34" charset="-120"/>
              </a:rPr>
              <a:t>Новые инфекции
</a:t>
            </a:r>
            <a:endParaRPr lang="en-US" sz="1400" dirty="0"/>
          </a:p>
        </p:txBody>
      </p:sp>
      <p:sp>
        <p:nvSpPr>
          <p:cNvPr id="11" name="Text 4"/>
          <p:cNvSpPr txBox="1"/>
          <p:nvPr/>
        </p:nvSpPr>
        <p:spPr>
          <a:xfrm>
            <a:off x="4910925" y="2364500"/>
            <a:ext cx="3501900" cy="8037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Чтобы бороться с инфекциями, учёные исследуют микробы, иммунитет и способы передачи болезней. Эти знания нужны для разработки вакцин, лекарств и правил профилактики в школе, семье и городе.
</a:t>
            </a:r>
            <a:endParaRPr lang="en-US" sz="1200" dirty="0"/>
          </a:p>
        </p:txBody>
      </p:sp>
      <p:sp>
        <p:nvSpPr>
          <p:cNvPr id="12" name="Text 5"/>
          <p:cNvSpPr txBox="1"/>
          <p:nvPr/>
        </p:nvSpPr>
        <p:spPr>
          <a:xfrm>
            <a:off x="1094925" y="3512325"/>
            <a:ext cx="2987700" cy="355500"/>
          </a:xfrm>
          <a:prstGeom prst="rect">
            <a:avLst/>
          </a:prstGeom>
          <a:noFill/>
          <a:ln/>
        </p:spPr>
        <p:txBody>
          <a:bodyPr wrap="square" lIns="0" tIns="0" rIns="0" bIns="0" rtlCol="0" anchor="ctr"/>
          <a:lstStyle/>
          <a:p>
            <a:pPr algn="l" indent="0" marL="0">
              <a:lnSpc>
                <a:spcPct val="90000"/>
              </a:lnSpc>
              <a:buNone/>
            </a:pPr>
            <a:r>
              <a:rPr lang="en-US" sz="1400" dirty="0">
                <a:solidFill>
                  <a:srgbClr val="000000"/>
                </a:solidFill>
                <a:latin typeface="Arial" pitchFamily="34" charset="0"/>
                <a:ea typeface="Arial" pitchFamily="34" charset="-122"/>
                <a:cs typeface="Arial" pitchFamily="34" charset="-120"/>
              </a:rPr>
              <a:t>Биотехнологии
</a:t>
            </a:r>
            <a:endParaRPr lang="en-US" sz="1400" dirty="0"/>
          </a:p>
        </p:txBody>
      </p:sp>
      <p:sp>
        <p:nvSpPr>
          <p:cNvPr id="13" name="Text 6"/>
          <p:cNvSpPr txBox="1"/>
          <p:nvPr/>
        </p:nvSpPr>
        <p:spPr>
          <a:xfrm>
            <a:off x="580700" y="4049400"/>
            <a:ext cx="3501900" cy="803700"/>
          </a:xfrm>
          <a:prstGeom prst="rect">
            <a:avLst/>
          </a:prstGeom>
          <a:noFill/>
          <a:ln/>
        </p:spPr>
        <p:txBody>
          <a:bodyPr wrap="square" lIns="0" tIns="0" rIns="0" bIns="0" rtlCol="0" anchor="t"/>
          <a:lstStyle/>
          <a:p>
            <a:pPr algn="l" indent="0" marL="0">
              <a:lnSpc>
                <a:spcPct val="90000"/>
              </a:lnSpc>
              <a:buNone/>
            </a:pPr>
            <a:r>
              <a:rPr lang="en-US" sz="1172" dirty="0">
                <a:solidFill>
                  <a:srgbClr val="000000"/>
                </a:solidFill>
                <a:latin typeface="Arial" pitchFamily="34" charset="0"/>
                <a:ea typeface="Arial" pitchFamily="34" charset="-122"/>
                <a:cs typeface="Arial" pitchFamily="34" charset="-120"/>
              </a:rPr>
              <a:t>Биотехнологии используют живые системы для пользы человека: создают полезные микроорганизмы, биопрепараты и новые методы анализа. Важно, чтобы такие решения были безопасны и проверены в лаборатории и в практике.
</a:t>
            </a:r>
            <a:endParaRPr lang="en-US" sz="1172" dirty="0"/>
          </a:p>
        </p:txBody>
      </p:sp>
      <p:sp>
        <p:nvSpPr>
          <p:cNvPr id="14" name="Text 7"/>
          <p:cNvSpPr txBox="1"/>
          <p:nvPr/>
        </p:nvSpPr>
        <p:spPr>
          <a:xfrm>
            <a:off x="5425150" y="3512325"/>
            <a:ext cx="2987700" cy="355500"/>
          </a:xfrm>
          <a:prstGeom prst="rect">
            <a:avLst/>
          </a:prstGeom>
          <a:noFill/>
          <a:ln/>
        </p:spPr>
        <p:txBody>
          <a:bodyPr wrap="square" lIns="0" tIns="0" rIns="0" bIns="0" rtlCol="0" anchor="ctr"/>
          <a:lstStyle/>
          <a:p>
            <a:pPr algn="l" indent="0" marL="0">
              <a:lnSpc>
                <a:spcPct val="90000"/>
              </a:lnSpc>
              <a:buNone/>
            </a:pPr>
            <a:r>
              <a:rPr lang="en-US" sz="1400" dirty="0">
                <a:solidFill>
                  <a:srgbClr val="000000"/>
                </a:solidFill>
                <a:latin typeface="Arial" pitchFamily="34" charset="0"/>
                <a:ea typeface="Arial" pitchFamily="34" charset="-122"/>
                <a:cs typeface="Arial" pitchFamily="34" charset="-120"/>
              </a:rPr>
              <a:t>Климатические изменения
</a:t>
            </a:r>
            <a:endParaRPr lang="en-US" sz="1400" dirty="0"/>
          </a:p>
        </p:txBody>
      </p:sp>
      <p:sp>
        <p:nvSpPr>
          <p:cNvPr id="15" name="Text 8"/>
          <p:cNvSpPr txBox="1"/>
          <p:nvPr/>
        </p:nvSpPr>
        <p:spPr>
          <a:xfrm>
            <a:off x="4910925" y="4049425"/>
            <a:ext cx="3501900" cy="8037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Глобальное потепление меняет привычные условия жизни многих видов. Биология помогает оценивать риски, следить за состоянием экосистем и искать способы уменьшить вред для природы и людей.
</a:t>
            </a:r>
            <a:endParaRPr lang="en-US" sz="1200" dirty="0"/>
          </a:p>
        </p:txBody>
      </p:sp>
      <p:sp>
        <p:nvSpPr>
          <p:cNvPr id="16" name="Text 9"/>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19</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A6BFA5"/>
        </a:solidFill>
      </p:bgPr>
    </p:bg>
    <p:spTree>
      <p:nvGrpSpPr>
        <p:cNvPr id="1" name=""/>
        <p:cNvGrpSpPr/>
        <p:nvPr/>
      </p:nvGrpSpPr>
      <p:grpSpPr>
        <a:xfrm>
          <a:off x="0" y="0"/>
          <a:ext cx="0" cy="0"/>
          <a:chOff x="0" y="0"/>
          <a:chExt cx="0" cy="0"/>
        </a:xfrm>
      </p:grpSpPr>
      <p:sp>
        <p:nvSpPr>
          <p:cNvPr id="2" name="Text 0"/>
          <p:cNvSpPr txBox="1"/>
          <p:nvPr/>
        </p:nvSpPr>
        <p:spPr>
          <a:xfrm>
            <a:off x="594375" y="722175"/>
            <a:ext cx="7874100" cy="3748800"/>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Биология помогает понять жизнь вокруг нас
</a:t>
            </a:r>
            <a:pPr algn="l" indent="0" marL="0">
              <a:lnSpc>
                <a:spcPct val="100000"/>
              </a:lnSpc>
              <a:buNone/>
            </a:pPr>
            <a:r>
              <a:rPr lang="en-US" sz="3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Общая биология показывает, как устроена жизнь, почему организмы похожи и чем отличаются. Эти знания помогают беречь здоровье, понимать природу и принимать ответственные решения в будущем.
</a:t>
            </a:r>
            <a:endParaRPr lang="en-US" sz="3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2026-05-09T17:01:50Z</dcterms:created>
  <dcterms:modified xsi:type="dcterms:W3CDTF">2026-05-09T17:01:50Z</dcterms:modified>
</cp:coreProperties>
</file>