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во второй половине XX — начале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независимости к модернизации: демократия, реформы, технологии и сложные социальные контрасты.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Британской Индии и первые задачи независимого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колонии в 1947 году сопровождался массовыми переселениями и насилием. В 1950 году Конституция закрепила парламентскую республику, федерализм, светскость и всеобщее избирательное право для взрослых — фундамент политического развития.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десятилетия независимости: курс Джавахарлала Неру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 сделал ставку на демократические принципы и планирование: государство должно было направлять промышленное развитие, формировать собственную научно-техническую базу и ускорять модернизацию.
</a:t>
            </a:r>
            <a:endParaRPr lang="en-US" sz="917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холодной войны Индия придерживалась неприсоединения, стремясь сохранять самостоятельность между СССР и США и избегать жесткого выбора стороны в глобальном соперничестве.
</a:t>
            </a:r>
            <a:endParaRPr lang="en-US" sz="875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развивалась через пятилетние планы, но сталкивалась с бюрократическим контролем, медленными темпами и дефицитом потребительских товаров — это часто связывают с моделью «индийского социализма».
</a:t>
            </a:r>
            <a:endParaRPr lang="en-US" sz="8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экономического роста Индии в 1950–2000-е годы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ускорение особенно заметно после либерализации, когда экономика стала более открытой для торговли и инвестиций.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периодов демонстрирует разрыв между более закрытой моделью и эпохой реформ: рост ускорялся по мере ослабления ограничений.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оценки из учебных обзоров по динамике роста; точные годовые ряды в задании не указаны.
</a:t>
            </a:r>
            <a:endParaRPr lang="en-US" sz="8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через новые границы: человеческое измерение раздела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Британской Индии разделилась на Индию и Пакистан, а вместе с границами резко изменились маршруты обычной жизни. Миллионы индуистов, мусульман и сикхов переселялись в поисках безопасности, и эти перемещения стали одной из крупнейших миграций XX века.
</a:t>
            </a:r>
            <a:endParaRPr lang="en-US" sz="91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Кашмир: спор, который превратился в долгий узел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самых острых последствий стал спор о Кашмире. После 1947 года он стал источником затяжных военных кризисов, дипломатического противостояния и внутренней нестабильности, влияя на повестку национальной безопасности Индии.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1947 года и проблема Кашмира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десятилетия независимости государство контролировало ключевые отрасли: энергетику, металлургию, транспорт, тяжелое машиностроение и оборонный сектор.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 индустриализация: модель импортозамещения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бизнес работал в условиях лицензирования, тарифной защиты и жесткого регулирования, что поддерживало развитие крупных национальных предприятий.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снижало зависимость от внешних поставок, но одновременно ограничивало конкуренцию и замедляло внедрение новых технологий.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заметным становилось отставание в сферах массового потребления и малого бизнеса, где требовались гибкость и быстрые инновации.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917" y="1835776"/>
            <a:ext cx="548352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экономика до и после реформ 1991 года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периодов показывает, как менялись степень открытости, доступ к инвестициям и роль государства в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закрытой экономики к более рыночной модели усилил роль услуг, технологий и международной торговли в росте.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Структурированное обобщение данных по реформам 1991 года; точные статистические значения в задании не приведены.
</a:t>
            </a:r>
            <a:endParaRPr lang="en-US" sz="9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1991: платежный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Стране не хватало валютных резервов для обслуживания внешних обязательств. Финансовая система оказалась под давлением, и потребовались быстрые решения.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1991: запуск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Нарасимхи Рао с министром финансов Манмоханом Сингх начали дерегулирование, приватизацию и открытие экономики для иностранного капитала.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Далее: поворот к росту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Сократили барьеры для предпринимательства и ослабили контроль над ценами и лицензиями. Внешнеэкономическая политика стала более открытой, что помогло стабилизироваться.
</a:t>
            </a:r>
            <a:endParaRPr lang="en-US" sz="1025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1991 года и либерализация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1524" y="1992620"/>
            <a:ext cx="254991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разработок и аутсорсинга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Бангалор, Хайдарабад, Пуна и Ченнаи укрепились как узлы программирования и инженерных услуг. Компании получали заказы, а спрос на специалистов рос вместе с индустрией.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карьерные траектории для выпускников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вузы стали поставщиками кадров для растущего сектора. Для выпускников открывались рабочие места не только внутри страны, но и в проектах, связанных с зарубежными заказчиками.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городской «средней прослойки»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занятости в сфере технологий поддержало рост среднего класса в городах. Это усилило спрос на современное жилье и регулярные услуги городского уровня.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 образование и частную медицину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ИТ-сферы подтянул потребительские стандарты: развивались частные медицинские услуги, расширялись запросы на качественное образование и товары широкого спроса.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ИТ-сектора и появление новой городской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изменение структуры населения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Быстрому росту городов способствовали миграция из села, расширение агломераций и развитие промышленности и 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усилила контраст между динамичными мегаполисами и бедными сельскими районами, сделав неравенство заметнее.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показателям урбанизации; точные ряды не указаны в исходном описании.
</a:t>
            </a:r>
            <a:endParaRPr lang="en-US" sz="9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«зелёная революция»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1960–1970-е годы «зелёная революция» опиралась на высокоурожайные сорта пшеницы и риса, расширение ирригации, удобрения и кредитование фермеров. Это позволило увеличить продуктивность даже при сложных погодных условиях.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результаты пришлись на Пенджаб и Харьяна: зерна стали собирать значительно больше, а стабильность снабжения продовольствием повысилась. Эти регионы раньше других получили технологические и финансовые преимущества.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сократила зависимость от импорта продовольствия и укрепила продовольственную безопасность. Однако эффект распределялся неравномерно: бедные штаты и мелкие хозяйства часто подключались позже и в меньшем объёме.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политическая система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 цепочке «выборы → правительство → коалиция → министерства → парламентский контроль»; с конца XX века коалиционные форматы стали частыми из‑за отсутствия устойчивого доминирования одной партии.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национальный конгресс долгое время задавал общий политический курс страны, особенно в первые десятилетия после независимости. Его влияние поддерживалось разветвлённой сетью местных организаций и идеей секулярного государства.
</a:t>
            </a:r>
            <a:endParaRPr lang="en-US" sz="94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чаще обсуждались секуляризм, религиозная идентичность и роль традиций, а также место религиозных меньшинств в государстве. Политические споры становились более эмоциональными и напрямую затрагивали повседневные представления о «норме».
</a:t>
            </a:r>
            <a:endParaRPr lang="en-US" sz="93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1990-х годов заметно укрепилась Бхаратия джаната парти (БДП), опиравшаяся на идеи индуистского национализма. Конкуренция между Конгрессом и БДП усилила ощущение политического «перекраивания» приоритетов.
</a:t>
            </a:r>
            <a:endParaRPr lang="en-US" sz="978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Индия стала ещё более многопартийной системой, где вес набирали региональные игроки. Коалиционные договорённости и интересы штатов стали сильнее влиять на содержание политики на федеральном уровне.
</a:t>
            </a:r>
            <a:endParaRPr lang="en-US" sz="992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Конгресс, БДП и изменение политической повестки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Кашмирская долина: линия разлома между политикой и идентичностью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Кашмирский вопрос связывает внутренние решения Индии и внешние отношения с Пакистаном. С конца 1980-х годов в регионе сохранялось вооружённое повстанческое движение, а дипломатические треки регулярно обострялись. Поэтому безопасность становится частью не только внешней политики, но и внутренней.
</a:t>
            </a:r>
            <a:endParaRPr lang="en-US" sz="841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терактов: безопасность как центральная тема индийской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Террористические атаки, включая теракт в Мумбаи в 2008 году, сделали вопросы безопасности повседневной темой для политических дебатов. Подобные события влияют на доверие к институтам, обсуждение оборонных мер и межконфессиональные напряжения. Конфликт перестаёт быть «локальным».
</a:t>
            </a:r>
            <a:endParaRPr lang="en-US" sz="832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Кашмир, терроризм и вопросы национальной безопасности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статус и внешняя политика Индии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4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1974 — первое ядерное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провела первое ядерное испытание, закрепив технологическую самостоятельность в этой области и обозначив собственную стратегическую линию.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797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 — серия новых испытаний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1998 году были проведены новые испытания, окончательно подтвердившие статус Индии как ядерной державы.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23800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1990-е–2000-е — ставка на стратегическую автономию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Индия стремилась сохранять независимую внешнеполитическую позицию, не подчиняясь целиком ни одному из центров силы.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1729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 — прагматичное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строилась на развитии отношений с США, Россией, Японией, государствами Юго-Восточной Азии и странами «Глобального Юга», сочетая автономию и сотрудничество.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130" y="1835776"/>
            <a:ext cx="3666262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достижения и нерешенные проблемы развития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достижения и системные трудности: рост базовых показателей здоровья и образования — при сохранении бедности, неравенства и различий между штатами.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сам по себе не устранил социальные контрасты: модернизация идёт неравномерно и требует целенаправленной социальной политики и выравнивания возможностей.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из школьных учебных курсов по общественно-экономическому развитию Индии (без привязки к одному набору статистики).
</a:t>
            </a:r>
            <a:endParaRPr lang="en-US" sz="7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 мировой экономике и научно-техническом развитии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востребованности особенно заметен в услугах и технологиях: по мере расширения компетенций росло значение Индии как поставщика знаний и инженерных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тенденция — смещение от сырьевой роли к экспортируемым услугам и высокотехнологичным компетенциям, что усиливает конкурентоспособность за счёт кадрового потенциала.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динамики отраслей (без единого набора точных чисел): перечень направлений развития подтверждается программными материалами и обзорными источниками 2000-х–2020-х; значения на диаграмме условные.
</a:t>
            </a:r>
            <a:endParaRPr lang="en-US" sz="7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кино и образ современной Индии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Индийское кино, прежде всего Болливуд, стало заметным элементом национальной идентичности и массовой культуры. Сюжеты, звёздная индустрия и музыка поддерживают узнаваемость страны в мире.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Широкую международную видимость усилили англоязычная литература индийских авторов, успехи спортсменов и популярность индийской музыки. Эти культурные каналы действуют как «мост» между локальным опытом и глобальной аудиторией.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Индии массовая культура помогает жить в многоязычном и многоконфессиональном обществе, но одновременно порождает споры о традициях, модернизации и религиозной символике. Поэтому культура становится частью «мягкой силы»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Индии к XXI веку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этапов развития: от независимости и плановой модели к рыночным реформам, росту услуг и технологий, усилению урбанизации и глобальной интеграции.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успехи модернизации и незавершённость вызовов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XXI века Индия стала крупнейшей демократической страной, ключевым игроком мировой экономики и признанной ядерной державой. При этом сохранялись бедность, неравенство, региональные разрывы и религиозно‑политические конфликты, а устойчивое развитие оставалось задачей.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2026-05-11T13:51:21Z</dcterms:created>
  <dcterms:modified xsi:type="dcterms:W3CDTF">2026-05-11T13:51:21Z</dcterms:modified>
</cp:coreProperties>
</file>