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image" Target="../media/image-8-15.png"/><Relationship Id="rId16" Type="http://schemas.openxmlformats.org/officeDocument/2006/relationships/image" Target="../media/image-8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image" Target="../media/image-11-14.png"/><Relationship Id="rId15" Type="http://schemas.openxmlformats.org/officeDocument/2006/relationships/image" Target="../media/image-11-15.png"/><Relationship Id="rId16" Type="http://schemas.openxmlformats.org/officeDocument/2006/relationships/image" Target="../media/image-11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image" Target="../media/image-18-14.png"/><Relationship Id="rId15" Type="http://schemas.openxmlformats.org/officeDocument/2006/relationships/image" Target="../media/image-18-15.png"/><Relationship Id="rId16" Type="http://schemas.openxmlformats.org/officeDocument/2006/relationships/image" Target="../media/image-18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Наша Родина — Россия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Большая, красивая и очень разная страна, которой мы гордимся.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— это близкое и родное
</a:t>
            </a:r>
            <a:endParaRPr lang="en-US" sz="2007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начинается с дома, семьи, школы и улицы. Для каждого человека она своя, но всегда связана с теплом, памятью и заботой. Россия объединяет множество народов, традиций и общего уважения к своей земле.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России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32200" y="1106978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страна
</a:t>
            </a:r>
            <a:pPr algn="l" indent="0" marL="0">
              <a:lnSpc>
                <a:spcPct val="100000"/>
              </a:lnSpc>
              <a:buNone/>
            </a:pPr>
            <a:r>
              <a:rPr lang="en-US" sz="58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огромную территорию и считается самой большой страной мира. На карте видно, как далеко друг от друга находятся её города, моря, горы и северные земли.
</a:t>
            </a:r>
            <a:endParaRPr lang="en-US" sz="1466" dirty="0"/>
          </a:p>
        </p:txBody>
      </p:sp>
      <p:sp>
        <p:nvSpPr>
          <p:cNvPr id="11" name="Text 3"/>
          <p:cNvSpPr txBox="1"/>
          <p:nvPr/>
        </p:nvSpPr>
        <p:spPr>
          <a:xfrm>
            <a:off x="232200" y="2036900"/>
            <a:ext cx="6376521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на карте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России — Москва. На карте можно найти этот город в европейской части страны, где сосредоточены важные государственные учреждения, музеи и исторические места.
</a:t>
            </a:r>
            <a:endParaRPr lang="en-US" sz="1460" dirty="0"/>
          </a:p>
        </p:txBody>
      </p:sp>
      <p:sp>
        <p:nvSpPr>
          <p:cNvPr id="12" name="Text 4"/>
          <p:cNvSpPr txBox="1"/>
          <p:nvPr/>
        </p:nvSpPr>
        <p:spPr>
          <a:xfrm>
            <a:off x="232200" y="2966800"/>
            <a:ext cx="5995916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и границы частей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Уральские горы часто называют границей между Европой и Азией. Это помогает понять, насколько разнообразна и велика территория России, которая соединяет разные природные области.
</a:t>
            </a:r>
            <a:endParaRPr lang="en-US" sz="1460" dirty="0"/>
          </a:p>
        </p:txBody>
      </p:sp>
      <p:sp>
        <p:nvSpPr>
          <p:cNvPr id="13" name="Text 5"/>
          <p:cNvSpPr txBox="1"/>
          <p:nvPr/>
        </p:nvSpPr>
        <p:spPr>
          <a:xfrm>
            <a:off x="232200" y="3896725"/>
            <a:ext cx="5636803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и север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хорошо заметны северные территории и Дальний Восток. Они показывают, что страна тянется очень далеко, поэтому в ней разные климат и природа.
</a:t>
            </a:r>
            <a:endParaRPr lang="en-US" sz="146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символы России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2425" y="1207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России состоит из трёх полос: белой, синей и красной. Его поднимают в торжественные дни, чтобы показать уважение к стране и её истории.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181204" y="1207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России — двуглавый орёл. Этот символ напоминает о силе, единстве и давних традициях государства, которые бережно сохраняются много лет.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звучит на праздниках, линейках и важных событиях. Когда его слушают, люди встают и выражают уважение к Родине и её символам.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181204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символов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символы помогают почувствовать, что у страны есть своя честь, память и достоинство. Они объединяют людей, как общий знак большой семьи.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столица России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9927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город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столица России и город, где принимаются важные решения для всей страны. В нём живут миллионы людей, и жизнь здесь кипит с раннего утра.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1508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находятся Кремль, Красная площадь, музеи, театры и здания, которые знают во всём мире. Эти места рассказывают о прошлом и настоящем города.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29927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Старинный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очень древняя: ей больше 870 лет. За много веков она выросла из небольшого поселения в огромный современный город, полный истории.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1508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не только важный центр, но и красивый город с парками, мостами и широкими улицами. Здесь всегда много движения, как в большом муравейнике, только очень дружелюбном.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4861" y="1534975"/>
            <a:ext cx="2712729" cy="29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страна рек и озёр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31477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реки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текут великие реки: Волга, Обь, Енисей, Лена и Амур. Они дают воду, помогают людям и становятся домом для многих рыб и птиц.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1831664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Байкал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— самое глубокое озеро на Земле. Его глубина достигает 1642 метров, и это одно из самых удивительных природных чудес России.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3336096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 нужны людям, растениям и животным. Без чистой воды не может жить ни лес, ни поле, ни город, ни маленькая деревня.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838039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2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богатство
</a:t>
            </a:r>
            <a:pPr algn="l" indent="0" marL="0">
              <a:lnSpc>
                <a:spcPct val="100000"/>
              </a:lnSpc>
              <a:buNone/>
            </a:pPr>
            <a:r>
              <a:rPr lang="en-US" sz="58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просторы делают страну красивой и щедрой. Они украшают пейзажи, помогают хозяйству и напоминают, что природу нужно беречь каждый день.
</a:t>
            </a:r>
            <a:endParaRPr lang="en-US" sz="145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зоны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32200" y="1106978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Суровый север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России находится тундра. Здесь очень холодно, дуют сильные ветры и растут низкие растения. Зато природа выглядит необычно и по-своему красиво.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32200" y="2036900"/>
            <a:ext cx="6376521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равнины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страны много лесов, полей и равнин. Здесь живут привычные для нас растения и животные, а пейзажи часто напоминают открытую зелёную книгу.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232200" y="2966800"/>
            <a:ext cx="5995916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юг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юге России встречаются степи и более тёплые места. Там широко раскинулись травы, а природа кажется просторной, светлой и очень свободной.
</a:t>
            </a:r>
            <a:endParaRPr lang="en-US" sz="1460" dirty="0"/>
          </a:p>
        </p:txBody>
      </p:sp>
      <p:sp>
        <p:nvSpPr>
          <p:cNvPr id="13" name="Text 5"/>
          <p:cNvSpPr txBox="1"/>
          <p:nvPr/>
        </p:nvSpPr>
        <p:spPr>
          <a:xfrm>
            <a:off x="232200" y="3896725"/>
            <a:ext cx="5636803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частях страны есть и горы. Такое природное разнообразие делает Россию похожей на большой учебник, где можно увидеть почти все виды ландшафтов.
</a:t>
            </a:r>
            <a:endParaRPr lang="en-US" sz="146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625" y="1328555"/>
            <a:ext cx="754800" cy="60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50088" y="1328555"/>
            <a:ext cx="754800" cy="603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26825" y="1285325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39113" y="1295008"/>
            <a:ext cx="754800" cy="670933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683612" y="1328555"/>
            <a:ext cx="754800" cy="60384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24225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России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40458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языки
</a:t>
            </a:r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России говорят на разных языках и диалектах. Это помогает сохранять богатство культуры, как если бы в одной большой книге было множество интересных страниц.
</a:t>
            </a:r>
            <a:endParaRPr lang="en-US" sz="1130" dirty="0"/>
          </a:p>
        </p:txBody>
      </p:sp>
      <p:sp>
        <p:nvSpPr>
          <p:cNvPr id="21" name="Text 3"/>
          <p:cNvSpPr txBox="1"/>
          <p:nvPr/>
        </p:nvSpPr>
        <p:spPr>
          <a:xfrm>
            <a:off x="2149099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одежда
</a:t>
            </a:r>
            <a:pPr algn="ctr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народа есть традиционная одежда. Она отличается цветами, узорами и украшениями и часто рассказывает о жизни, труде и вкусах людей.
</a:t>
            </a:r>
            <a:endParaRPr lang="en-US" sz="1195" dirty="0"/>
          </a:p>
        </p:txBody>
      </p:sp>
      <p:sp>
        <p:nvSpPr>
          <p:cNvPr id="22" name="Text 4"/>
          <p:cNvSpPr txBox="1"/>
          <p:nvPr/>
        </p:nvSpPr>
        <p:spPr>
          <a:xfrm>
            <a:off x="3893612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музыка
</a:t>
            </a:r>
            <a:pPr algn="ctr" indent="0" marL="0">
              <a:lnSpc>
                <a:spcPct val="100000"/>
              </a:lnSpc>
              <a:buNone/>
            </a:pPr>
            <a:r>
              <a:rPr lang="en-US" sz="121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песни передают настроение народа, его историю и радость праздников. Иногда они звучат весело, а иногда — очень спокойно и торжественно.
</a:t>
            </a:r>
            <a:endParaRPr lang="en-US" sz="1216" dirty="0"/>
          </a:p>
        </p:txBody>
      </p:sp>
      <p:sp>
        <p:nvSpPr>
          <p:cNvPr id="23" name="Text 5"/>
          <p:cNvSpPr txBox="1"/>
          <p:nvPr/>
        </p:nvSpPr>
        <p:spPr>
          <a:xfrm>
            <a:off x="5638124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 предания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народов России есть свои сказки, легенды и пословицы. В них можно найти мудрость, доброту и смешные истории, которые любят слушать дети.
</a:t>
            </a:r>
            <a:endParaRPr lang="en-US" sz="1141" dirty="0"/>
          </a:p>
        </p:txBody>
      </p:sp>
      <p:sp>
        <p:nvSpPr>
          <p:cNvPr id="24" name="Text 6"/>
          <p:cNvSpPr txBox="1"/>
          <p:nvPr/>
        </p:nvSpPr>
        <p:spPr>
          <a:xfrm>
            <a:off x="738263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народов
</a:t>
            </a:r>
            <a:pPr algn="ctr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разных народов живут рядом, учатся, работают и дружат. Такое соседство делает страну крепкой, интересной и похожей на дружный дом.
</a:t>
            </a:r>
            <a:endParaRPr lang="en-US" sz="122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85100" y="1146080"/>
            <a:ext cx="2958900" cy="28924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традиции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788925" y="1207150"/>
            <a:ext cx="5268900" cy="6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
</a:t>
            </a:r>
            <a:pPr algn="l" indent="0" marL="0">
              <a:lnSpc>
                <a:spcPct val="100000"/>
              </a:lnSpc>
              <a:buNone/>
            </a:pPr>
            <a:r>
              <a:rPr lang="en-US" sz="49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 любят почти в каждой семье. Его встречают с ёлкой, подарками и добрыми пожеланиями, а дома сразу становится светло и празднично.
</a:t>
            </a:r>
            <a:endParaRPr lang="en-US" sz="1381" dirty="0"/>
          </a:p>
        </p:txBody>
      </p:sp>
      <p:sp>
        <p:nvSpPr>
          <p:cNvPr id="13" name="Text 3"/>
          <p:cNvSpPr txBox="1"/>
          <p:nvPr/>
        </p:nvSpPr>
        <p:spPr>
          <a:xfrm>
            <a:off x="788925" y="1935350"/>
            <a:ext cx="5268900" cy="6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Победы
</a:t>
            </a:r>
            <a:pPr algn="l" indent="0" marL="0">
              <a:lnSpc>
                <a:spcPct val="100000"/>
              </a:lnSpc>
              <a:buNone/>
            </a:pPr>
            <a:r>
              <a:rPr lang="en-US" sz="47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Победы напоминает о мужестве людей и о памяти, которую нужно бережно хранить. В этот день особенно важно говорить спасибо защитникам Отечества.
</a:t>
            </a:r>
            <a:endParaRPr lang="en-US" sz="1326" dirty="0"/>
          </a:p>
        </p:txBody>
      </p:sp>
      <p:sp>
        <p:nvSpPr>
          <p:cNvPr id="14" name="Text 4"/>
          <p:cNvSpPr txBox="1"/>
          <p:nvPr/>
        </p:nvSpPr>
        <p:spPr>
          <a:xfrm>
            <a:off x="788925" y="2663550"/>
            <a:ext cx="5268900" cy="6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Масленица
</a:t>
            </a:r>
            <a:pPr algn="l" indent="0" marL="0">
              <a:lnSpc>
                <a:spcPct val="100000"/>
              </a:lnSpc>
              <a:buNone/>
            </a:pPr>
            <a:r>
              <a:rPr lang="en-US" sz="47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Масленица провожает зиму и встречает весну. На празднике поют, играют, угощаются блинами и радуются тёплому солнцу, которое приходит после холодов.
</a:t>
            </a:r>
            <a:endParaRPr lang="en-US" sz="1326" dirty="0"/>
          </a:p>
        </p:txBody>
      </p:sp>
      <p:sp>
        <p:nvSpPr>
          <p:cNvPr id="15" name="Text 5"/>
          <p:cNvSpPr txBox="1"/>
          <p:nvPr/>
        </p:nvSpPr>
        <p:spPr>
          <a:xfrm>
            <a:off x="788925" y="3391750"/>
            <a:ext cx="5268900" cy="6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Сабантуй и Ысыах
</a:t>
            </a:r>
            <a:pPr algn="l" indent="0" marL="0">
              <a:lnSpc>
                <a:spcPct val="100000"/>
              </a:lnSpc>
              <a:buNone/>
            </a:pPr>
            <a:r>
              <a:rPr lang="en-US" sz="47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Сабантуй и Ысыах — яркие народные праздники, которые показывают богатство традиций России. Они учат уважать культуру разных народов и радоваться вместе.
</a:t>
            </a:r>
            <a:endParaRPr lang="en-US" sz="1326" dirty="0"/>
          </a:p>
        </p:txBody>
      </p:sp>
      <p:sp>
        <p:nvSpPr>
          <p:cNvPr id="16" name="Text 6"/>
          <p:cNvSpPr txBox="1"/>
          <p:nvPr/>
        </p:nvSpPr>
        <p:spPr>
          <a:xfrm>
            <a:off x="788925" y="4119950"/>
            <a:ext cx="5268900" cy="6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48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семьях хранят песни, сказки, игры, рецепты и ремёсла. Эти добрые привычки переходят от старших к младшим и помогают помнить свои корни.
</a:t>
            </a:r>
            <a:endParaRPr lang="en-US" sz="135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семьи к любви к Родине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ребёнка от близкого и понятного мира к осознанной заботе о стране.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019" y="1285325"/>
            <a:ext cx="604013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50088" y="1328555"/>
            <a:ext cx="754800" cy="603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26825" y="1285325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71363" y="1285325"/>
            <a:ext cx="690300" cy="6903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715862" y="1285325"/>
            <a:ext cx="690300" cy="6903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24225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богатства страны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  <p:sp>
        <p:nvSpPr>
          <p:cNvPr id="20" name="Text 2"/>
          <p:cNvSpPr txBox="1"/>
          <p:nvPr/>
        </p:nvSpPr>
        <p:spPr>
          <a:xfrm>
            <a:off x="40458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богатства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дают древесину для домов, мебели и бумаги. В них живут звери и птицы, а ещё они очищают воздух. Поэтому леса нужно беречь и не тревожить без нужды.
</a:t>
            </a:r>
            <a:endParaRPr lang="en-US" sz="1147" dirty="0"/>
          </a:p>
        </p:txBody>
      </p:sp>
      <p:sp>
        <p:nvSpPr>
          <p:cNvPr id="21" name="Text 3"/>
          <p:cNvSpPr txBox="1"/>
          <p:nvPr/>
        </p:nvSpPr>
        <p:spPr>
          <a:xfrm>
            <a:off x="2149099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газ
</a:t>
            </a:r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газ помогают работать транспорту, отоплению домов и заводам. Из них делают топливо и полезные материалы. Эти богатства особенно важны для жизни и развития страны.
</a:t>
            </a:r>
            <a:endParaRPr lang="en-US" sz="1130" dirty="0"/>
          </a:p>
        </p:txBody>
      </p:sp>
      <p:sp>
        <p:nvSpPr>
          <p:cNvPr id="22" name="Text 4"/>
          <p:cNvSpPr txBox="1"/>
          <p:nvPr/>
        </p:nvSpPr>
        <p:spPr>
          <a:xfrm>
            <a:off x="3893612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и руда
</a:t>
            </a:r>
            <a:pPr algn="ctr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и железная руда нужны для строительства, машин и многих вещей вокруг нас. Из них делают прочные материалы, без которых трудно представить современную жизнь и большие города.
</a:t>
            </a:r>
            <a:endParaRPr lang="en-US" sz="1095" dirty="0"/>
          </a:p>
        </p:txBody>
      </p:sp>
      <p:sp>
        <p:nvSpPr>
          <p:cNvPr id="23" name="Text 5"/>
          <p:cNvSpPr txBox="1"/>
          <p:nvPr/>
        </p:nvSpPr>
        <p:spPr>
          <a:xfrm>
            <a:off x="5638124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Плодородная земля
</a:t>
            </a:r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плодородной земле растут хлеб, овощи и фрукты. Она кормит людей и животных, поэтому к полям относятся с заботой. Хороший урожай начинается с бережного труда.
</a:t>
            </a:r>
            <a:endParaRPr lang="en-US" sz="1130" dirty="0"/>
          </a:p>
        </p:txBody>
      </p:sp>
      <p:sp>
        <p:nvSpPr>
          <p:cNvPr id="24" name="Text 6"/>
          <p:cNvSpPr txBox="1"/>
          <p:nvPr/>
        </p:nvSpPr>
        <p:spPr>
          <a:xfrm>
            <a:off x="738263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использование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богатства не бесконечны, поэтому их важно использовать аккуратно. Если экономить ресурсы и не загрязнять природу, они послужат и нам, и будущим поколениям.
</a:t>
            </a:r>
            <a:endParaRPr lang="en-US" sz="10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хранит величие истории и особую красоту набережных, мостов и дворцов. Здесь находятся музеи, памятники и здания, которые напоминают о прошлом страны. Гуляя по городу, легко представить, как много важных событий он видел.
</a:t>
            </a:r>
            <a:endParaRPr lang="en-US" sz="884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— город памяти и красоты
</a:t>
            </a:r>
            <a:endParaRPr lang="en-US" sz="1519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Волгоград известен как город, который помнит героическую оборону и трудные страницы войны. На Мамаевом кургане стоит величественный памятник, а рядом горят огни памяти. Это место учит уважать подвиг защитников Отечества.
</a:t>
            </a:r>
            <a:endParaRPr lang="en-US" sz="953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Волгоград — город мужества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Севастополь стоит у моря и хранит память о моряках, защитниках и героях. Его площади, памятники и музеи рассказывают о смелости людей. Здесь особенно ясно понимаешь, как важно помнить историю своей страны.
</a:t>
            </a:r>
            <a:endParaRPr lang="en-US" sz="981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Севастополь — город моря и славы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города России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4861" y="1534975"/>
            <a:ext cx="2712729" cy="29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1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которыми гордится Россия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364928" y="1710798"/>
            <a:ext cx="17799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
</a:t>
            </a:r>
            <a:pPr algn="l" indent="0" marL="0">
              <a:lnSpc>
                <a:spcPct val="100000"/>
              </a:lnSpc>
              <a:buNone/>
            </a:pPr>
            <a:r>
              <a:rPr lang="en-US" sz="39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написал удивительные сказки, стихи и поэмы, которые любят и дети, и взрослые. Его язык красив и точен, а строки помогают почувствовать богатство русской литературы.
</a:t>
            </a:r>
            <a:endParaRPr lang="en-US" sz="1118" dirty="0"/>
          </a:p>
        </p:txBody>
      </p:sp>
      <p:sp>
        <p:nvSpPr>
          <p:cNvPr id="13" name="Text 3"/>
          <p:cNvSpPr txBox="1"/>
          <p:nvPr/>
        </p:nvSpPr>
        <p:spPr>
          <a:xfrm>
            <a:off x="2380134" y="1710798"/>
            <a:ext cx="17799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4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Менделеев
</a:t>
            </a:r>
            <a:pPr algn="l" indent="0" marL="0">
              <a:lnSpc>
                <a:spcPct val="100000"/>
              </a:lnSpc>
              <a:buNone/>
            </a:pPr>
            <a:r>
              <a:rPr lang="en-US" sz="362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Менделеев был учёным, который сделал важные открытия в химии. Он умел внимательно наблюдать, много работать и искать ответы на сложные вопросы. Это хороший пример любознательности и терпения.
</a:t>
            </a:r>
            <a:endParaRPr lang="en-US" sz="1014" dirty="0"/>
          </a:p>
        </p:txBody>
      </p:sp>
      <p:sp>
        <p:nvSpPr>
          <p:cNvPr id="14" name="Text 4"/>
          <p:cNvSpPr txBox="1"/>
          <p:nvPr/>
        </p:nvSpPr>
        <p:spPr>
          <a:xfrm>
            <a:off x="4383103" y="1710798"/>
            <a:ext cx="17799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Гагарин
</a:t>
            </a:r>
            <a:pPr algn="l" indent="0" marL="0">
              <a:lnSpc>
                <a:spcPct val="100000"/>
              </a:lnSpc>
              <a:buNone/>
            </a:pPr>
            <a:r>
              <a:rPr lang="en-US" sz="38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Гагарин стал первым человеком в космосе и прославил страну во всём мире. Его полёт показал, что смелая мечта может стать реальностью, если идти к цели уверенно.
</a:t>
            </a:r>
            <a:endParaRPr lang="en-US" sz="1081" dirty="0"/>
          </a:p>
        </p:txBody>
      </p:sp>
      <p:sp>
        <p:nvSpPr>
          <p:cNvPr id="15" name="Text 5"/>
          <p:cNvSpPr txBox="1"/>
          <p:nvPr/>
        </p:nvSpPr>
        <p:spPr>
          <a:xfrm>
            <a:off x="434321" y="3365773"/>
            <a:ext cx="26541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Чайковский
</a:t>
            </a:r>
            <a:pPr algn="l" indent="0" marL="0">
              <a:lnSpc>
                <a:spcPct val="100000"/>
              </a:lnSpc>
              <a:buNone/>
            </a:pPr>
            <a:r>
              <a:rPr lang="en-US" sz="473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 создал прекрасную музыку, которую слушают в театрах и концертных залах многих стран. Его произведения помогают почувствовать красоту, настроение и силу искусства.
</a:t>
            </a:r>
            <a:endParaRPr lang="en-US" sz="1323" dirty="0"/>
          </a:p>
        </p:txBody>
      </p:sp>
      <p:sp>
        <p:nvSpPr>
          <p:cNvPr id="16" name="Text 6"/>
          <p:cNvSpPr txBox="1"/>
          <p:nvPr/>
        </p:nvSpPr>
        <p:spPr>
          <a:xfrm>
            <a:off x="3439387" y="3365773"/>
            <a:ext cx="26541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
</a:t>
            </a:r>
            <a:pPr algn="l" indent="0" marL="0">
              <a:lnSpc>
                <a:spcPct val="100000"/>
              </a:lnSpc>
              <a:buNone/>
            </a:pPr>
            <a:r>
              <a:rPr lang="en-US" sz="44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написал знаменитые книги о людях, доброте и честности. Его произведения учат думать, сочувствовать и понимать других. Он показал, как много значит честный и трудолюбивый человек.
</a:t>
            </a:r>
            <a:endParaRPr lang="en-US" sz="124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Природу нужно беречь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2992775" y="1174275"/>
            <a:ext cx="1780500" cy="157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леса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оставлять мусор в лесу, потому что он вредит растениям и животным. После прогулки нужно убирать за собой и не ломать ветки. Лес любит тишину и порядок.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168574" y="1174275"/>
            <a:ext cx="1780500" cy="157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Медведь, тигр, журавль, белый медведь и соболь нуждаются в защите. Животных нельзя пугать, ловить или обижать. Лучше наблюдать за ними спокойно и уважать их дом.
</a:t>
            </a:r>
            <a:endParaRPr lang="en-US" sz="1399" dirty="0"/>
          </a:p>
        </p:txBody>
      </p:sp>
      <p:sp>
        <p:nvSpPr>
          <p:cNvPr id="13" name="Text 4"/>
          <p:cNvSpPr txBox="1"/>
          <p:nvPr/>
        </p:nvSpPr>
        <p:spPr>
          <a:xfrm>
            <a:off x="5080674" y="1174275"/>
            <a:ext cx="1780500" cy="157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реки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всем живым существам, поэтому нельзя загрязнять реки и озёра. Если бережно относиться к воде дома и на природе, она останется чистой для людей и животных.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015075" y="2851975"/>
            <a:ext cx="1780500" cy="157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 огнём
</a:t>
            </a:r>
            <a:pPr algn="l" indent="0" marL="0">
              <a:lnSpc>
                <a:spcPct val="100000"/>
              </a:lnSpc>
              <a:buNone/>
            </a:pPr>
            <a:r>
              <a:rPr lang="en-US" sz="48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в лесу может быстро стать опасным пожаром. Поэтому нельзя разводить костры без взрослых и оставлять после отдыха тлеющие угли. Осторожность спасает деревья и зверей.
</a:t>
            </a:r>
            <a:endParaRPr lang="en-US" sz="1366" dirty="0"/>
          </a:p>
        </p:txBody>
      </p:sp>
      <p:sp>
        <p:nvSpPr>
          <p:cNvPr id="15" name="Text 6"/>
          <p:cNvSpPr txBox="1"/>
          <p:nvPr/>
        </p:nvSpPr>
        <p:spPr>
          <a:xfrm>
            <a:off x="6146274" y="2851975"/>
            <a:ext cx="1780500" cy="157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49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Природу можно беречь простыми делами: экономить воду, сажать растения, не рвать редкие цветы и убирать за собой. Такие привычки делают Родину чище и красивее.
</a:t>
            </a:r>
            <a:endParaRPr lang="en-US" sz="139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85100" y="1146080"/>
            <a:ext cx="2958900" cy="28924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1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патриотизм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788925" y="1207150"/>
            <a:ext cx="5268900" cy="6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в семье
</a:t>
            </a:r>
            <a:pPr algn="l" indent="0" marL="0">
              <a:lnSpc>
                <a:spcPct val="100000"/>
              </a:lnSpc>
              <a:buNone/>
            </a:pPr>
            <a:r>
              <a:rPr lang="en-US" sz="47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Патриотизм начинается дома, когда ребёнок уважает родителей, бабушек, дедушек и помогает близким. Вежливые слова и забота показывают, что человек ценит свою семью и учится добру.
</a:t>
            </a:r>
            <a:endParaRPr lang="en-US" sz="1326" dirty="0"/>
          </a:p>
        </p:txBody>
      </p:sp>
      <p:sp>
        <p:nvSpPr>
          <p:cNvPr id="13" name="Text 3"/>
          <p:cNvSpPr txBox="1"/>
          <p:nvPr/>
        </p:nvSpPr>
        <p:spPr>
          <a:xfrm>
            <a:off x="788925" y="1935350"/>
            <a:ext cx="5268900" cy="6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честность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7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патриотизм видно в честности, умении дружить и не обижать других. Если помогать одноклассникам и держать слово, в классе становится теплее и спокойнее.
</a:t>
            </a:r>
            <a:endParaRPr lang="en-US" sz="1326" dirty="0"/>
          </a:p>
        </p:txBody>
      </p:sp>
      <p:sp>
        <p:nvSpPr>
          <p:cNvPr id="14" name="Text 4"/>
          <p:cNvSpPr txBox="1"/>
          <p:nvPr/>
        </p:nvSpPr>
        <p:spPr>
          <a:xfrm>
            <a:off x="788925" y="2663550"/>
            <a:ext cx="5268900" cy="6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аккуратность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7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Старательная учёба, порядок на парте и бережное отношение к вещам тоже важны. Человек, который трудится аккуратно, приносит пользу себе, школе и своей стране.
</a:t>
            </a:r>
            <a:endParaRPr lang="en-US" sz="1326" dirty="0"/>
          </a:p>
        </p:txBody>
      </p:sp>
      <p:sp>
        <p:nvSpPr>
          <p:cNvPr id="15" name="Text 5"/>
          <p:cNvSpPr txBox="1"/>
          <p:nvPr/>
        </p:nvSpPr>
        <p:spPr>
          <a:xfrm>
            <a:off x="788925" y="3391750"/>
            <a:ext cx="5268900" cy="6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своём месте
</a:t>
            </a:r>
            <a:pPr algn="l" indent="0" marL="0">
              <a:lnSpc>
                <a:spcPct val="100000"/>
              </a:lnSpc>
              <a:buNone/>
            </a:pPr>
            <a:r>
              <a:rPr lang="en-US" sz="47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двор, ухоженный класс и уважение к общему имуществу — это маленькие, но очень важные дела. Так ребёнок учится быть хозяином своего дома и города.
</a:t>
            </a:r>
            <a:endParaRPr lang="en-US" sz="1326" dirty="0"/>
          </a:p>
        </p:txBody>
      </p:sp>
      <p:sp>
        <p:nvSpPr>
          <p:cNvPr id="16" name="Text 6"/>
          <p:cNvSpPr txBox="1"/>
          <p:nvPr/>
        </p:nvSpPr>
        <p:spPr>
          <a:xfrm>
            <a:off x="788925" y="4119950"/>
            <a:ext cx="5268900" cy="6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поступки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47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Патриотизм растёт из простых добрых дел: уступить место, помочь старшему, поддержать друга. Из таких шагов складывается большая любовь к Родине, которую видно в поступках.
</a:t>
            </a:r>
            <a:endParaRPr lang="en-US" sz="132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466"/>
            <a:ext cx="2769600" cy="15687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6466"/>
            <a:ext cx="2769600" cy="15687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6466"/>
            <a:ext cx="2769600" cy="15687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окружающего мира, чтения и истории дети узнают о карте страны, её городах, природе и символах. Учитель помогает заметить, что Россия — не только учебник, но и живая, интересная страна. Так появляется первое чувство гордости.
</a:t>
            </a:r>
            <a:endParaRPr lang="en-US" sz="1033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Уроки, где Россия становится ближе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Классные часы, школьные праздники и выставки помогают узнать больше о народах России, памятных датах и традициях. Когда дети поют, читают стихи и готовят поделки, история страны становится понятной и запоминающейся.
</a:t>
            </a:r>
            <a:endParaRPr lang="en-US" sz="1069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классные часы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экскурсий школьники посещают музеи, памятные места и городские достопримечательности. Они видят, как прошлое связано с настоящим, и понимают, почему важно уважать труд людей, которые строили и защищали нашу страну.
</a:t>
            </a:r>
            <a:endParaRPr lang="en-US" sz="108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Экскурсии и новые открытия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Родина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гордость за страну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знания, чувства и добрые дела постепенно превращаются в любовь и гордость за Родину.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625" y="1295008"/>
            <a:ext cx="754800" cy="670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50088" y="1328555"/>
            <a:ext cx="754800" cy="603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69969" y="1285325"/>
            <a:ext cx="604013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71363" y="1285325"/>
            <a:ext cx="690300" cy="6903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715862" y="1285325"/>
            <a:ext cx="690300" cy="6903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24225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сегодня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20" name="Text 2"/>
          <p:cNvSpPr txBox="1"/>
          <p:nvPr/>
        </p:nvSpPr>
        <p:spPr>
          <a:xfrm>
            <a:off x="40458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дороги
</a:t>
            </a:r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стране строят и обновляют дороги, чтобы людям было удобнее ездить, перевозить товары и добираться до школы, работы и дома. Хорошие дороги делают жизнь быстрее и комфортнее.
</a:t>
            </a:r>
            <a:endParaRPr lang="en-US" sz="1130" dirty="0"/>
          </a:p>
        </p:txBody>
      </p:sp>
      <p:sp>
        <p:nvSpPr>
          <p:cNvPr id="21" name="Text 3"/>
          <p:cNvSpPr txBox="1"/>
          <p:nvPr/>
        </p:nvSpPr>
        <p:spPr>
          <a:xfrm>
            <a:off x="2149099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 больницы
</a:t>
            </a:r>
            <a:pPr algn="ctr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новые школы, детские сады и больницы. В них дети учатся, а люди получают помощь. Такие здания нужны каждому городу, ведь они заботятся о будущем и здоровье.
</a:t>
            </a:r>
            <a:endParaRPr lang="en-US" sz="1083" dirty="0"/>
          </a:p>
        </p:txBody>
      </p:sp>
      <p:sp>
        <p:nvSpPr>
          <p:cNvPr id="22" name="Text 4"/>
          <p:cNvSpPr txBox="1"/>
          <p:nvPr/>
        </p:nvSpPr>
        <p:spPr>
          <a:xfrm>
            <a:off x="3893612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открытия
</a:t>
            </a:r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работают научные центры, где исследователи делают открытия и создают новые технологии. Наука помогает лучше понимать мир, лечить людей и делать жизнь удобнее.
</a:t>
            </a:r>
            <a:endParaRPr lang="en-US" sz="1130" dirty="0"/>
          </a:p>
        </p:txBody>
      </p:sp>
      <p:sp>
        <p:nvSpPr>
          <p:cNvPr id="23" name="Text 5"/>
          <p:cNvSpPr txBox="1"/>
          <p:nvPr/>
        </p:nvSpPr>
        <p:spPr>
          <a:xfrm>
            <a:off x="5638124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Космонавтика
</a:t>
            </a:r>
            <a:pPr algn="ctr" indent="0" marL="0">
              <a:lnSpc>
                <a:spcPct val="100000"/>
              </a:lnSpc>
              <a:buNone/>
            </a:pPr>
            <a:r>
              <a:rPr lang="en-US" sz="96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космонавтика продолжает развиваться, а космос остаётся важной частью научной работы. Это напоминает, что смелые идеи и большой труд помогают человеку мечтать по-настоящему высоко.
</a:t>
            </a:r>
            <a:endParaRPr lang="en-US" sz="966" dirty="0"/>
          </a:p>
        </p:txBody>
      </p:sp>
      <p:sp>
        <p:nvSpPr>
          <p:cNvPr id="24" name="Text 6"/>
          <p:cNvSpPr txBox="1"/>
          <p:nvPr/>
        </p:nvSpPr>
        <p:spPr>
          <a:xfrm>
            <a:off x="738263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память
</a:t>
            </a:r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Библиотеки, музеи и театры сохраняют язык, книги, музыку и историю. Благодаря им люди узнают о прошлом, радуются искусству и чувствуют связь с родной страной.
</a:t>
            </a:r>
            <a:endParaRPr lang="en-US" sz="114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каждый ребёнок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232200" y="1093619"/>
            <a:ext cx="6780484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с интересом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учёба помогает узнавать больше о России, её истории, природе и людях. Когда ребёнок старается на уроках, он делает первый шаг к будущим полезным делам.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32200" y="1835275"/>
            <a:ext cx="6376521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дома и в школе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помочь маме, папе, учителю или однокласснику, а ещё спокойно убрать за собой. Забота о близких и порядке делает жизнь вокруг добрее и приятнее.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232200" y="2576925"/>
            <a:ext cx="5995916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вещи и учебники
</a:t>
            </a:r>
            <a:pPr algn="l" indent="0" marL="0">
              <a:lnSpc>
                <a:spcPct val="100000"/>
              </a:lnSpc>
              <a:buNone/>
            </a:pPr>
            <a:r>
              <a:rPr lang="en-US" sz="44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Аккуратные учебники, тетради и школьные принадлежности служат дольше, если обращаться с ними бережно. Это простая привычка, которая показывает уважение к труду людей.
</a:t>
            </a:r>
            <a:endParaRPr lang="en-US" sz="1248" dirty="0"/>
          </a:p>
        </p:txBody>
      </p:sp>
      <p:sp>
        <p:nvSpPr>
          <p:cNvPr id="14" name="Text 5"/>
          <p:cNvSpPr txBox="1"/>
          <p:nvPr/>
        </p:nvSpPr>
        <p:spPr>
          <a:xfrm>
            <a:off x="232200" y="3318600"/>
            <a:ext cx="5636803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мусорить и экономить
</a:t>
            </a:r>
            <a:pPr algn="l" indent="0" marL="0">
              <a:lnSpc>
                <a:spcPct val="100000"/>
              </a:lnSpc>
              <a:buNone/>
            </a:pPr>
            <a:r>
              <a:rPr lang="en-US" sz="49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бросать мусор, закрывать кран и беречь свет, становится чище и дома, и на улице. Маленькие полезные привычки помогают природе и всей стране.
</a:t>
            </a:r>
            <a:endParaRPr lang="en-US" sz="1390" dirty="0"/>
          </a:p>
        </p:txBody>
      </p:sp>
      <p:sp>
        <p:nvSpPr>
          <p:cNvPr id="15" name="Text 6"/>
          <p:cNvSpPr txBox="1"/>
          <p:nvPr/>
        </p:nvSpPr>
        <p:spPr>
          <a:xfrm>
            <a:off x="232200" y="4060250"/>
            <a:ext cx="5298558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добрым к людям
</a:t>
            </a:r>
            <a:pPr algn="l" indent="0" marL="0">
              <a:lnSpc>
                <a:spcPct val="100000"/>
              </a:lnSpc>
              <a:buNone/>
            </a:pPr>
            <a:r>
              <a:rPr lang="en-US" sz="4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слово, улыбка и помощь другу часто значат очень много. Когда ребёнок уважает старших и поддерживает младших, он делает свой город и Родину теплее.
</a:t>
            </a:r>
            <a:endParaRPr lang="en-US" sz="124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4950" y="942920"/>
            <a:ext cx="3312000" cy="3237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наш общий дом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это страна, где рядом живут природа, история, культура и труд многих людей. Любить её можно каждый день: учиться, уважать, помогать и делать маленькие добрые дела.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2026-05-26T01:27:18Z</dcterms:created>
  <dcterms:modified xsi:type="dcterms:W3CDTF">2026-05-26T01:27:18Z</dcterms:modified>
</cp:coreProperties>
</file>