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image" Target="../media/image-3-10.png"/><Relationship Id="rId11" Type="http://schemas.openxmlformats.org/officeDocument/2006/relationships/image" Target="../media/image-3-11.png"/><Relationship Id="rId12" Type="http://schemas.openxmlformats.org/officeDocument/2006/relationships/image" Target="../media/image-3-12.png"/><Relationship Id="rId13" Type="http://schemas.openxmlformats.org/officeDocument/2006/relationships/slideLayout" Target="../slideLayouts/slideLayout1.xml"/><Relationship Id="rId1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jpeg"/><Relationship Id="rId4" Type="http://schemas.openxmlformats.org/officeDocument/2006/relationships/image" Target="../media/image-5-4.png"/><Relationship Id="rId5" Type="http://schemas.openxmlformats.org/officeDocument/2006/relationships/image" Target="../media/image-5-5.jpeg"/><Relationship Id="rId6" Type="http://schemas.openxmlformats.org/officeDocument/2006/relationships/image" Target="../media/image-5-6.png"/><Relationship Id="rId7" Type="http://schemas.openxmlformats.org/officeDocument/2006/relationships/image" Target="../media/image-5-7.jpeg"/><Relationship Id="rId8" Type="http://schemas.openxmlformats.org/officeDocument/2006/relationships/image" Target="../media/image-5-8.png"/><Relationship Id="rId9" Type="http://schemas.openxmlformats.org/officeDocument/2006/relationships/image" Target="../media/image-5-9.png"/><Relationship Id="rId10" Type="http://schemas.openxmlformats.org/officeDocument/2006/relationships/slideLayout" Target="../slideLayouts/slideLayout1.xml"/><Relationship Id="rId11"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1.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jpeg"/><Relationship Id="rId8" Type="http://schemas.openxmlformats.org/officeDocument/2006/relationships/image" Target="../media/image-11-8.png"/><Relationship Id="rId9" Type="http://schemas.openxmlformats.org/officeDocument/2006/relationships/slideLayout" Target="../slideLayouts/slideLayout1.xml"/><Relationship Id="rId10"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jpeg"/><Relationship Id="rId4" Type="http://schemas.openxmlformats.org/officeDocument/2006/relationships/image" Target="../media/image-16-4.jpe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52955" y="701039"/>
            <a:ext cx="3938489" cy="3383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572000" y="1294400"/>
            <a:ext cx="2870700" cy="2885700"/>
          </a:xfrm>
          <a:prstGeom prst="rect">
            <a:avLst/>
          </a:prstGeom>
          <a:noFill/>
          <a:ln/>
        </p:spPr>
        <p:txBody>
          <a:bodyPr wrap="square" lIns="0" tIns="0" rIns="0" bIns="0" rtlCol="0" anchor="ctr"/>
          <a:lstStyle/>
          <a:p>
            <a:pPr algn="l" indent="0" marL="0">
              <a:lnSpc>
                <a:spcPct val="100000"/>
              </a:lnSpc>
              <a:buNone/>
            </a:pPr>
            <a:r>
              <a:rPr lang="en-US" sz="3200" b="1" dirty="0">
                <a:solidFill>
                  <a:srgbClr val="FF008C"/>
                </a:solidFill>
                <a:latin typeface="Arial" pitchFamily="34" charset="0"/>
                <a:ea typeface="Arial" pitchFamily="34" charset="-122"/>
                <a:cs typeface="Arial" pitchFamily="34" charset="-120"/>
              </a:rPr>
              <a:t>Are You a Good Lawmaker?
</a:t>
            </a:r>
            <a:pPr algn="l" indent="0" marL="0">
              <a:lnSpc>
                <a:spcPct val="100000"/>
              </a:lnSpc>
              <a:buNone/>
            </a:pPr>
            <a:r>
              <a:rPr lang="en-US" sz="1800" b="1" dirty="0">
                <a:solidFill>
                  <a:srgbClr val="FF008C"/>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Разбираем, каким должен быть справедливый законодатель и закон.
</a:t>
            </a:r>
            <a:endParaRPr lang="en-US" sz="3200" dirty="0"/>
          </a:p>
        </p:txBody>
      </p:sp>
      <p:sp>
        <p:nvSpPr>
          <p:cNvPr id="6" name="Text 1"/>
          <p:cNvSpPr txBox="1"/>
          <p:nvPr/>
        </p:nvSpPr>
        <p:spPr>
          <a:xfrm>
            <a:off x="362106" y="4516678"/>
            <a:ext cx="3623154" cy="307777"/>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77084" y="1691289"/>
            <a:ext cx="5173980" cy="291541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24541" y="2194559"/>
            <a:ext cx="2683479" cy="1882141"/>
          </a:xfrm>
          <a:prstGeom prst="rect">
            <a:avLst/>
          </a:prstGeom>
          <a:noFill/>
          <a:ln/>
        </p:spPr>
        <p:txBody>
          <a:bodyPr wrap="square" lIns="0" tIns="0" rIns="0" bIns="0" rtlCol="0" anchor="ctr"/>
          <a:lstStyle/>
          <a:p>
            <a:pPr algn="l" indent="0" marL="0">
              <a:lnSpc>
                <a:spcPct val="100000"/>
              </a:lnSpc>
              <a:buNone/>
            </a:pPr>
            <a:r>
              <a:rPr lang="en-US" sz="1050" dirty="0">
                <a:solidFill>
                  <a:srgbClr val="FFFFFF"/>
                </a:solidFill>
                <a:latin typeface="Arial" pitchFamily="34" charset="0"/>
                <a:ea typeface="Arial" pitchFamily="34" charset="-122"/>
                <a:cs typeface="Arial" pitchFamily="34" charset="-120"/>
              </a:rPr>
              <a:t>Тема lawmaker/lawmaking помогает говорить о правах, обязанностях и парламентских решениях. Она развивает лексику раздела Government and Society, навыки аргументации, чтения публицистики и участия в дискуссии на английском языке.
</a:t>
            </a:r>
            <a:endParaRPr lang="en-US" sz="1050" dirty="0"/>
          </a:p>
        </p:txBody>
      </p:sp>
      <p:sp>
        <p:nvSpPr>
          <p:cNvPr id="7" name="Text 1"/>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2</a:t>
            </a:r>
            <a:endParaRPr lang="en-US" sz="900" dirty="0"/>
          </a:p>
        </p:txBody>
      </p:sp>
      <p:sp>
        <p:nvSpPr>
          <p:cNvPr id="8" name="Text 2"/>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Закон, общество и английский язык
</a:t>
            </a:r>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02014" y="3298713"/>
            <a:ext cx="306494" cy="24519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903145" y="3291469"/>
            <a:ext cx="324602" cy="259682"/>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22944" y="1629466"/>
            <a:ext cx="328860" cy="263088"/>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3512428" y="1602394"/>
            <a:ext cx="237924" cy="317232"/>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6318783" y="1629466"/>
            <a:ext cx="328860" cy="263088"/>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3</a:t>
            </a:r>
            <a:endParaRPr lang="en-US" sz="900" dirty="0"/>
          </a:p>
        </p:txBody>
      </p:sp>
      <p:sp>
        <p:nvSpPr>
          <p:cNvPr id="15" name="Text 1"/>
          <p:cNvSpPr txBox="1"/>
          <p:nvPr/>
        </p:nvSpPr>
        <p:spPr>
          <a:xfrm>
            <a:off x="607415" y="3668420"/>
            <a:ext cx="3541153" cy="810167"/>
          </a:xfrm>
          <a:prstGeom prst="rect">
            <a:avLst/>
          </a:prstGeom>
          <a:noFill/>
          <a:ln/>
        </p:spPr>
        <p:txBody>
          <a:bodyPr wrap="square" lIns="0" tIns="0" rIns="0" bIns="0" rtlCol="0" anchor="t"/>
          <a:lstStyle/>
          <a:p>
            <a:pPr algn="l" indent="0" marL="0">
              <a:lnSpc>
                <a:spcPct val="100000"/>
              </a:lnSpc>
              <a:buNone/>
            </a:pPr>
            <a:r>
              <a:rPr lang="en-US" sz="1352" b="1" dirty="0">
                <a:solidFill>
                  <a:srgbClr val="000000"/>
                </a:solidFill>
                <a:latin typeface="Arial" pitchFamily="34" charset="0"/>
                <a:ea typeface="Arial" pitchFamily="34" charset="-122"/>
                <a:cs typeface="Arial" pitchFamily="34" charset="-120"/>
              </a:rPr>
              <a:t>Интересы общества
</a:t>
            </a:r>
            <a:pPr algn="l" indent="0" marL="0">
              <a:lnSpc>
                <a:spcPct val="100000"/>
              </a:lnSpc>
              <a:buNone/>
            </a:pPr>
            <a:r>
              <a:rPr lang="en-US" sz="773"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62" dirty="0">
                <a:solidFill>
                  <a:srgbClr val="000000"/>
                </a:solidFill>
                <a:latin typeface="Arial" pitchFamily="34" charset="0"/>
                <a:ea typeface="Arial" pitchFamily="34" charset="-122"/>
                <a:cs typeface="Arial" pitchFamily="34" charset="-120"/>
              </a:rPr>
              <a:t>Constituency, public interest, represent voters показывают связь депутата с обществом. Эти выражения важны, когда речь идёт о том, чьи интересы должен учитывать закон.
</a:t>
            </a:r>
            <a:endParaRPr lang="en-US" sz="1352" dirty="0"/>
          </a:p>
        </p:txBody>
      </p:sp>
      <p:sp>
        <p:nvSpPr>
          <p:cNvPr id="16" name="Text 2"/>
          <p:cNvSpPr txBox="1"/>
          <p:nvPr/>
        </p:nvSpPr>
        <p:spPr>
          <a:xfrm>
            <a:off x="4908546" y="3668419"/>
            <a:ext cx="3541153" cy="810166"/>
          </a:xfrm>
          <a:prstGeom prst="rect">
            <a:avLst/>
          </a:prstGeom>
          <a:noFill/>
          <a:ln/>
        </p:spPr>
        <p:txBody>
          <a:bodyPr wrap="square" lIns="0" tIns="0" rIns="0" bIns="0" rtlCol="0" anchor="t"/>
          <a:lstStyle/>
          <a:p>
            <a:pPr algn="l" indent="0" marL="0">
              <a:lnSpc>
                <a:spcPct val="100000"/>
              </a:lnSpc>
              <a:buNone/>
            </a:pPr>
            <a:r>
              <a:rPr lang="en-US" sz="1352" b="1" dirty="0">
                <a:solidFill>
                  <a:srgbClr val="000000"/>
                </a:solidFill>
                <a:latin typeface="Arial" pitchFamily="34" charset="0"/>
                <a:ea typeface="Arial" pitchFamily="34" charset="-122"/>
                <a:cs typeface="Arial" pitchFamily="34" charset="-120"/>
              </a:rPr>
              <a:t>Принципы решения
</a:t>
            </a:r>
            <a:pPr algn="l" indent="0" marL="0">
              <a:lnSpc>
                <a:spcPct val="100000"/>
              </a:lnSpc>
              <a:buNone/>
            </a:pPr>
            <a:r>
              <a:rPr lang="en-US" sz="773"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62" dirty="0">
                <a:solidFill>
                  <a:srgbClr val="000000"/>
                </a:solidFill>
                <a:latin typeface="Arial" pitchFamily="34" charset="0"/>
                <a:ea typeface="Arial" pitchFamily="34" charset="-122"/>
                <a:cs typeface="Arial" pitchFamily="34" charset="-120"/>
              </a:rPr>
              <a:t>Accountability, transparency, compromise помогают оценивать качество политического решения. Они подчеркивают ответственность, открытость и умение находить баланс между разными позициями.
</a:t>
            </a:r>
            <a:endParaRPr lang="en-US" sz="1352" dirty="0"/>
          </a:p>
        </p:txBody>
      </p:sp>
      <p:sp>
        <p:nvSpPr>
          <p:cNvPr id="17" name="Text 3"/>
          <p:cNvSpPr txBox="1"/>
          <p:nvPr/>
        </p:nvSpPr>
        <p:spPr>
          <a:xfrm>
            <a:off x="628740" y="2005017"/>
            <a:ext cx="2205549" cy="790460"/>
          </a:xfrm>
          <a:prstGeom prst="rect">
            <a:avLst/>
          </a:prstGeom>
          <a:noFill/>
          <a:ln/>
        </p:spPr>
        <p:txBody>
          <a:bodyPr wrap="square" lIns="0" tIns="0" rIns="0" bIns="0" rtlCol="0" anchor="t"/>
          <a:lstStyle/>
          <a:p>
            <a:pPr algn="l" indent="0" marL="0">
              <a:lnSpc>
                <a:spcPct val="100000"/>
              </a:lnSpc>
              <a:buNone/>
            </a:pPr>
            <a:r>
              <a:rPr lang="en-US" sz="1131" b="1" dirty="0">
                <a:solidFill>
                  <a:srgbClr val="000000"/>
                </a:solidFill>
                <a:latin typeface="Arial" pitchFamily="34" charset="0"/>
                <a:ea typeface="Arial" pitchFamily="34" charset="-122"/>
                <a:cs typeface="Arial" pitchFamily="34" charset="-120"/>
              </a:rPr>
              <a:t>Законодатель
</a:t>
            </a:r>
            <a:pPr algn="l" indent="0" marL="0">
              <a:lnSpc>
                <a:spcPct val="100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88" dirty="0">
                <a:solidFill>
                  <a:srgbClr val="000000"/>
                </a:solidFill>
                <a:latin typeface="Arial" pitchFamily="34" charset="0"/>
                <a:ea typeface="Arial" pitchFamily="34" charset="-122"/>
                <a:cs typeface="Arial" pitchFamily="34" charset="-120"/>
              </a:rPr>
              <a:t>Lawmaker, legislator, member of parliament — слова, которыми называют человека, участвующего в создании и обсуждении законов и представляющего интересы избирателей.
</a:t>
            </a:r>
            <a:endParaRPr lang="en-US" sz="1131" dirty="0"/>
          </a:p>
        </p:txBody>
      </p:sp>
      <p:sp>
        <p:nvSpPr>
          <p:cNvPr id="18" name="Text 4"/>
          <p:cNvSpPr txBox="1"/>
          <p:nvPr/>
        </p:nvSpPr>
        <p:spPr>
          <a:xfrm>
            <a:off x="3472756" y="2005017"/>
            <a:ext cx="2205549" cy="790460"/>
          </a:xfrm>
          <a:prstGeom prst="rect">
            <a:avLst/>
          </a:prstGeom>
          <a:noFill/>
          <a:ln/>
        </p:spPr>
        <p:txBody>
          <a:bodyPr wrap="square" lIns="0" tIns="0" rIns="0" bIns="0" rtlCol="0" anchor="t"/>
          <a:lstStyle/>
          <a:p>
            <a:pPr algn="l" indent="0" marL="0">
              <a:lnSpc>
                <a:spcPct val="100000"/>
              </a:lnSpc>
              <a:buNone/>
            </a:pPr>
            <a:r>
              <a:rPr lang="en-US" sz="1131" b="1" dirty="0">
                <a:solidFill>
                  <a:srgbClr val="000000"/>
                </a:solidFill>
                <a:latin typeface="Arial" pitchFamily="34" charset="0"/>
                <a:ea typeface="Arial" pitchFamily="34" charset="-122"/>
                <a:cs typeface="Arial" pitchFamily="34" charset="-120"/>
              </a:rPr>
              <a:t>Документы закона
</a:t>
            </a:r>
            <a:pPr algn="l" indent="0" marL="0">
              <a:lnSpc>
                <a:spcPct val="100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88" dirty="0">
                <a:solidFill>
                  <a:srgbClr val="000000"/>
                </a:solidFill>
                <a:latin typeface="Arial" pitchFamily="34" charset="0"/>
                <a:ea typeface="Arial" pitchFamily="34" charset="-122"/>
                <a:cs typeface="Arial" pitchFamily="34" charset="-120"/>
              </a:rPr>
              <a:t>Legislation, bill, law, amendment описывают сам текст закона, его проект и изменения. Эта лексика нужна, чтобы точно говорить о правках и юридическом результате.
</a:t>
            </a:r>
            <a:endParaRPr lang="en-US" sz="1131" dirty="0"/>
          </a:p>
        </p:txBody>
      </p:sp>
      <p:sp>
        <p:nvSpPr>
          <p:cNvPr id="19" name="Text 5"/>
          <p:cNvSpPr txBox="1"/>
          <p:nvPr/>
        </p:nvSpPr>
        <p:spPr>
          <a:xfrm>
            <a:off x="6324579" y="2005017"/>
            <a:ext cx="2205549" cy="790460"/>
          </a:xfrm>
          <a:prstGeom prst="rect">
            <a:avLst/>
          </a:prstGeom>
          <a:noFill/>
          <a:ln/>
        </p:spPr>
        <p:txBody>
          <a:bodyPr wrap="square" lIns="0" tIns="0" rIns="0" bIns="0" rtlCol="0" anchor="t"/>
          <a:lstStyle/>
          <a:p>
            <a:pPr algn="l" indent="0" marL="0">
              <a:lnSpc>
                <a:spcPct val="100000"/>
              </a:lnSpc>
              <a:buNone/>
            </a:pPr>
            <a:r>
              <a:rPr lang="en-US" sz="1131" b="1" dirty="0">
                <a:solidFill>
                  <a:srgbClr val="000000"/>
                </a:solidFill>
                <a:latin typeface="Arial" pitchFamily="34" charset="0"/>
                <a:ea typeface="Arial" pitchFamily="34" charset="-122"/>
                <a:cs typeface="Arial" pitchFamily="34" charset="-120"/>
              </a:rPr>
              <a:t>Парламентская работа
</a:t>
            </a:r>
            <a:pPr algn="l" indent="0" marL="0">
              <a:lnSpc>
                <a:spcPct val="100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88" dirty="0">
                <a:solidFill>
                  <a:srgbClr val="000000"/>
                </a:solidFill>
                <a:latin typeface="Arial" pitchFamily="34" charset="0"/>
                <a:ea typeface="Arial" pitchFamily="34" charset="-122"/>
                <a:cs typeface="Arial" pitchFamily="34" charset="-120"/>
              </a:rPr>
              <a:t>Committee, vote, public hearing помогают описывать работу парламента: рассмотрение проекта, обсуждение, голосование и открытое обсуждение спорных решений.
</a:t>
            </a:r>
            <a:endParaRPr lang="en-US" sz="1131" dirty="0"/>
          </a:p>
        </p:txBody>
      </p:sp>
      <p:sp>
        <p:nvSpPr>
          <p:cNvPr id="20" name="Text 6"/>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Ключевая лексика по теме законодателей
</a:t>
            </a: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8114" y="1647489"/>
            <a:ext cx="3848986" cy="292008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48769" y="1647327"/>
            <a:ext cx="4069235" cy="179346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Лексические группы показывают, как язык объединяет участников процесса, юридические тексты и ценности демократии в один связный разговор о законе.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Чем точнее сгруппирована лексика, тем легче строить аргументы, сравнивать позиции и объяснять политические решения на английском языке.
</a:t>
            </a:r>
            <a:endParaRPr lang="en-US" sz="1400" dirty="0"/>
          </a:p>
        </p:txBody>
      </p:sp>
      <p:sp>
        <p:nvSpPr>
          <p:cNvPr id="8" name="Text 1"/>
          <p:cNvSpPr txBox="1"/>
          <p:nvPr/>
        </p:nvSpPr>
        <p:spPr>
          <a:xfrm>
            <a:off x="4748770" y="3881852"/>
            <a:ext cx="4061855"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Составлено по лексике темы из плана урока
</a:t>
            </a:r>
            <a:endParaRPr lang="en-US" sz="1100" dirty="0"/>
          </a:p>
        </p:txBody>
      </p:sp>
      <p:sp>
        <p:nvSpPr>
          <p:cNvPr id="9"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4</a:t>
            </a:r>
            <a:endParaRPr lang="en-US" sz="900" dirty="0"/>
          </a:p>
        </p:txBody>
      </p:sp>
      <p:sp>
        <p:nvSpPr>
          <p:cNvPr id="10"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Тематические группы слов и их функции в речи
</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7763" y="2535418"/>
            <a:ext cx="2601643" cy="200206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68662" y="2536505"/>
            <a:ext cx="2602145" cy="199989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119812" y="2536505"/>
            <a:ext cx="2602145" cy="1999891"/>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5</a:t>
            </a:r>
            <a:endParaRPr lang="en-US" sz="900" dirty="0"/>
          </a:p>
        </p:txBody>
      </p:sp>
      <p:sp>
        <p:nvSpPr>
          <p:cNvPr id="12"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How a bill becomes a law: этапы законодательного процесса
</a:t>
            </a:r>
            <a:endParaRPr lang="en-US" sz="2000" dirty="0"/>
          </a:p>
        </p:txBody>
      </p:sp>
      <p:sp>
        <p:nvSpPr>
          <p:cNvPr id="13" name="Text 2"/>
          <p:cNvSpPr txBox="1"/>
          <p:nvPr/>
        </p:nvSpPr>
        <p:spPr>
          <a:xfrm>
            <a:off x="471214" y="1798674"/>
            <a:ext cx="2520840" cy="692142"/>
          </a:xfrm>
          <a:prstGeom prst="rect">
            <a:avLst/>
          </a:prstGeom>
          <a:noFill/>
          <a:ln/>
        </p:spPr>
        <p:txBody>
          <a:bodyPr wrap="square" lIns="0" tIns="0" rIns="0" bIns="0" rtlCol="0" anchor="ctr"/>
          <a:lstStyle/>
          <a:p>
            <a:pPr algn="l" indent="0" marL="0">
              <a:lnSpc>
                <a:spcPct val="100000"/>
              </a:lnSpc>
              <a:buNone/>
            </a:pPr>
            <a:r>
              <a:rPr lang="en-US" sz="1031" b="1" dirty="0">
                <a:solidFill>
                  <a:srgbClr val="8800FF"/>
                </a:solidFill>
                <a:latin typeface="Arial" pitchFamily="34" charset="0"/>
                <a:ea typeface="Arial" pitchFamily="34" charset="-122"/>
                <a:cs typeface="Arial" pitchFamily="34" charset="-120"/>
              </a:rPr>
              <a:t>Проект появляется на повестке
</a:t>
            </a:r>
            <a:pPr algn="l" indent="0" marL="0">
              <a:lnSpc>
                <a:spcPct val="100000"/>
              </a:lnSpc>
              <a:buNone/>
            </a:pPr>
            <a:r>
              <a:rPr lang="en-US" sz="368"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810" dirty="0">
                <a:solidFill>
                  <a:srgbClr val="000000"/>
                </a:solidFill>
                <a:latin typeface="Arial" pitchFamily="34" charset="0"/>
                <a:ea typeface="Arial" pitchFamily="34" charset="-122"/>
                <a:cs typeface="Arial" pitchFamily="34" charset="-120"/>
              </a:rPr>
              <a:t>Сначала возникает общественная проблема, затем формулируется proposal. После этого a bill is introduced and drafted in language that should be clear enough for discussion, revision and later public understanding.
</a:t>
            </a:r>
            <a:endParaRPr lang="en-US" sz="1031" dirty="0"/>
          </a:p>
        </p:txBody>
      </p:sp>
      <p:sp>
        <p:nvSpPr>
          <p:cNvPr id="14" name="Text 3"/>
          <p:cNvSpPr txBox="1"/>
          <p:nvPr/>
        </p:nvSpPr>
        <p:spPr>
          <a:xfrm>
            <a:off x="3315438" y="1798674"/>
            <a:ext cx="2520840" cy="692142"/>
          </a:xfrm>
          <a:prstGeom prst="rect">
            <a:avLst/>
          </a:prstGeom>
          <a:noFill/>
          <a:ln/>
        </p:spPr>
        <p:txBody>
          <a:bodyPr wrap="square" lIns="0" tIns="0" rIns="0" bIns="0" rtlCol="0" anchor="ctr"/>
          <a:lstStyle/>
          <a:p>
            <a:pPr algn="l" indent="0" marL="0">
              <a:lnSpc>
                <a:spcPct val="100000"/>
              </a:lnSpc>
              <a:buNone/>
            </a:pPr>
            <a:r>
              <a:rPr lang="en-US" sz="1031" b="1" dirty="0">
                <a:solidFill>
                  <a:srgbClr val="8800FF"/>
                </a:solidFill>
                <a:latin typeface="Arial" pitchFamily="34" charset="0"/>
                <a:ea typeface="Arial" pitchFamily="34" charset="-122"/>
                <a:cs typeface="Arial" pitchFamily="34" charset="-120"/>
              </a:rPr>
              <a:t>Обсуждение и правки
</a:t>
            </a:r>
            <a:pPr algn="l" indent="0" marL="0">
              <a:lnSpc>
                <a:spcPct val="100000"/>
              </a:lnSpc>
              <a:buNone/>
            </a:pPr>
            <a:r>
              <a:rPr lang="en-US" sz="368"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810" dirty="0">
                <a:solidFill>
                  <a:srgbClr val="000000"/>
                </a:solidFill>
                <a:latin typeface="Arial" pitchFamily="34" charset="0"/>
                <a:ea typeface="Arial" pitchFamily="34" charset="-122"/>
                <a:cs typeface="Arial" pitchFamily="34" charset="-120"/>
              </a:rPr>
              <a:t>На этапе committee review законопроект is examined, questioned and improved. Members debate the text, suggest amendments and test whether the proposed rules are practical, fair and consistent with existing law.
</a:t>
            </a:r>
            <a:endParaRPr lang="en-US" sz="1031" dirty="0"/>
          </a:p>
        </p:txBody>
      </p:sp>
      <p:sp>
        <p:nvSpPr>
          <p:cNvPr id="15" name="Text 4"/>
          <p:cNvSpPr txBox="1"/>
          <p:nvPr/>
        </p:nvSpPr>
        <p:spPr>
          <a:xfrm>
            <a:off x="6166433" y="1798674"/>
            <a:ext cx="2520840" cy="692142"/>
          </a:xfrm>
          <a:prstGeom prst="rect">
            <a:avLst/>
          </a:prstGeom>
          <a:noFill/>
          <a:ln/>
        </p:spPr>
        <p:txBody>
          <a:bodyPr wrap="square" lIns="0" tIns="0" rIns="0" bIns="0" rtlCol="0" anchor="ctr"/>
          <a:lstStyle/>
          <a:p>
            <a:pPr algn="l" indent="0" marL="0">
              <a:lnSpc>
                <a:spcPct val="100000"/>
              </a:lnSpc>
              <a:buNone/>
            </a:pPr>
            <a:r>
              <a:rPr lang="en-US" sz="1210" b="1" dirty="0">
                <a:solidFill>
                  <a:srgbClr val="8800FF"/>
                </a:solidFill>
                <a:latin typeface="Arial" pitchFamily="34" charset="0"/>
                <a:ea typeface="Arial" pitchFamily="34" charset="-122"/>
                <a:cs typeface="Arial" pitchFamily="34" charset="-120"/>
              </a:rPr>
              <a:t>Голосование и публикация
</a:t>
            </a:r>
            <a:pPr algn="l" indent="0" marL="0">
              <a:lnSpc>
                <a:spcPct val="100000"/>
              </a:lnSpc>
              <a:buNone/>
            </a:pPr>
            <a:r>
              <a:rPr lang="en-US" sz="432"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951" dirty="0">
                <a:solidFill>
                  <a:srgbClr val="000000"/>
                </a:solidFill>
                <a:latin typeface="Arial" pitchFamily="34" charset="0"/>
                <a:ea typeface="Arial" pitchFamily="34" charset="-122"/>
                <a:cs typeface="Arial" pitchFamily="34" charset="-120"/>
              </a:rPr>
              <a:t>When the debate ends, the bill is voted on and either approved or rejected. If it passes, the decision is published, so citizens and institutions can understand the new legal rules.
</a:t>
            </a:r>
            <a:endParaRPr lang="en-US" sz="121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13088" y="1647327"/>
            <a:ext cx="8019234" cy="292040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6</a:t>
            </a:r>
            <a:endParaRPr lang="en-US" sz="900" dirty="0"/>
          </a:p>
        </p:txBody>
      </p:sp>
      <p:sp>
        <p:nvSpPr>
          <p:cNvPr id="7"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От идеи до закона: логика процесса на английском языке
</a:t>
            </a:r>
            <a:pPr algn="l" indent="0" marL="0">
              <a:lnSpc>
                <a:spcPct val="10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Схема последовательности законодательных шагов и вопросов для анализа.
</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705660" y="927073"/>
            <a:ext cx="3377807" cy="1793267"/>
          </a:xfrm>
          <a:prstGeom prst="rect">
            <a:avLst/>
          </a:prstGeom>
          <a:noFill/>
          <a:ln/>
        </p:spPr>
        <p:txBody>
          <a:bodyPr wrap="square" lIns="0" tIns="0" rIns="0" bIns="0" rtlCol="0" anchor="ctr"/>
          <a:lstStyle/>
          <a:p>
            <a:pPr algn="l" indent="0" marL="0">
              <a:lnSpc>
                <a:spcPct val="100000"/>
              </a:lnSpc>
              <a:buNone/>
            </a:pPr>
            <a:r>
              <a:rPr lang="en-US" sz="3000" b="1" dirty="0">
                <a:solidFill>
                  <a:srgbClr val="8800FF"/>
                </a:solidFill>
                <a:latin typeface="Arial" pitchFamily="34" charset="0"/>
                <a:ea typeface="Arial" pitchFamily="34" charset="-122"/>
                <a:cs typeface="Arial" pitchFamily="34" charset="-120"/>
              </a:rPr>
              <a:t>5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ключевых критериев позволяют оценить законодателя комплексно.
</a:t>
            </a:r>
            <a:endParaRPr lang="en-US" sz="3000" dirty="0"/>
          </a:p>
        </p:txBody>
      </p:sp>
      <p:sp>
        <p:nvSpPr>
          <p:cNvPr id="4" name="Text 1"/>
          <p:cNvSpPr txBox="1"/>
          <p:nvPr/>
        </p:nvSpPr>
        <p:spPr>
          <a:xfrm>
            <a:off x="705661" y="3566160"/>
            <a:ext cx="3754336" cy="92964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Обобщение критериев оценки из темы урока
</a:t>
            </a:r>
            <a:endParaRPr lang="en-US" sz="1100" dirty="0"/>
          </a:p>
        </p:txBody>
      </p:sp>
      <p:sp>
        <p:nvSpPr>
          <p:cNvPr id="5" name="Text 2"/>
          <p:cNvSpPr txBox="1"/>
          <p:nvPr/>
        </p:nvSpPr>
        <p:spPr>
          <a:xfrm>
            <a:off x="4827891" y="1057521"/>
            <a:ext cx="3271360" cy="1555865"/>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Пять критериев помогают смотреть не на риторику, а на качество решений, их справедливость и практический эффект.
</a:t>
            </a:r>
            <a:endParaRPr lang="en-US" sz="1100" dirty="0"/>
          </a:p>
        </p:txBody>
      </p:sp>
      <p:sp>
        <p:nvSpPr>
          <p:cNvPr id="6" name="Text 3"/>
          <p:cNvSpPr txBox="1"/>
          <p:nvPr/>
        </p:nvSpPr>
        <p:spPr>
          <a:xfrm>
            <a:off x="7641626" y="4678984"/>
            <a:ext cx="1311900" cy="258900"/>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22154" y="2340564"/>
            <a:ext cx="3848986" cy="153393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6962" y="1566447"/>
            <a:ext cx="3908988" cy="2041534"/>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Сравнение показывает, как язык закона влияет на его понятность, исполнимость и общественное доверие.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Сильный закон понятен, выполним и справедлив; слабый — расплывчат, дорого обходится и создаёт путаницу.
</a:t>
            </a:r>
            <a:endParaRPr lang="en-US" sz="1400" dirty="0"/>
          </a:p>
        </p:txBody>
      </p:sp>
      <p:sp>
        <p:nvSpPr>
          <p:cNvPr id="6" name="Text 1"/>
          <p:cNvSpPr txBox="1"/>
          <p:nvPr/>
        </p:nvSpPr>
        <p:spPr>
          <a:xfrm>
            <a:off x="356962" y="4033286"/>
            <a:ext cx="3901899"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Составлено по материалам темы урока
</a:t>
            </a:r>
            <a:endParaRPr lang="en-US" sz="1100" dirty="0"/>
          </a:p>
        </p:txBody>
      </p:sp>
      <p:sp>
        <p:nvSpPr>
          <p:cNvPr id="7"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8</a:t>
            </a:r>
            <a:endParaRPr lang="en-US" sz="900" dirty="0"/>
          </a:p>
        </p:txBody>
      </p:sp>
      <p:sp>
        <p:nvSpPr>
          <p:cNvPr id="8"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Сильный и слабый закон: сравнение на английской лексике
</a:t>
            </a:r>
            <a:endParaRPr 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9</a:t>
            </a:r>
            <a:endParaRPr lang="en-US" sz="900" dirty="0"/>
          </a:p>
        </p:txBody>
      </p:sp>
      <p:sp>
        <p:nvSpPr>
          <p:cNvPr id="9"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Аргументация в английском языке по теме законодательства
</a:t>
            </a:r>
            <a:endParaRPr lang="en-US" sz="2000" dirty="0"/>
          </a:p>
        </p:txBody>
      </p:sp>
      <p:sp>
        <p:nvSpPr>
          <p:cNvPr id="10" name="Text 2"/>
          <p:cNvSpPr txBox="1"/>
          <p:nvPr/>
        </p:nvSpPr>
        <p:spPr>
          <a:xfrm>
            <a:off x="686302" y="1670588"/>
            <a:ext cx="3529089" cy="1297855"/>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Логические связки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Для связного ответа используйте firstly, moreover, however, as a result и in contrast. Они помогают выстроить позицию последовательно и показать переход от тезиса к выводу.
</a:t>
            </a:r>
            <a:endParaRPr lang="en-US" sz="1100" dirty="0"/>
          </a:p>
        </p:txBody>
      </p:sp>
      <p:sp>
        <p:nvSpPr>
          <p:cNvPr id="11" name="Text 3"/>
          <p:cNvSpPr txBox="1"/>
          <p:nvPr/>
        </p:nvSpPr>
        <p:spPr>
          <a:xfrm>
            <a:off x="686302" y="3096345"/>
            <a:ext cx="3529089" cy="1297855"/>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Социальный эффект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Следующий шаг — оценить social impact. Можно показать, защищает ли решение людей, создаёт ли равные условия и не вызывает ли непредвиденных негативных последствий.
</a:t>
            </a:r>
            <a:endParaRPr lang="en-US" sz="1100" dirty="0"/>
          </a:p>
        </p:txBody>
      </p:sp>
      <p:sp>
        <p:nvSpPr>
          <p:cNvPr id="12" name="Text 4"/>
          <p:cNvSpPr txBox="1"/>
          <p:nvPr/>
        </p:nvSpPr>
        <p:spPr>
          <a:xfrm>
            <a:off x="4984675" y="1670588"/>
            <a:ext cx="3529088" cy="1297855"/>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Критерий ясности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Сильный аргумент начинается с legal clarity: читателю должно быть понятно, что именно делает закон и какие обязанности он устанавливает для граждан и институтов.
</a:t>
            </a:r>
            <a:endParaRPr lang="en-US" sz="1100" dirty="0"/>
          </a:p>
        </p:txBody>
      </p:sp>
      <p:sp>
        <p:nvSpPr>
          <p:cNvPr id="13" name="Text 5"/>
          <p:cNvSpPr txBox="1"/>
          <p:nvPr/>
        </p:nvSpPr>
        <p:spPr>
          <a:xfrm>
            <a:off x="4984675" y="3096344"/>
            <a:ext cx="3529088" cy="1297855"/>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Этическая ответственность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В завершение важно обсудить ethical responsibility. Фразы This law protects citizens или This policy may create unfair consequences помогают оценить не только текст, но и его моральный смысл.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8114" y="1647489"/>
            <a:ext cx="3848986" cy="292008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48769" y="1647327"/>
            <a:ext cx="4069235" cy="179346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Слабая формулировка быстро отражается на работе судов, администрации и граждан, которым приходится разбираться в спорных правилах.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Чем выше количество конфликтов и исправлений, тем заметнее, что закон плохо работает в реальной жизни.
</a:t>
            </a:r>
            <a:endParaRPr lang="en-US" sz="1400" dirty="0"/>
          </a:p>
        </p:txBody>
      </p:sp>
      <p:sp>
        <p:nvSpPr>
          <p:cNvPr id="8" name="Text 1"/>
          <p:cNvSpPr txBox="1"/>
          <p:nvPr/>
        </p:nvSpPr>
        <p:spPr>
          <a:xfrm>
            <a:off x="4748770" y="3881852"/>
            <a:ext cx="4061855"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Иллюстративная схема для урока
</a:t>
            </a:r>
            <a:endParaRPr lang="en-US" sz="1100" dirty="0"/>
          </a:p>
        </p:txBody>
      </p:sp>
      <p:sp>
        <p:nvSpPr>
          <p:cNvPr id="9"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10</a:t>
            </a:r>
            <a:endParaRPr lang="en-US" sz="900" dirty="0"/>
          </a:p>
        </p:txBody>
      </p:sp>
      <p:sp>
        <p:nvSpPr>
          <p:cNvPr id="10"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Последствия неудачного закона
</a:t>
            </a: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69889" y="3603874"/>
            <a:ext cx="7802561" cy="1036278"/>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11</a:t>
            </a:r>
            <a:endParaRPr lang="en-US" sz="900" dirty="0"/>
          </a:p>
        </p:txBody>
      </p:sp>
      <p:sp>
        <p:nvSpPr>
          <p:cNvPr id="11"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Ethics and accountability in lawmaking
</a:t>
            </a:r>
            <a:endParaRPr lang="en-US" sz="2000" dirty="0"/>
          </a:p>
        </p:txBody>
      </p:sp>
      <p:sp>
        <p:nvSpPr>
          <p:cNvPr id="12" name="Text 2"/>
          <p:cNvSpPr txBox="1"/>
          <p:nvPr/>
        </p:nvSpPr>
        <p:spPr>
          <a:xfrm>
            <a:off x="358775" y="1670589"/>
            <a:ext cx="3529089" cy="786862"/>
          </a:xfrm>
          <a:prstGeom prst="rect">
            <a:avLst/>
          </a:prstGeom>
          <a:noFill/>
          <a:ln/>
        </p:spPr>
        <p:txBody>
          <a:bodyPr wrap="square" lIns="0" tIns="0" rIns="0" bIns="0" rtlCol="0" anchor="t"/>
          <a:lstStyle/>
          <a:p>
            <a:pPr algn="l" indent="0" marL="0">
              <a:lnSpc>
                <a:spcPct val="100000"/>
              </a:lnSpc>
              <a:buNone/>
            </a:pPr>
            <a:r>
              <a:rPr lang="en-US" sz="1099" b="1" dirty="0">
                <a:solidFill>
                  <a:srgbClr val="000000"/>
                </a:solidFill>
                <a:latin typeface="Arial" pitchFamily="34" charset="0"/>
                <a:ea typeface="Arial" pitchFamily="34" charset="-122"/>
                <a:cs typeface="Arial" pitchFamily="34" charset="-120"/>
              </a:rPr>
              <a:t>Конфликт интересов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99" dirty="0">
                <a:solidFill>
                  <a:srgbClr val="000000"/>
                </a:solidFill>
                <a:latin typeface="Arial" pitchFamily="34" charset="0"/>
                <a:ea typeface="Arial" pitchFamily="34" charset="-122"/>
                <a:cs typeface="Arial" pitchFamily="34" charset="-120"/>
              </a:rPr>
              <a:t>Законодатель должен открыто сообщать о личных, финансовых и политических связях, которые могут повлиять на решение. Это снижает риск скрытого давления и помогает обществу оценивать его действия объективно.
</a:t>
            </a:r>
            <a:endParaRPr lang="en-US" sz="1099" dirty="0"/>
          </a:p>
        </p:txBody>
      </p:sp>
      <p:sp>
        <p:nvSpPr>
          <p:cNvPr id="13" name="Text 3"/>
          <p:cNvSpPr txBox="1"/>
          <p:nvPr/>
        </p:nvSpPr>
        <p:spPr>
          <a:xfrm>
            <a:off x="358775" y="2649448"/>
            <a:ext cx="3529089" cy="786862"/>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Прозрачность решений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Публичные обсуждения, доступные документы и понятные объяснения голосования делают процесс законопроекта более честным. Когда мотивы и шаги видны, доверие к власти заметно выше.
</a:t>
            </a:r>
            <a:endParaRPr lang="en-US" sz="1100" dirty="0"/>
          </a:p>
        </p:txBody>
      </p:sp>
      <p:sp>
        <p:nvSpPr>
          <p:cNvPr id="14" name="Text 4"/>
          <p:cNvSpPr txBox="1"/>
          <p:nvPr/>
        </p:nvSpPr>
        <p:spPr>
          <a:xfrm>
            <a:off x="4657148" y="1670589"/>
            <a:ext cx="3529088" cy="786862"/>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Ответственность перед избирателями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Accountability означает готовность объяснять свои решения, признавать ошибки и исправлять последствия. Для законодателя важно не только принять закон, но и отвечать за его реальное воздействие.
</a:t>
            </a:r>
            <a:endParaRPr lang="en-US" sz="1100" dirty="0"/>
          </a:p>
        </p:txBody>
      </p:sp>
      <p:sp>
        <p:nvSpPr>
          <p:cNvPr id="15" name="Text 5"/>
          <p:cNvSpPr txBox="1"/>
          <p:nvPr/>
        </p:nvSpPr>
        <p:spPr>
          <a:xfrm>
            <a:off x="4657148" y="2649447"/>
            <a:ext cx="3529088" cy="786862"/>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Честность в коммуникации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Этичный политик не обещает невозможного и не скрывает спорные детали. Honest communication with voters помогает строить устойчивую поддержку и предотвращает разочарование после принятия закона.
</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12</a:t>
            </a:r>
            <a:endParaRPr lang="en-US" sz="900" dirty="0"/>
          </a:p>
        </p:txBody>
      </p:sp>
      <p:sp>
        <p:nvSpPr>
          <p:cNvPr id="10"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Как оценивать эффективность законодателя
</a:t>
            </a:r>
            <a:endParaRPr lang="en-US" sz="2000" dirty="0"/>
          </a:p>
        </p:txBody>
      </p:sp>
      <p:sp>
        <p:nvSpPr>
          <p:cNvPr id="11" name="Text 2"/>
          <p:cNvSpPr txBox="1"/>
          <p:nvPr/>
        </p:nvSpPr>
        <p:spPr>
          <a:xfrm>
            <a:off x="566225" y="2096734"/>
            <a:ext cx="3592479" cy="763021"/>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Смотрите на результат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Эффективность измеряется не количеством принятых bills, а тем, меняется ли ситуация к лучшему: уменьшаются ли споры, становятся ли правила понятнее и выполнимее.
</a:t>
            </a:r>
            <a:endParaRPr lang="en-US" sz="1100" dirty="0"/>
          </a:p>
        </p:txBody>
      </p:sp>
      <p:sp>
        <p:nvSpPr>
          <p:cNvPr id="12" name="Text 3"/>
          <p:cNvSpPr txBox="1"/>
          <p:nvPr/>
        </p:nvSpPr>
        <p:spPr>
          <a:xfrm>
            <a:off x="4707006" y="2096734"/>
            <a:ext cx="3592479" cy="763021"/>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Проверяйте качество закона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Хороший результат связан с clear outcome, practical impact и stability. Если закон часто переписывают, а граждане не понимают своих обязанностей, эффективность остаётся низкой.
</a:t>
            </a:r>
            <a:endParaRPr lang="en-US" sz="1100" dirty="0"/>
          </a:p>
        </p:txBody>
      </p:sp>
      <p:sp>
        <p:nvSpPr>
          <p:cNvPr id="13" name="Text 4"/>
          <p:cNvSpPr txBox="1"/>
          <p:nvPr/>
        </p:nvSpPr>
        <p:spPr>
          <a:xfrm>
            <a:off x="566225" y="3628453"/>
            <a:ext cx="3592479" cy="763021"/>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Сравнивайте слова и действия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Важно сопоставлять public statements, voting record и реальные решения. Законодатель может говорить убедительно, но его работа оценивается по compliance, implementation и долгосрочным последствиям.
</a:t>
            </a:r>
            <a:endParaRPr lang="en-US" sz="1100" dirty="0"/>
          </a:p>
        </p:txBody>
      </p:sp>
      <p:sp>
        <p:nvSpPr>
          <p:cNvPr id="14" name="Text 5"/>
          <p:cNvSpPr txBox="1"/>
          <p:nvPr/>
        </p:nvSpPr>
        <p:spPr>
          <a:xfrm>
            <a:off x="4707006" y="3628453"/>
            <a:ext cx="3592479" cy="763021"/>
          </a:xfrm>
          <a:prstGeom prst="rect">
            <a:avLst/>
          </a:prstGeom>
          <a:noFill/>
          <a:ln/>
        </p:spPr>
        <p:txBody>
          <a:bodyPr wrap="square" lIns="0" tIns="0" rIns="0" bIns="0" rtlCol="0" anchor="t"/>
          <a:lstStyle/>
          <a:p>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Учитывайте общественную пользу
</a:t>
            </a:r>
            <a:pPr algn="l" indent="0" marL="0">
              <a:lnSpc>
                <a:spcPct val="10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Сильный закон приносит measurable benefit: меньше конфликтов, больше определённости и выше доверие. Именно общественный эффект показывает, насколько оправдано решение в демократическом обществе.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8114" y="1647489"/>
            <a:ext cx="3848986" cy="292008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48769" y="1647327"/>
            <a:ext cx="4069235" cy="179346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Чем выше исполнение и поддержка, тем вероятнее, что закон работает в повседневной практике и не требует постоянных исправлений.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Низкие жалобы и оспаривания при высоком исполнении указывают на более удачное регулирование.
</a:t>
            </a:r>
            <a:endParaRPr lang="en-US" sz="1400" dirty="0"/>
          </a:p>
        </p:txBody>
      </p:sp>
      <p:sp>
        <p:nvSpPr>
          <p:cNvPr id="8" name="Text 1"/>
          <p:cNvSpPr txBox="1"/>
          <p:nvPr/>
        </p:nvSpPr>
        <p:spPr>
          <a:xfrm>
            <a:off x="4748770" y="3881852"/>
            <a:ext cx="4061855"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Учебная иллюстрация по критериям оценки законодательства; данные условные, для анализа на уроке.
</a:t>
            </a:r>
            <a:endParaRPr lang="en-US" sz="1100" dirty="0"/>
          </a:p>
        </p:txBody>
      </p:sp>
      <p:sp>
        <p:nvSpPr>
          <p:cNvPr id="9"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13</a:t>
            </a:r>
            <a:endParaRPr lang="en-US" sz="900" dirty="0"/>
          </a:p>
        </p:txBody>
      </p:sp>
      <p:sp>
        <p:nvSpPr>
          <p:cNvPr id="10"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Показатели, по которым оценивают закон
</a:t>
            </a:r>
            <a:endParaRPr lang="en-US"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0363" y="3462219"/>
            <a:ext cx="306494" cy="245195"/>
          </a:xfrm>
          <a:prstGeom prst="rect">
            <a:avLst/>
          </a:prstGeom>
        </p:spPr>
      </p:pic>
      <p:pic>
        <p:nvPicPr>
          <p:cNvPr id="4" name="Image 2" descr="preencoded.png">    </p:cNvPr>
          <p:cNvPicPr>
            <a:picLocks noChangeAspect="1"/>
          </p:cNvPicPr>
          <p:nvPr/>
        </p:nvPicPr>
        <p:blipFill>
          <a:blip r:embed="rId3"/>
          <a:stretch>
            <a:fillRect/>
          </a:stretch>
        </p:blipFill>
        <p:spPr>
          <a:xfrm>
            <a:off x="4691494" y="3422515"/>
            <a:ext cx="324602" cy="324602"/>
          </a:xfrm>
          <a:prstGeom prst="rect">
            <a:avLst/>
          </a:prstGeom>
        </p:spPr>
      </p:pic>
      <p:pic>
        <p:nvPicPr>
          <p:cNvPr id="5" name="Image 3" descr="preencoded.png">    </p:cNvPr>
          <p:cNvPicPr>
            <a:picLocks noChangeAspect="1"/>
          </p:cNvPicPr>
          <p:nvPr/>
        </p:nvPicPr>
        <p:blipFill>
          <a:blip r:embed="rId4"/>
          <a:stretch>
            <a:fillRect/>
          </a:stretch>
        </p:blipFill>
        <p:spPr>
          <a:xfrm>
            <a:off x="396177" y="1731934"/>
            <a:ext cx="317232" cy="317232"/>
          </a:xfrm>
          <a:prstGeom prst="rect">
            <a:avLst/>
          </a:prstGeom>
        </p:spPr>
      </p:pic>
      <p:pic>
        <p:nvPicPr>
          <p:cNvPr id="6" name="Image 4" descr="preencoded.png">    </p:cNvPr>
          <p:cNvPicPr>
            <a:picLocks noChangeAspect="1"/>
          </p:cNvPicPr>
          <p:nvPr/>
        </p:nvPicPr>
        <p:blipFill>
          <a:blip r:embed="rId5"/>
          <a:stretch>
            <a:fillRect/>
          </a:stretch>
        </p:blipFill>
        <p:spPr>
          <a:xfrm>
            <a:off x="3279847" y="1731934"/>
            <a:ext cx="237924" cy="317232"/>
          </a:xfrm>
          <a:prstGeom prst="rect">
            <a:avLst/>
          </a:prstGeom>
        </p:spPr>
      </p:pic>
      <p:pic>
        <p:nvPicPr>
          <p:cNvPr id="7" name="Image 5" descr="preencoded.png">    </p:cNvPr>
          <p:cNvPicPr>
            <a:picLocks noChangeAspect="1"/>
          </p:cNvPicPr>
          <p:nvPr/>
        </p:nvPicPr>
        <p:blipFill>
          <a:blip r:embed="rId6"/>
          <a:stretch>
            <a:fillRect/>
          </a:stretch>
        </p:blipFill>
        <p:spPr>
          <a:xfrm>
            <a:off x="6092016" y="1731934"/>
            <a:ext cx="317232" cy="317232"/>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95764" y="3831926"/>
            <a:ext cx="3621582" cy="94397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Слабые консультации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Когда законодатели не слушают экспертов, местные сообщества и избирателей, они упускают важные детали. Недостаток consultation часто делает enforcement ineffective.
</a:t>
            </a:r>
            <a:endParaRPr lang="en-US" sz="1400" dirty="0"/>
          </a:p>
        </p:txBody>
      </p:sp>
      <p:sp>
        <p:nvSpPr>
          <p:cNvPr id="10" name="Text 1"/>
          <p:cNvSpPr txBox="1"/>
          <p:nvPr/>
        </p:nvSpPr>
        <p:spPr>
          <a:xfrm>
            <a:off x="4696895" y="3831924"/>
            <a:ext cx="3621582" cy="943977"/>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Дублирование правил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Повторение уже существующих норм создаёт путаницу и перегружает систему. В результате увеличивается administrative burden, а новые правила не дают заметной пользы.
</a:t>
            </a:r>
            <a:endParaRPr lang="en-US" sz="1400" dirty="0"/>
          </a:p>
        </p:txBody>
      </p:sp>
      <p:sp>
        <p:nvSpPr>
          <p:cNvPr id="11" name="Text 2"/>
          <p:cNvSpPr txBox="1"/>
          <p:nvPr/>
        </p:nvSpPr>
        <p:spPr>
          <a:xfrm>
            <a:off x="396159" y="2134557"/>
            <a:ext cx="2205549" cy="921016"/>
          </a:xfrm>
          <a:prstGeom prst="rect">
            <a:avLst/>
          </a:prstGeom>
          <a:noFill/>
          <a:ln/>
        </p:spPr>
        <p:txBody>
          <a:bodyPr wrap="square" lIns="0" tIns="0" rIns="0" bIns="0" rtlCol="0" anchor="t"/>
          <a:lstStyle/>
          <a:p>
            <a:pPr algn="l" indent="0" marL="0">
              <a:lnSpc>
                <a:spcPct val="100000"/>
              </a:lnSpc>
              <a:buNone/>
            </a:pPr>
            <a:r>
              <a:rPr lang="en-US" sz="1199" b="1" dirty="0">
                <a:solidFill>
                  <a:srgbClr val="000000"/>
                </a:solidFill>
                <a:latin typeface="Arial" pitchFamily="34" charset="0"/>
                <a:ea typeface="Arial" pitchFamily="34" charset="-122"/>
                <a:cs typeface="Arial" pitchFamily="34" charset="-120"/>
              </a:rPr>
              <a:t>Размытая формулировка
</a:t>
            </a:r>
            <a:pPr algn="l" indent="0" marL="0">
              <a:lnSpc>
                <a:spcPct val="100000"/>
              </a:lnSpc>
              <a:buNone/>
            </a:pPr>
            <a:r>
              <a:rPr lang="en-US" sz="68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42" dirty="0">
                <a:solidFill>
                  <a:srgbClr val="000000"/>
                </a:solidFill>
                <a:latin typeface="Arial" pitchFamily="34" charset="0"/>
                <a:ea typeface="Arial" pitchFamily="34" charset="-122"/>
                <a:cs typeface="Arial" pitchFamily="34" charset="-120"/>
              </a:rPr>
              <a:t>Неясный текст создаёт разные толкования и открывает legal loopholes. Такой закон трудно применять, а граждане не понимают, какие правила действительно обязательны.
</a:t>
            </a:r>
            <a:endParaRPr lang="en-US" sz="1199" dirty="0"/>
          </a:p>
        </p:txBody>
      </p:sp>
      <p:sp>
        <p:nvSpPr>
          <p:cNvPr id="12" name="Text 3"/>
          <p:cNvSpPr txBox="1"/>
          <p:nvPr/>
        </p:nvSpPr>
        <p:spPr>
          <a:xfrm>
            <a:off x="3240175" y="2134557"/>
            <a:ext cx="2205549" cy="921016"/>
          </a:xfrm>
          <a:prstGeom prst="rect">
            <a:avLst/>
          </a:prstGeom>
          <a:noFill/>
          <a:ln/>
        </p:spPr>
        <p:txBody>
          <a:bodyPr wrap="square" lIns="0" tIns="0" rIns="0" bIns="0" rtlCol="0" anchor="t"/>
          <a:lstStyle/>
          <a:p>
            <a:pPr algn="l" indent="0" marL="0">
              <a:lnSpc>
                <a:spcPct val="100000"/>
              </a:lnSpc>
              <a:buNone/>
            </a:pPr>
            <a:r>
              <a:rPr lang="en-US" sz="1318" b="1" dirty="0">
                <a:solidFill>
                  <a:srgbClr val="000000"/>
                </a:solidFill>
                <a:latin typeface="Arial" pitchFamily="34" charset="0"/>
                <a:ea typeface="Arial" pitchFamily="34" charset="-122"/>
                <a:cs typeface="Arial" pitchFamily="34" charset="-120"/>
              </a:rPr>
              <a:t>Нереальные сроки
</a:t>
            </a:r>
            <a:pPr algn="l" indent="0" marL="0">
              <a:lnSpc>
                <a:spcPct val="100000"/>
              </a:lnSpc>
              <a:buNone/>
            </a:pPr>
            <a:r>
              <a:rPr lang="en-US" sz="753"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36" dirty="0">
                <a:solidFill>
                  <a:srgbClr val="000000"/>
                </a:solidFill>
                <a:latin typeface="Arial" pitchFamily="34" charset="0"/>
                <a:ea typeface="Arial" pitchFamily="34" charset="-122"/>
                <a:cs typeface="Arial" pitchFamily="34" charset="-120"/>
              </a:rPr>
              <a:t>Слишком короткие или плохо рассчитанные deadlines мешают исполнению. В итоге органы власти не успевают подготовиться, а закон выглядит poorly designed.
</a:t>
            </a:r>
            <a:endParaRPr lang="en-US" sz="1318" dirty="0"/>
          </a:p>
        </p:txBody>
      </p:sp>
      <p:sp>
        <p:nvSpPr>
          <p:cNvPr id="13" name="Text 4"/>
          <p:cNvSpPr txBox="1"/>
          <p:nvPr/>
        </p:nvSpPr>
        <p:spPr>
          <a:xfrm>
            <a:off x="6091998" y="2134557"/>
            <a:ext cx="2205549" cy="921016"/>
          </a:xfrm>
          <a:prstGeom prst="rect">
            <a:avLst/>
          </a:prstGeom>
          <a:noFill/>
          <a:ln/>
        </p:spPr>
        <p:txBody>
          <a:bodyPr wrap="square" lIns="0" tIns="0" rIns="0" bIns="0" rtlCol="0" anchor="t"/>
          <a:lstStyle/>
          <a:p>
            <a:pPr algn="l" indent="0" marL="0">
              <a:lnSpc>
                <a:spcPct val="100000"/>
              </a:lnSpc>
              <a:buNone/>
            </a:pPr>
            <a:r>
              <a:rPr lang="en-US" sz="1158" b="1" dirty="0">
                <a:solidFill>
                  <a:srgbClr val="000000"/>
                </a:solidFill>
                <a:latin typeface="Arial" pitchFamily="34" charset="0"/>
                <a:ea typeface="Arial" pitchFamily="34" charset="-122"/>
                <a:cs typeface="Arial" pitchFamily="34" charset="-120"/>
              </a:rPr>
              <a:t>Игнорирование затрат
</a:t>
            </a:r>
            <a:pPr algn="l" indent="0" marL="0">
              <a:lnSpc>
                <a:spcPct val="100000"/>
              </a:lnSpc>
              <a:buNone/>
            </a:pPr>
            <a:r>
              <a:rPr lang="en-US" sz="66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10" dirty="0">
                <a:solidFill>
                  <a:srgbClr val="000000"/>
                </a:solidFill>
                <a:latin typeface="Arial" pitchFamily="34" charset="0"/>
                <a:ea typeface="Arial" pitchFamily="34" charset="-122"/>
                <a:cs typeface="Arial" pitchFamily="34" charset="-120"/>
              </a:rPr>
              <a:t>Если расходы не просчитаны заранее, закон может оказаться слишком дорогим или технически невыполнимым. Это ведёт к unintended consequences и снижает доверие к реформе.
</a:t>
            </a:r>
            <a:endParaRPr lang="en-US" sz="1158" dirty="0"/>
          </a:p>
        </p:txBody>
      </p:sp>
      <p:sp>
        <p:nvSpPr>
          <p:cNvPr id="14" name="Text 5"/>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14</a:t>
            </a:r>
            <a:endParaRPr lang="en-US" sz="900" dirty="0"/>
          </a:p>
        </p:txBody>
      </p:sp>
      <p:sp>
        <p:nvSpPr>
          <p:cNvPr id="15" name="Text 6"/>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Типичные ошибки плохого законодателя
</a:t>
            </a:r>
            <a:endParaRPr 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13088" y="1647327"/>
            <a:ext cx="8019234" cy="292040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15</a:t>
            </a:r>
            <a:endParaRPr lang="en-US" sz="900" dirty="0"/>
          </a:p>
        </p:txBody>
      </p:sp>
      <p:sp>
        <p:nvSpPr>
          <p:cNvPr id="7"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1637" b="1" dirty="0">
                <a:solidFill>
                  <a:srgbClr val="FFFFFF"/>
                </a:solidFill>
                <a:latin typeface="Arial" pitchFamily="34" charset="0"/>
                <a:ea typeface="Arial" pitchFamily="34" charset="-122"/>
                <a:cs typeface="Arial" pitchFamily="34" charset="-120"/>
              </a:rPr>
              <a:t>Как анализировать политика или законодателя на английском языке
</a:t>
            </a:r>
            <a:pPr algn="l" indent="0" marL="0">
              <a:lnSpc>
                <a:spcPct val="100000"/>
              </a:lnSpc>
              <a:buNone/>
            </a:pPr>
            <a:r>
              <a:rPr lang="en-US" sz="327"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46" dirty="0">
                <a:solidFill>
                  <a:srgbClr val="FFFFFF"/>
                </a:solidFill>
                <a:latin typeface="Arial" pitchFamily="34" charset="0"/>
                <a:ea typeface="Arial" pitchFamily="34" charset="-122"/>
                <a:cs typeface="Arial" pitchFamily="34" charset="-120"/>
              </a:rPr>
              <a:t>Алгоритм помогает проверять обещания, документы и результаты, чтобы оценка опиралась на reliable sources, а не на впечатления.
</a:t>
            </a:r>
            <a:endParaRPr lang="en-US" sz="1637"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2604" y="2496706"/>
            <a:ext cx="2690306" cy="1975693"/>
          </a:xfrm>
          <a:prstGeom prst="rect">
            <a:avLst/>
          </a:prstGeom>
        </p:spPr>
      </p:pic>
      <p:pic>
        <p:nvPicPr>
          <p:cNvPr id="4" name="Image 2" descr="preencoded.png">    </p:cNvPr>
          <p:cNvPicPr>
            <a:picLocks noChangeAspect="1"/>
          </p:cNvPicPr>
          <p:nvPr/>
        </p:nvPicPr>
        <p:blipFill>
          <a:blip r:embed="rId3"/>
          <a:stretch>
            <a:fillRect/>
          </a:stretch>
        </p:blipFill>
        <p:spPr>
          <a:xfrm>
            <a:off x="6082301" y="2496122"/>
            <a:ext cx="2702678" cy="1976861"/>
          </a:xfrm>
          <a:prstGeom prst="rect">
            <a:avLst/>
          </a:prstGeom>
        </p:spPr>
      </p:pic>
      <p:pic>
        <p:nvPicPr>
          <p:cNvPr id="5" name="Image 3" descr="preencoded.png">    </p:cNvPr>
          <p:cNvPicPr>
            <a:picLocks noChangeAspect="1"/>
          </p:cNvPicPr>
          <p:nvPr/>
        </p:nvPicPr>
        <p:blipFill>
          <a:blip r:embed="rId4"/>
          <a:stretch>
            <a:fillRect/>
          </a:stretch>
        </p:blipFill>
        <p:spPr>
          <a:xfrm>
            <a:off x="3210170" y="2495989"/>
            <a:ext cx="2724871" cy="197712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00839" y="1734094"/>
            <a:ext cx="2568865" cy="690366"/>
          </a:xfrm>
          <a:prstGeom prst="rect">
            <a:avLst/>
          </a:prstGeom>
          <a:noFill/>
          <a:ln/>
        </p:spPr>
        <p:txBody>
          <a:bodyPr wrap="square" lIns="0" tIns="0" rIns="0" bIns="0" rtlCol="0" anchor="ctr"/>
          <a:lstStyle/>
          <a:p>
            <a:pPr algn="l" indent="0" marL="0">
              <a:lnSpc>
                <a:spcPct val="100000"/>
              </a:lnSpc>
              <a:buNone/>
            </a:pPr>
            <a:r>
              <a:rPr lang="en-US" sz="894" b="1" dirty="0">
                <a:solidFill>
                  <a:srgbClr val="8800FF"/>
                </a:solidFill>
                <a:latin typeface="Arial" pitchFamily="34" charset="0"/>
                <a:ea typeface="Arial" pitchFamily="34" charset="-122"/>
                <a:cs typeface="Arial" pitchFamily="34" charset="-120"/>
              </a:rPr>
              <a:t>Когда право голоса стало шире
</a:t>
            </a:r>
            <a:pPr algn="l" indent="0" marL="0">
              <a:lnSpc>
                <a:spcPct val="100000"/>
              </a:lnSpc>
              <a:buNone/>
            </a:pPr>
            <a:r>
              <a:rPr lang="en-US" sz="319"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03" dirty="0">
                <a:solidFill>
                  <a:srgbClr val="000000"/>
                </a:solidFill>
                <a:latin typeface="Arial" pitchFamily="34" charset="0"/>
                <a:ea typeface="Arial" pitchFamily="34" charset="-122"/>
                <a:cs typeface="Arial" pitchFamily="34" charset="-120"/>
              </a:rPr>
              <a:t>Расширение избирательных прав меняло сам принцип представительства: в политику входили новые группы граждан, а парламент начинал отражать общество точнее. На исторических фотографиях это особенно заметно по массовым митингам, листовкам и зданиям парламентов, где решались судьбоносные вопросы.
</a:t>
            </a:r>
            <a:endParaRPr lang="en-US" sz="894" dirty="0"/>
          </a:p>
        </p:txBody>
      </p:sp>
      <p:sp>
        <p:nvSpPr>
          <p:cNvPr id="9" name="Text 1"/>
          <p:cNvSpPr txBox="1"/>
          <p:nvPr/>
        </p:nvSpPr>
        <p:spPr>
          <a:xfrm>
            <a:off x="6127341" y="1734094"/>
            <a:ext cx="2611702" cy="690366"/>
          </a:xfrm>
          <a:prstGeom prst="rect">
            <a:avLst/>
          </a:prstGeom>
          <a:noFill/>
          <a:ln/>
        </p:spPr>
        <p:txBody>
          <a:bodyPr wrap="square" lIns="0" tIns="0" rIns="0" bIns="0" rtlCol="0" anchor="ctr"/>
          <a:lstStyle/>
          <a:p>
            <a:pPr algn="l" indent="0" marL="0">
              <a:lnSpc>
                <a:spcPct val="100000"/>
              </a:lnSpc>
              <a:buNone/>
            </a:pPr>
            <a:r>
              <a:rPr lang="en-US" sz="967" b="1" dirty="0">
                <a:solidFill>
                  <a:srgbClr val="8800FF"/>
                </a:solidFill>
                <a:latin typeface="Arial" pitchFamily="34" charset="0"/>
                <a:ea typeface="Arial" pitchFamily="34" charset="-122"/>
                <a:cs typeface="Arial" pitchFamily="34" charset="-120"/>
              </a:rPr>
              <a:t>Новые правила ради защиты потребителя
</a:t>
            </a:r>
            <a:pPr algn="l" indent="0" marL="0">
              <a:lnSpc>
                <a:spcPct val="100000"/>
              </a:lnSpc>
              <a:buNone/>
            </a:pPr>
            <a:r>
              <a:rPr lang="en-US" sz="345"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59" dirty="0">
                <a:solidFill>
                  <a:srgbClr val="000000"/>
                </a:solidFill>
                <a:latin typeface="Arial" pitchFamily="34" charset="0"/>
                <a:ea typeface="Arial" pitchFamily="34" charset="-122"/>
                <a:cs typeface="Arial" pitchFamily="34" charset="-120"/>
              </a:rPr>
              <a:t>Законы о правах потребителей и охране окружающей среды показали, что legislation влияет не только на государство, но и на дом, магазин и улицу. Инфографика с датами таких реформ помогает увидеть, как правовые решения постепенно меняют поведение общества.
</a:t>
            </a:r>
            <a:endParaRPr lang="en-US" sz="967" dirty="0"/>
          </a:p>
        </p:txBody>
      </p:sp>
      <p:sp>
        <p:nvSpPr>
          <p:cNvPr id="10" name="Text 2"/>
          <p:cNvSpPr txBox="1"/>
          <p:nvPr/>
        </p:nvSpPr>
        <p:spPr>
          <a:xfrm>
            <a:off x="3256724" y="1734094"/>
            <a:ext cx="2611702" cy="690366"/>
          </a:xfrm>
          <a:prstGeom prst="rect">
            <a:avLst/>
          </a:prstGeom>
          <a:noFill/>
          <a:ln/>
        </p:spPr>
        <p:txBody>
          <a:bodyPr wrap="square" lIns="0" tIns="0" rIns="0" bIns="0" rtlCol="0" anchor="ctr"/>
          <a:lstStyle/>
          <a:p>
            <a:pPr algn="l" indent="0" marL="0">
              <a:lnSpc>
                <a:spcPct val="100000"/>
              </a:lnSpc>
              <a:buNone/>
            </a:pPr>
            <a:r>
              <a:rPr lang="en-US" sz="894" b="1" dirty="0">
                <a:solidFill>
                  <a:srgbClr val="8800FF"/>
                </a:solidFill>
                <a:latin typeface="Arial" pitchFamily="34" charset="0"/>
                <a:ea typeface="Arial" pitchFamily="34" charset="-122"/>
                <a:cs typeface="Arial" pitchFamily="34" charset="-120"/>
              </a:rPr>
              <a:t>Законы, которые защитили труд
</a:t>
            </a:r>
            <a:pPr algn="l" indent="0" marL="0">
              <a:lnSpc>
                <a:spcPct val="100000"/>
              </a:lnSpc>
              <a:buNone/>
            </a:pPr>
            <a:r>
              <a:rPr lang="en-US" sz="319"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703" dirty="0">
                <a:solidFill>
                  <a:srgbClr val="000000"/>
                </a:solidFill>
                <a:latin typeface="Arial" pitchFamily="34" charset="0"/>
                <a:ea typeface="Arial" pitchFamily="34" charset="-122"/>
                <a:cs typeface="Arial" pitchFamily="34" charset="-120"/>
              </a:rPr>
              <a:t>Трудовое законодательство установило ограничения рабочего времени, правила безопасности и базовые гарантии для работников. Эти реформы редко выглядят громко, но именно они сделали повседневную жизнь миллионов людей предсказуемее и справедливее. Архивные документы хорошо передают, как менялись нормы производства.
</a:t>
            </a:r>
            <a:endParaRPr lang="en-US" sz="894" dirty="0"/>
          </a:p>
        </p:txBody>
      </p:sp>
      <p:sp>
        <p:nvSpPr>
          <p:cNvPr id="11" name="Text 3"/>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16</a:t>
            </a:r>
            <a:endParaRPr lang="en-US" sz="900" dirty="0"/>
          </a:p>
        </p:txBody>
      </p:sp>
      <p:sp>
        <p:nvSpPr>
          <p:cNvPr id="12" name="Text 4"/>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Исторические примеры законов, которые изменили общество
</a:t>
            </a:r>
            <a:endParaRPr lang="en-US"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928631" y="2755985"/>
            <a:ext cx="5286740" cy="168709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157678" y="1512476"/>
            <a:ext cx="3627548" cy="1067936"/>
          </a:xfrm>
          <a:prstGeom prst="rect">
            <a:avLst/>
          </a:prstGeom>
          <a:noFill/>
          <a:ln/>
        </p:spPr>
        <p:txBody>
          <a:bodyPr wrap="square" lIns="0" tIns="0" rIns="0" bIns="0" rtlCol="0" anchor="ctr"/>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Учебная схема для анализа политической деятельности
</a:t>
            </a:r>
            <a:endParaRPr lang="en-US" sz="1100" dirty="0"/>
          </a:p>
        </p:txBody>
      </p:sp>
      <p:sp>
        <p:nvSpPr>
          <p:cNvPr id="8" name="Text 1"/>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17</a:t>
            </a:r>
            <a:endParaRPr lang="en-US" sz="900" dirty="0"/>
          </a:p>
        </p:txBody>
      </p:sp>
      <p:sp>
        <p:nvSpPr>
          <p:cNvPr id="9" name="Text 2"/>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Критерии хорошего законодателя для школьного анализа
</a:t>
            </a:r>
            <a:endParaRPr lang="en-US" sz="2000" dirty="0"/>
          </a:p>
        </p:txBody>
      </p:sp>
      <p:sp>
        <p:nvSpPr>
          <p:cNvPr id="10" name="Text 3"/>
          <p:cNvSpPr txBox="1"/>
          <p:nvPr/>
        </p:nvSpPr>
        <p:spPr>
          <a:xfrm>
            <a:off x="386953" y="1512476"/>
            <a:ext cx="4185047" cy="1067936"/>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Таблица помогает оценивать политическую фигуру по конкретным признакам, а не по общим впечатлениям.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Если есть и знания, и подтверждённые результаты, оценка законодателя становится более объективной и убедительной.
</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18</a:t>
            </a:r>
            <a:endParaRPr lang="en-US" sz="900" dirty="0"/>
          </a:p>
        </p:txBody>
      </p:sp>
      <p:sp>
        <p:nvSpPr>
          <p:cNvPr id="7" name="Text 1"/>
          <p:cNvSpPr txBox="1"/>
          <p:nvPr/>
        </p:nvSpPr>
        <p:spPr>
          <a:xfrm>
            <a:off x="4874342" y="1605615"/>
            <a:ext cx="2507456" cy="1040743"/>
          </a:xfrm>
          <a:prstGeom prst="rect">
            <a:avLst/>
          </a:prstGeom>
          <a:noFill/>
          <a:ln/>
        </p:spPr>
        <p:txBody>
          <a:bodyPr wrap="square" lIns="0" tIns="0" rIns="0" bIns="0" rtlCol="0" anchor="t"/>
          <a:lstStyle/>
          <a:p>
            <a:pPr algn="l" indent="0" marL="0">
              <a:lnSpc>
                <a:spcPct val="100000"/>
              </a:lnSpc>
              <a:buNone/>
            </a:pPr>
            <a:r>
              <a:rPr lang="en-US" sz="1400" b="1" dirty="0">
                <a:solidFill>
                  <a:srgbClr val="8800FF"/>
                </a:solidFill>
                <a:latin typeface="Arial" pitchFamily="34" charset="0"/>
                <a:ea typeface="Arial" pitchFamily="34" charset="-122"/>
                <a:cs typeface="Arial" pitchFamily="34" charset="-120"/>
              </a:rPr>
              <a:t>Начало обсуждения
</a:t>
            </a:r>
            <a:pPr algn="l" indent="0" marL="0">
              <a:lnSpc>
                <a:spcPct val="100000"/>
              </a:lnSpc>
              <a:buNone/>
            </a:pPr>
            <a:r>
              <a:rPr lang="en-US" sz="800" dirty="0">
                <a:solidFill>
                  <a:srgbClr val="8800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Разные партии и группы приходят с собственными интересами. Без willingness to compromise законопроект часто заходит в тупик уже на первых этапах.
</a:t>
            </a:r>
            <a:endParaRPr lang="en-US" sz="1400" dirty="0"/>
          </a:p>
        </p:txBody>
      </p:sp>
      <p:sp>
        <p:nvSpPr>
          <p:cNvPr id="8" name="Text 2"/>
          <p:cNvSpPr txBox="1"/>
          <p:nvPr/>
        </p:nvSpPr>
        <p:spPr>
          <a:xfrm>
            <a:off x="1763124" y="2789278"/>
            <a:ext cx="2507456" cy="1040743"/>
          </a:xfrm>
          <a:prstGeom prst="rect">
            <a:avLst/>
          </a:prstGeom>
          <a:noFill/>
          <a:ln/>
        </p:spPr>
        <p:txBody>
          <a:bodyPr wrap="square" lIns="0" tIns="0" rIns="0" bIns="0" rtlCol="0" anchor="t"/>
          <a:lstStyle/>
          <a:p>
            <a:pPr algn="r" indent="0" marL="0">
              <a:lnSpc>
                <a:spcPct val="100000"/>
              </a:lnSpc>
              <a:buNone/>
            </a:pPr>
            <a:r>
              <a:rPr lang="en-US" sz="1303" b="1" dirty="0">
                <a:solidFill>
                  <a:srgbClr val="8800FF"/>
                </a:solidFill>
                <a:latin typeface="Arial" pitchFamily="34" charset="0"/>
                <a:ea typeface="Arial" pitchFamily="34" charset="-122"/>
                <a:cs typeface="Arial" pitchFamily="34" charset="-120"/>
              </a:rPr>
              <a:t>Переговоры и согласование
</a:t>
            </a:r>
            <a:pPr algn="r" indent="0" marL="0">
              <a:lnSpc>
                <a:spcPct val="100000"/>
              </a:lnSpc>
              <a:buNone/>
            </a:pPr>
            <a:r>
              <a:rPr lang="en-US" sz="745" dirty="0">
                <a:solidFill>
                  <a:srgbClr val="8800FF"/>
                </a:solidFill>
                <a:latin typeface="Arial" pitchFamily="34" charset="0"/>
                <a:ea typeface="Arial" pitchFamily="34" charset="-122"/>
                <a:cs typeface="Arial" pitchFamily="34" charset="-120"/>
              </a:rPr>
              <a:t>
</a:t>
            </a:r>
            <a:pPr algn="r" indent="0" marL="0">
              <a:lnSpc>
                <a:spcPct val="100000"/>
              </a:lnSpc>
              <a:buNone/>
            </a:pPr>
            <a:r>
              <a:rPr lang="en-US" sz="1024" dirty="0">
                <a:solidFill>
                  <a:srgbClr val="000000"/>
                </a:solidFill>
                <a:latin typeface="Arial" pitchFamily="34" charset="0"/>
                <a:ea typeface="Arial" pitchFamily="34" charset="-122"/>
                <a:cs typeface="Arial" pitchFamily="34" charset="-120"/>
              </a:rPr>
              <a:t>Депутаты negotiate, ищут balance and consensus, уточняют формулировки и убирают наиболее спорные элементы. Так текст становится более реалистичным и приемлемым для большинства.
</a:t>
            </a:r>
            <a:endParaRPr lang="en-US" sz="1303" dirty="0"/>
          </a:p>
        </p:txBody>
      </p:sp>
      <p:sp>
        <p:nvSpPr>
          <p:cNvPr id="9" name="Text 3"/>
          <p:cNvSpPr txBox="1"/>
          <p:nvPr/>
        </p:nvSpPr>
        <p:spPr>
          <a:xfrm>
            <a:off x="4874342" y="3830021"/>
            <a:ext cx="2507456" cy="1040743"/>
          </a:xfrm>
          <a:prstGeom prst="rect">
            <a:avLst/>
          </a:prstGeom>
          <a:noFill/>
          <a:ln/>
        </p:spPr>
        <p:txBody>
          <a:bodyPr wrap="square" lIns="0" tIns="0" rIns="0" bIns="0" rtlCol="0" anchor="t"/>
          <a:lstStyle/>
          <a:p>
            <a:pPr algn="l" indent="0" marL="0">
              <a:lnSpc>
                <a:spcPct val="100000"/>
              </a:lnSpc>
              <a:buNone/>
            </a:pPr>
            <a:r>
              <a:rPr lang="en-US" sz="1393" b="1" dirty="0">
                <a:solidFill>
                  <a:srgbClr val="8800FF"/>
                </a:solidFill>
                <a:latin typeface="Arial" pitchFamily="34" charset="0"/>
                <a:ea typeface="Arial" pitchFamily="34" charset="-122"/>
                <a:cs typeface="Arial" pitchFamily="34" charset="-120"/>
              </a:rPr>
              <a:t>Принятие решения
</a:t>
            </a:r>
            <a:pPr algn="l" indent="0" marL="0">
              <a:lnSpc>
                <a:spcPct val="100000"/>
              </a:lnSpc>
              <a:buNone/>
            </a:pPr>
            <a:r>
              <a:rPr lang="en-US" sz="796" dirty="0">
                <a:solidFill>
                  <a:srgbClr val="8800FF"/>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000000"/>
                </a:solidFill>
                <a:latin typeface="Arial" pitchFamily="34" charset="0"/>
                <a:ea typeface="Arial" pitchFamily="34" charset="-122"/>
                <a:cs typeface="Arial" pitchFamily="34" charset="-120"/>
              </a:rPr>
              <a:t>Компромисс успешен, когда он не разрушает смысл закона и сохраняет основные принципы. Тогда cooperation помогает принять workable bill, а не просто формально закрыть спор.
</a:t>
            </a:r>
            <a:endParaRPr lang="en-US" sz="1393" dirty="0"/>
          </a:p>
        </p:txBody>
      </p:sp>
      <p:sp>
        <p:nvSpPr>
          <p:cNvPr id="10" name="Text 4"/>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Почему компромисс важен в парламенте
</a:t>
            </a:r>
            <a:endParaRPr lang="en-US"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8114" y="1647489"/>
            <a:ext cx="3848986" cy="292008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48769" y="1647327"/>
            <a:ext cx="4069235" cy="179346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Диаграмма показывает, что ни один фактор не работает изолированно: слабое звено сразу снижает общую оценку.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Сбалансированная оценка возможна только при одновременном внимании к содержанию, этике, общению и практическому эффекту.
</a:t>
            </a:r>
            <a:endParaRPr lang="en-US" sz="1400" dirty="0"/>
          </a:p>
        </p:txBody>
      </p:sp>
      <p:sp>
        <p:nvSpPr>
          <p:cNvPr id="8" name="Text 1"/>
          <p:cNvSpPr txBox="1"/>
          <p:nvPr/>
        </p:nvSpPr>
        <p:spPr>
          <a:xfrm>
            <a:off x="4748770" y="3881852"/>
            <a:ext cx="4061855" cy="726039"/>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Учебная модель для итогового обобщения темы; веса условные, предназначены для анализа на уроке.
</a:t>
            </a:r>
            <a:endParaRPr lang="en-US" sz="1100" dirty="0"/>
          </a:p>
        </p:txBody>
      </p:sp>
      <p:sp>
        <p:nvSpPr>
          <p:cNvPr id="9"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19</a:t>
            </a:r>
            <a:endParaRPr lang="en-US" sz="900" dirty="0"/>
          </a:p>
        </p:txBody>
      </p:sp>
      <p:sp>
        <p:nvSpPr>
          <p:cNvPr id="10"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Итоговая модель оценки: пять факторов
</a:t>
            </a:r>
            <a:endParaRPr lang="en-US" sz="2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624434" y="1405968"/>
            <a:ext cx="4816995" cy="2331565"/>
          </a:xfrm>
          <a:prstGeom prst="rect">
            <a:avLst/>
          </a:prstGeom>
          <a:noFill/>
          <a:ln/>
        </p:spPr>
        <p:txBody>
          <a:bodyPr wrap="square" lIns="0" tIns="0" rIns="0" bIns="0" rtlCol="0" anchor="ctr"/>
          <a:lstStyle/>
          <a:p>
            <a:pPr algn="l" indent="0" marL="0">
              <a:lnSpc>
                <a:spcPct val="100000"/>
              </a:lnSpc>
              <a:buNone/>
            </a:pPr>
            <a:r>
              <a:rPr lang="en-US" sz="2400" b="1" dirty="0">
                <a:solidFill>
                  <a:srgbClr val="8800FF"/>
                </a:solidFill>
                <a:latin typeface="Arial" pitchFamily="34" charset="0"/>
                <a:ea typeface="Arial" pitchFamily="34" charset="-122"/>
                <a:cs typeface="Arial" pitchFamily="34" charset="-120"/>
              </a:rPr>
              <a:t>Are You a Good Lawmaker? — вывод по теме
</a:t>
            </a:r>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Хороший lawmaker понимает проблемы общества, пишет ясные и справедливые законы, слушает людей и отвечает за последствия. Важнее всего — реальная польза, а не формальное принятие решения.
</a:t>
            </a:r>
            <a:endParaRPr lang="en-US"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2026-05-31T19:17:54Z</dcterms:created>
  <dcterms:modified xsi:type="dcterms:W3CDTF">2026-05-31T19:17:54Z</dcterms:modified>
</cp:coreProperties>
</file>