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image" Target="../media/image-10-8.png"/><Relationship Id="rId9" Type="http://schemas.openxmlformats.org/officeDocument/2006/relationships/image" Target="../media/image-10-9.png"/><Relationship Id="rId10" Type="http://schemas.openxmlformats.org/officeDocument/2006/relationships/image" Target="../media/image-10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99760" y="0"/>
            <a:ext cx="427453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2104050"/>
            <a:ext cx="4485300" cy="935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Литература стала пространством памяти, правды и нравственного выбора.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60000" y="3245425"/>
            <a:ext cx="5278800" cy="153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Литературный процесс 1960—1980-х годов: от «оттепели» к перестройке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360000" y="360000"/>
            <a:ext cx="3361500" cy="41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22" y="0"/>
            <a:ext cx="4148956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376750" y="360000"/>
            <a:ext cx="4407300" cy="190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менялась литература в эпоху перемен
</a:t>
            </a:r>
            <a:endParaRPr lang="en-US" sz="2800" dirty="0"/>
          </a:p>
        </p:txBody>
      </p:sp>
      <p:sp>
        <p:nvSpPr>
          <p:cNvPr id="6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4376850" y="2331350"/>
            <a:ext cx="4407300" cy="245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XX съезда КПСС литература острее заговорила о прошлом, свободе и человеческом достоинстве. Позднее давление усилилось, но журналы, книги и публичные чтения оставались главным местом духовного диалога общества.
</a:t>
            </a:r>
            <a:endParaRPr lang="en-US" sz="17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60000"/>
            <a:ext cx="3017400" cy="217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«Оттепель» и первые шаги обновления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4174050" y="1204900"/>
            <a:ext cx="4770900" cy="38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1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Публикация «Одного дня Ивана Денисовича» Александра Солженицына стала символом новой откровенности и вывела тему лагерного опыта в центр литературного внимания.
</a:t>
            </a:r>
            <a:endParaRPr lang="en-US" sz="1019" dirty="0"/>
          </a:p>
        </p:txBody>
      </p:sp>
      <p:sp>
        <p:nvSpPr>
          <p:cNvPr id="10" name="Text 3"/>
          <p:cNvSpPr txBox="1"/>
          <p:nvPr/>
        </p:nvSpPr>
        <p:spPr>
          <a:xfrm>
            <a:off x="4174050" y="758900"/>
            <a:ext cx="4770900" cy="38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1962 год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4174050" y="2606700"/>
            <a:ext cx="4770900" cy="38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1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Журналы «Новый мир», «Юность», «Москва», «Октябрь» и «Знамя» превратились в главные площадки обсуждения исторической правды, войны и нравственной ответственности писателя.
</a:t>
            </a:r>
            <a:endParaRPr lang="en-US" sz="1019" dirty="0"/>
          </a:p>
        </p:txBody>
      </p:sp>
      <p:sp>
        <p:nvSpPr>
          <p:cNvPr id="12" name="Text 5"/>
          <p:cNvSpPr txBox="1"/>
          <p:nvPr/>
        </p:nvSpPr>
        <p:spPr>
          <a:xfrm>
            <a:off x="4174050" y="2160700"/>
            <a:ext cx="4770900" cy="38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1960-х
</a:t>
            </a:r>
            <a:endParaRPr lang="en-US" sz="1500" dirty="0"/>
          </a:p>
        </p:txBody>
      </p:sp>
      <p:sp>
        <p:nvSpPr>
          <p:cNvPr id="13" name="Text 6"/>
          <p:cNvSpPr txBox="1"/>
          <p:nvPr/>
        </p:nvSpPr>
        <p:spPr>
          <a:xfrm>
            <a:off x="4174050" y="4008500"/>
            <a:ext cx="4770900" cy="38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прозе и поэзии укрепились реализм, личное свидетельство и интерес к человеку, который отвечает за свой выбор перед историей и совестью.
</a:t>
            </a:r>
            <a:endParaRPr lang="en-US" sz="1100" dirty="0"/>
          </a:p>
        </p:txBody>
      </p:sp>
      <p:sp>
        <p:nvSpPr>
          <p:cNvPr id="14" name="Text 7"/>
          <p:cNvSpPr txBox="1"/>
          <p:nvPr/>
        </p:nvSpPr>
        <p:spPr>
          <a:xfrm>
            <a:off x="4174050" y="3562500"/>
            <a:ext cx="4770900" cy="38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Литературный поворот
</a:t>
            </a:r>
            <a:endParaRPr lang="en-US" sz="15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04972" y="1477975"/>
            <a:ext cx="2734056" cy="3305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71421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Поколение «шестидесятников»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24925" y="1784550"/>
            <a:ext cx="2406300" cy="279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Гражданский пафос и личная свобода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«шестидесятников» искусство не отделялось от гражданской позиции. Их тексты поднимали вопросы совести, памяти и внутренней независимости человека.
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6212925" y="1784400"/>
            <a:ext cx="2406300" cy="279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Поэзия как публичный разговор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Выступления Андрея Вознесенского, Евгения Евтушенко, Беллы Ахмадулиной и Роберта Рождественского собирали большие аудитории. Поэзия звучала как живая реакция на время.
</a:t>
            </a:r>
            <a:endParaRPr lang="en-US" sz="16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1478073"/>
            <a:ext cx="4348200" cy="330520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360000"/>
            <a:ext cx="7501500" cy="92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Журналы как центр литературной жизни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4903200" y="1713000"/>
            <a:ext cx="3880800" cy="102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журнальная публикация определяла, будет ли текст прочитан всей страной или останется в узком круге.
</a:t>
            </a:r>
            <a:endParaRPr lang="en-US" sz="1500" dirty="0"/>
          </a:p>
        </p:txBody>
      </p:sp>
      <p:sp>
        <p:nvSpPr>
          <p:cNvPr id="7" name="Text 3"/>
          <p:cNvSpPr txBox="1"/>
          <p:nvPr/>
        </p:nvSpPr>
        <p:spPr>
          <a:xfrm>
            <a:off x="4903200" y="2918150"/>
            <a:ext cx="3880800" cy="11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«Новый мир» выделяется как наиболее влиятельная площадка, а остальные журналы формировали широкий и разнообразный литературный разговор.
</a:t>
            </a:r>
            <a:endParaRPr lang="en-US" sz="1500" dirty="0"/>
          </a:p>
        </p:txBody>
      </p:sp>
      <p:sp>
        <p:nvSpPr>
          <p:cNvPr id="8" name="Text 4"/>
          <p:cNvSpPr txBox="1"/>
          <p:nvPr/>
        </p:nvSpPr>
        <p:spPr>
          <a:xfrm>
            <a:off x="4903200" y="4358525"/>
            <a:ext cx="38808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43" dirty="0">
                <a:solidFill>
                  <a:srgbClr val="CD96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Аналитическое обобщение по материалам литературной критики и журнальной практики 1960—1970-х годов
</a:t>
            </a:r>
            <a:endParaRPr lang="en-US" sz="1143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998850" y="1703121"/>
            <a:ext cx="33684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Авторы военной прозы опирались на собственный фронтовой опыт и показывали войну без парадности, через страх, потери и тяжесть выбора в критический момент.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5281650" y="1703121"/>
            <a:ext cx="33684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Юрий Бондарев, Константин Воробьёв, Виктор Некрасов и Василь Быков сосредоточились на цене победы и нравственном пределе человека, оказавшегося перед лицом смерти.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360000" y="360000"/>
            <a:ext cx="71421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Военная проза и «лейтенантская правда»
</a:t>
            </a:r>
            <a:endParaRPr lang="en-US" sz="2800" dirty="0"/>
          </a:p>
        </p:txBody>
      </p:sp>
      <p:sp>
        <p:nvSpPr>
          <p:cNvPr id="11" name="Text 4"/>
          <p:cNvSpPr txBox="1"/>
          <p:nvPr/>
        </p:nvSpPr>
        <p:spPr>
          <a:xfrm>
            <a:off x="5281650" y="3219897"/>
            <a:ext cx="33684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этой прозы характерны сдержанный стиль, психологическая точность и трагическое осмысление войны как испытания личности, а не только военной истории.
</a:t>
            </a:r>
            <a:endParaRPr lang="en-US" sz="13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71421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«Деревенская проза» и судьба традиционного мира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360000" y="2062950"/>
            <a:ext cx="2736000" cy="27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Произведения Фёдора Абрамова, Валентина Распутина, Василия Белова и Виктора Астафьева показали деревню как мир памяти, труда и укоренённости в земле.
</a:t>
            </a:r>
            <a:endParaRPr lang="en-US" sz="1700" dirty="0"/>
          </a:p>
        </p:txBody>
      </p:sp>
      <p:sp>
        <p:nvSpPr>
          <p:cNvPr id="9" name="Text 3"/>
          <p:cNvSpPr txBox="1"/>
          <p:nvPr/>
        </p:nvSpPr>
        <p:spPr>
          <a:xfrm>
            <a:off x="6048000" y="2062950"/>
            <a:ext cx="2736000" cy="27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центре их внимания были ответственность перед предками, связь человека с природой и вопрос о том, что происходит с народной жизнью при утрате традиции.
</a:t>
            </a:r>
            <a:endParaRPr lang="en-US" sz="1700" dirty="0"/>
          </a:p>
        </p:txBody>
      </p:sp>
      <p:sp>
        <p:nvSpPr>
          <p:cNvPr id="10" name="Text 4"/>
          <p:cNvSpPr txBox="1"/>
          <p:nvPr/>
        </p:nvSpPr>
        <p:spPr>
          <a:xfrm>
            <a:off x="3204000" y="2062950"/>
            <a:ext cx="2736000" cy="27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Писатели тревожно говорили об урбанизации, хозяйственном давлении и разрушении привычного уклада, за которым стояли культурные и нравственные потери.
</a:t>
            </a:r>
            <a:endParaRPr lang="en-US" sz="17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93222" y="-28725"/>
            <a:ext cx="4148956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60000"/>
            <a:ext cx="4407300" cy="138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Новая историческая проза и переосмысление прошлого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570475" y="2084700"/>
            <a:ext cx="3796800" cy="102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Юрий Трифонов, Чингиз Айтматов, Борис Васильев и Владимир Чивилихин связывали частную судьбу с крупными историческими потрясениями. Прошлое в их книгах объясняло настоящее.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570475" y="3604050"/>
            <a:ext cx="3796800" cy="102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Революция, война, семейная память и нравственный выбор становились не фоном, а способом понять ответственность интеллигенции и цену исторической памяти.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1555" y="1582600"/>
            <a:ext cx="8420889" cy="32007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360000"/>
            <a:ext cx="7501500" cy="52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текст проходил путь к читателю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60000" y="993800"/>
            <a:ext cx="7737600" cy="48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отражает типичный маршрут рукописи в условиях цензурного контроля и возможный уход в неподцензурное распространение.
</a:t>
            </a:r>
            <a:endParaRPr lang="en-US" sz="13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157912" y="3188538"/>
            <a:ext cx="428100" cy="4281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990213" y="3212188"/>
            <a:ext cx="428400" cy="3808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5406438" y="1728730"/>
            <a:ext cx="428400" cy="34272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2574137" y="1686040"/>
            <a:ext cx="428100" cy="4281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200" dirty="0"/>
          </a:p>
        </p:txBody>
      </p:sp>
      <p:sp>
        <p:nvSpPr>
          <p:cNvPr id="13" name="Text 1"/>
          <p:cNvSpPr txBox="1"/>
          <p:nvPr/>
        </p:nvSpPr>
        <p:spPr>
          <a:xfrm>
            <a:off x="360000" y="360000"/>
            <a:ext cx="84165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Самиздат, тамиздат и неподцензурная литература
</a:t>
            </a:r>
            <a:endParaRPr lang="en-US" sz="2800" dirty="0"/>
          </a:p>
        </p:txBody>
      </p:sp>
      <p:sp>
        <p:nvSpPr>
          <p:cNvPr id="14" name="Text 2"/>
          <p:cNvSpPr txBox="1"/>
          <p:nvPr/>
        </p:nvSpPr>
        <p:spPr>
          <a:xfrm>
            <a:off x="1157763" y="3650713"/>
            <a:ext cx="25437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Тексты перепечатывались вручную или на машинке и распространялись внутри страны без официального разрешения. Так сохранялись произведения, которым не давали законного хода.
</a:t>
            </a:r>
            <a:endParaRPr lang="en-US" sz="1000" dirty="0"/>
          </a:p>
        </p:txBody>
      </p:sp>
      <p:sp>
        <p:nvSpPr>
          <p:cNvPr id="15" name="Text 3"/>
          <p:cNvSpPr txBox="1"/>
          <p:nvPr/>
        </p:nvSpPr>
        <p:spPr>
          <a:xfrm>
            <a:off x="1670587" y="3188527"/>
            <a:ext cx="2031000" cy="39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Самиздат
</a:t>
            </a:r>
            <a:endParaRPr lang="en-US" sz="1200" dirty="0"/>
          </a:p>
        </p:txBody>
      </p:sp>
      <p:sp>
        <p:nvSpPr>
          <p:cNvPr id="16" name="Text 4"/>
          <p:cNvSpPr txBox="1"/>
          <p:nvPr/>
        </p:nvSpPr>
        <p:spPr>
          <a:xfrm>
            <a:off x="3990213" y="3650713"/>
            <a:ext cx="25437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этому кругу относятся Александр Солженицын, Варлам Шаламов, Андрей Синявский и Иосиф Бродский. Их тексты сохраняли опыт, исключённый из официальной печати.
</a:t>
            </a:r>
            <a:endParaRPr lang="en-US" sz="1000" dirty="0"/>
          </a:p>
        </p:txBody>
      </p:sp>
      <p:sp>
        <p:nvSpPr>
          <p:cNvPr id="17" name="Text 5"/>
          <p:cNvSpPr txBox="1"/>
          <p:nvPr/>
        </p:nvSpPr>
        <p:spPr>
          <a:xfrm>
            <a:off x="4503037" y="3188527"/>
            <a:ext cx="2031000" cy="39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Неподцензурная проза и поэзия
</a:t>
            </a:r>
            <a:endParaRPr lang="en-US" sz="1200" dirty="0"/>
          </a:p>
        </p:txBody>
      </p:sp>
      <p:sp>
        <p:nvSpPr>
          <p:cNvPr id="18" name="Text 6"/>
          <p:cNvSpPr txBox="1"/>
          <p:nvPr/>
        </p:nvSpPr>
        <p:spPr>
          <a:xfrm>
            <a:off x="5406438" y="2148215"/>
            <a:ext cx="25437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Публицистика правозащитников соединяла литературу с гражданской позицией. Она напоминала, что свобода слова — не абстракция, а условие честного разговора о времени.
</a:t>
            </a:r>
            <a:endParaRPr lang="en-US" sz="1000" dirty="0"/>
          </a:p>
        </p:txBody>
      </p:sp>
      <p:sp>
        <p:nvSpPr>
          <p:cNvPr id="19" name="Text 7"/>
          <p:cNvSpPr txBox="1"/>
          <p:nvPr/>
        </p:nvSpPr>
        <p:spPr>
          <a:xfrm>
            <a:off x="5919263" y="1686030"/>
            <a:ext cx="2031000" cy="39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Правозащитное слово
</a:t>
            </a:r>
            <a:endParaRPr lang="en-US" sz="1200" dirty="0"/>
          </a:p>
        </p:txBody>
      </p:sp>
      <p:sp>
        <p:nvSpPr>
          <p:cNvPr id="20" name="Text 8"/>
          <p:cNvSpPr txBox="1"/>
          <p:nvPr/>
        </p:nvSpPr>
        <p:spPr>
          <a:xfrm>
            <a:off x="2573987" y="2148215"/>
            <a:ext cx="25437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Запрещённые произведения публиковались за рубежом, а затем возвращались в культурное пространство через перепечатки, пересказы и читательские списки. Это расширяло круг их читателей.
</a:t>
            </a:r>
            <a:endParaRPr lang="en-US" sz="1000" dirty="0"/>
          </a:p>
        </p:txBody>
      </p:sp>
      <p:sp>
        <p:nvSpPr>
          <p:cNvPr id="21" name="Text 9"/>
          <p:cNvSpPr txBox="1"/>
          <p:nvPr/>
        </p:nvSpPr>
        <p:spPr>
          <a:xfrm>
            <a:off x="3086813" y="1686030"/>
            <a:ext cx="2031000" cy="39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Тамиздат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2238655"/>
            <a:ext cx="4348200" cy="178404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360000"/>
            <a:ext cx="7501500" cy="92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направления литературы 1960—1980-х годов
</a:t>
            </a:r>
            <a:endParaRPr lang="en-US" sz="2800" dirty="0"/>
          </a:p>
        </p:txBody>
      </p:sp>
      <p:sp>
        <p:nvSpPr>
          <p:cNvPr id="6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4903200" y="1713000"/>
            <a:ext cx="3880800" cy="102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 в позднесоветской литературе сосуществовали разные художественные стратегии: от гражданской лирики до неподцензурного письма.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4903200" y="2918150"/>
            <a:ext cx="3880800" cy="11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Литературный процесс был не единым стилем, а системой направлений, каждое из которых по-своему отвечало на общие вопросы времени.
</a:t>
            </a:r>
            <a:endParaRPr lang="en-US" sz="1300" dirty="0"/>
          </a:p>
        </p:txBody>
      </p:sp>
      <p:sp>
        <p:nvSpPr>
          <p:cNvPr id="9" name="Text 4"/>
          <p:cNvSpPr txBox="1"/>
          <p:nvPr/>
        </p:nvSpPr>
        <p:spPr>
          <a:xfrm>
            <a:off x="4903200" y="4358525"/>
            <a:ext cx="38808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CD96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материала по литературе 1960—1980-х годов
</a:t>
            </a:r>
            <a:endParaRPr lang="en-US" sz="13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200" dirty="0"/>
          </a:p>
        </p:txBody>
      </p:sp>
      <p:sp>
        <p:nvSpPr>
          <p:cNvPr id="9" name="Text 1"/>
          <p:cNvSpPr txBox="1"/>
          <p:nvPr/>
        </p:nvSpPr>
        <p:spPr>
          <a:xfrm>
            <a:off x="524925" y="2161400"/>
            <a:ext cx="2406300" cy="246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Поэзия 1970-х всё чаще отходила от эстрадной открытости 1960-х к более сдержанной интонации. На первый план выходили размышление, память, одиночество и сложная работа мысли.
</a:t>
            </a:r>
            <a:endParaRPr lang="en-US" sz="1500" dirty="0"/>
          </a:p>
        </p:txBody>
      </p:sp>
      <p:sp>
        <p:nvSpPr>
          <p:cNvPr id="10" name="Text 2"/>
          <p:cNvSpPr txBox="1"/>
          <p:nvPr/>
        </p:nvSpPr>
        <p:spPr>
          <a:xfrm>
            <a:off x="360000" y="360000"/>
            <a:ext cx="82593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Поэзия 1970-х: от публичной трибуны к внутренней речи
</a:t>
            </a:r>
            <a:endParaRPr lang="en-US" sz="2800" dirty="0"/>
          </a:p>
        </p:txBody>
      </p:sp>
      <p:sp>
        <p:nvSpPr>
          <p:cNvPr id="11" name="Text 3"/>
          <p:cNvSpPr txBox="1"/>
          <p:nvPr/>
        </p:nvSpPr>
        <p:spPr>
          <a:xfrm>
            <a:off x="6212925" y="2161400"/>
            <a:ext cx="2406300" cy="246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поэзия стала менее массовой, но более многослойной: вместо прямого лозунга звучали подтекст, философская рефлексия и тонкое психологическое наблюдение.
</a:t>
            </a:r>
            <a:endParaRPr lang="en-US" sz="1500" dirty="0"/>
          </a:p>
        </p:txBody>
      </p:sp>
      <p:sp>
        <p:nvSpPr>
          <p:cNvPr id="12" name="Text 4"/>
          <p:cNvSpPr txBox="1"/>
          <p:nvPr/>
        </p:nvSpPr>
        <p:spPr>
          <a:xfrm>
            <a:off x="3368925" y="2161400"/>
            <a:ext cx="2406300" cy="246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Иосиф Бродский, Наум Коржавин, Александр Кушнер и Давид Самойлов развивали поэзию, где важны точность слова, культурные ассоциации и личная ответственность автора перед историей.
</a:t>
            </a:r>
            <a:endParaRPr lang="en-US" sz="15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1478073"/>
            <a:ext cx="4348200" cy="330520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360000"/>
            <a:ext cx="7501500" cy="92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Смена тематических доминант по десятилетиям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4903200" y="1713000"/>
            <a:ext cx="3880800" cy="102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передаёт не статистику публикаций, а преобладание ведущих мотивов в литературе каждого периода.
</a:t>
            </a:r>
            <a:endParaRPr lang="en-US" sz="1500" dirty="0"/>
          </a:p>
        </p:txBody>
      </p:sp>
      <p:sp>
        <p:nvSpPr>
          <p:cNvPr id="7" name="Text 3"/>
          <p:cNvSpPr txBox="1"/>
          <p:nvPr/>
        </p:nvSpPr>
        <p:spPr>
          <a:xfrm>
            <a:off x="4903200" y="2918150"/>
            <a:ext cx="3880800" cy="11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ближе к 1980-м, тем сильнее смещается акцент от надежды и обновления к памяти, критическому взгляду на прошлое и нравственной проблематике.
</a:t>
            </a:r>
            <a:endParaRPr lang="en-US" sz="1500" dirty="0"/>
          </a:p>
        </p:txBody>
      </p:sp>
      <p:sp>
        <p:nvSpPr>
          <p:cNvPr id="8" name="Text 4"/>
          <p:cNvSpPr txBox="1"/>
          <p:nvPr/>
        </p:nvSpPr>
        <p:spPr>
          <a:xfrm>
            <a:off x="4903200" y="4358525"/>
            <a:ext cx="38808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CD96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тематик литературного процесса 1960—1980-х годов
</a:t>
            </a:r>
            <a:endParaRPr lang="en-US" sz="15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200" dirty="0"/>
          </a:p>
        </p:txBody>
      </p:sp>
      <p:sp>
        <p:nvSpPr>
          <p:cNvPr id="9" name="Text 1"/>
          <p:cNvSpPr txBox="1"/>
          <p:nvPr/>
        </p:nvSpPr>
        <p:spPr>
          <a:xfrm>
            <a:off x="998849" y="1685064"/>
            <a:ext cx="3368400" cy="102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Произведения о деревне и войне вызывали споры не только о художественном уровне, но и о том, как именно следует говорить о народной судьбе и цене истории.
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5281649" y="1685064"/>
            <a:ext cx="3368400" cy="102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Тексты о репрессиях и лагерях становились испытанием для официальной критики: читатели видели в них возвращение замалчиваемой правды и проверку нравственной честности литературы.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360000" y="360000"/>
            <a:ext cx="71421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Литература и общественная дискуссия 1970-х
</a:t>
            </a:r>
            <a:endParaRPr lang="en-US" sz="2800" dirty="0"/>
          </a:p>
        </p:txBody>
      </p:sp>
      <p:sp>
        <p:nvSpPr>
          <p:cNvPr id="12" name="Text 4"/>
          <p:cNvSpPr txBox="1"/>
          <p:nvPr/>
        </p:nvSpPr>
        <p:spPr>
          <a:xfrm>
            <a:off x="5281649" y="3201851"/>
            <a:ext cx="3368400" cy="102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Вокруг книг складывалась широкая общественная полемика: литература оставалась пространством, где можно было говорить о запретном, спорном и принципиально важном.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998849" y="3201851"/>
            <a:ext cx="3368400" cy="102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Сатирическая и философская проза обсуждала бюрократию, конформизм и внутреннюю несвободу человека, поэтому литературный спор часто выходил за рамки собственно эстетики.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22" y="0"/>
            <a:ext cx="4148956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376750" y="360000"/>
            <a:ext cx="4407300" cy="138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Городская проза и повседневность позднесоветского общества
</a:t>
            </a:r>
            <a:endParaRPr lang="en-US" sz="2800" dirty="0"/>
          </a:p>
        </p:txBody>
      </p:sp>
      <p:sp>
        <p:nvSpPr>
          <p:cNvPr id="6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4376750" y="2001176"/>
            <a:ext cx="4407300" cy="133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CD96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Частная жизнь и моральный выбор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Городская проза сосредоточилась на семье, работе и повседневных уступках совести. Авторы показывали, как внешне благополучная жизнь может скрывать внутреннюю несвободу и усталость от компромиссов.
</a:t>
            </a:r>
            <a:endParaRPr lang="en-US" sz="1600" dirty="0"/>
          </a:p>
        </p:txBody>
      </p:sp>
      <p:sp>
        <p:nvSpPr>
          <p:cNvPr id="8" name="Text 3"/>
          <p:cNvSpPr txBox="1"/>
          <p:nvPr/>
        </p:nvSpPr>
        <p:spPr>
          <a:xfrm>
            <a:off x="4376750" y="3452400"/>
            <a:ext cx="4407300" cy="133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CD96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и кризис подлинности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Юрий Трифонов, Владимир Маканин, Андрей Битов и Фазиль Искандер исследовали память поколений и хрупкость человеческой честности. В центре их прозы — поиск подлинного смысла в обыденной городской жизни.
</a:t>
            </a:r>
            <a:endParaRPr lang="en-US" sz="16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998850" y="1703121"/>
            <a:ext cx="33684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2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Научная фантастика Стругацких, Кира Булычёва и Ивана Ефремова позволяла говорить о будущем, не отрываясь от проблем настоящего. Через вымышленные миры обсуждались свобода и ответственность.
</a:t>
            </a:r>
            <a:endParaRPr lang="en-US" sz="1220" dirty="0"/>
          </a:p>
        </p:txBody>
      </p:sp>
      <p:sp>
        <p:nvSpPr>
          <p:cNvPr id="9" name="Text 2"/>
          <p:cNvSpPr txBox="1"/>
          <p:nvPr/>
        </p:nvSpPr>
        <p:spPr>
          <a:xfrm>
            <a:off x="5281650" y="1703121"/>
            <a:ext cx="33684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Жанр помогал ставить острые вопросы об этике прогресса, границах вмешательства науки и цене власти. Условность сюжета делала критические идеи более гибкими и многозначными.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360000" y="360000"/>
            <a:ext cx="71421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Фантастика и условные формы как язык эпохи
</a:t>
            </a:r>
            <a:endParaRPr lang="en-US" sz="2800" dirty="0"/>
          </a:p>
        </p:txBody>
      </p:sp>
      <p:sp>
        <p:nvSpPr>
          <p:cNvPr id="11" name="Text 4"/>
          <p:cNvSpPr txBox="1"/>
          <p:nvPr/>
        </p:nvSpPr>
        <p:spPr>
          <a:xfrm>
            <a:off x="5281650" y="3219897"/>
            <a:ext cx="33684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Фантастика читалась не только как литература о далёком будущем, но и как способ размышлять о современном обществе, его выборе и возможных ошибках.
</a:t>
            </a:r>
            <a:endParaRPr lang="en-US" sz="13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1478073"/>
            <a:ext cx="4348200" cy="330520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360000"/>
            <a:ext cx="7501500" cy="92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Книгоиздание, читатель и литературный спрос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4903200" y="1713000"/>
            <a:ext cx="3880800" cy="102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Высокий интерес поддерживали не только официальные тиражи, но и бытовые практики чтения: обсуждение новинок, библиотечные очереди и передача книг из рук в руки.
</a:t>
            </a:r>
            <a:endParaRPr lang="en-US" sz="1500" dirty="0"/>
          </a:p>
        </p:txBody>
      </p:sp>
      <p:sp>
        <p:nvSpPr>
          <p:cNvPr id="7" name="Text 3"/>
          <p:cNvSpPr txBox="1"/>
          <p:nvPr/>
        </p:nvSpPr>
        <p:spPr>
          <a:xfrm>
            <a:off x="4903200" y="2918150"/>
            <a:ext cx="3880800" cy="11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Литература была массовым культурным событием: дефицит усиливал ценность текста и превращал чтение в форму общественного общения.
</a:t>
            </a:r>
            <a:endParaRPr lang="en-US" sz="1500" dirty="0"/>
          </a:p>
        </p:txBody>
      </p:sp>
      <p:sp>
        <p:nvSpPr>
          <p:cNvPr id="8" name="Text 4"/>
          <p:cNvSpPr txBox="1"/>
          <p:nvPr/>
        </p:nvSpPr>
        <p:spPr>
          <a:xfrm>
            <a:off x="4903200" y="4358525"/>
            <a:ext cx="38808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93" dirty="0">
                <a:solidFill>
                  <a:srgbClr val="CD96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особенностей книжного и журнального чтения в позднесоветский период
</a:t>
            </a:r>
            <a:endParaRPr lang="en-US" sz="1393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000" y="360000"/>
            <a:ext cx="84165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перестройки и возвращение запрещённой литературы
</a:t>
            </a:r>
            <a:endParaRPr lang="en-US" sz="2800" dirty="0"/>
          </a:p>
        </p:txBody>
      </p:sp>
      <p:sp>
        <p:nvSpPr>
          <p:cNvPr id="9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4828527" y="4039500"/>
            <a:ext cx="2479300" cy="64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Публикация ранее запрещённых авторов открывает широкий разговор о разрыве между официальной версией прошлого и реальной исторической памятью литературы.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4828527" y="3508950"/>
            <a:ext cx="2479300" cy="44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Вторая половина 1980-х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3381016" y="2134500"/>
            <a:ext cx="2479300" cy="64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Начинается пересмотр литературного канона. В печать постепенно возвращаются произведения, связанные с лагерной темой, репрессиями, эмиграцией и опытом исторического молчания.
</a:t>
            </a:r>
            <a:endParaRPr lang="en-US" sz="973" dirty="0"/>
          </a:p>
        </p:txBody>
      </p:sp>
      <p:sp>
        <p:nvSpPr>
          <p:cNvPr id="13" name="Text 5"/>
          <p:cNvSpPr txBox="1"/>
          <p:nvPr/>
        </p:nvSpPr>
        <p:spPr>
          <a:xfrm>
            <a:off x="3381016" y="1603950"/>
            <a:ext cx="2479300" cy="44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Середина 1980-х
</a:t>
            </a:r>
            <a:endParaRPr lang="en-US" sz="1300" dirty="0"/>
          </a:p>
        </p:txBody>
      </p:sp>
      <p:sp>
        <p:nvSpPr>
          <p:cNvPr id="14" name="Text 6"/>
          <p:cNvSpPr txBox="1"/>
          <p:nvPr/>
        </p:nvSpPr>
        <p:spPr>
          <a:xfrm>
            <a:off x="1564329" y="4039500"/>
            <a:ext cx="2479300" cy="64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культурной жизни сохраняется инерция прежней системы: многие значимые тексты остаются недоступными официальному читателю, а их авторы существуют в поле ожидания и запрета.
</a:t>
            </a:r>
            <a:endParaRPr lang="en-US" sz="1000" dirty="0"/>
          </a:p>
        </p:txBody>
      </p:sp>
      <p:sp>
        <p:nvSpPr>
          <p:cNvPr id="15" name="Text 7"/>
          <p:cNvSpPr txBox="1"/>
          <p:nvPr/>
        </p:nvSpPr>
        <p:spPr>
          <a:xfrm>
            <a:off x="1564329" y="3508950"/>
            <a:ext cx="2479300" cy="44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Первая половина 1980-х
</a:t>
            </a:r>
            <a:endParaRPr lang="en-US" sz="13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435800" y="1979455"/>
            <a:ext cx="4348200" cy="178404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360000"/>
            <a:ext cx="7501500" cy="92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авторы и их вклад в литературный процесс
</a:t>
            </a:r>
            <a:endParaRPr lang="en-US" sz="2800" dirty="0"/>
          </a:p>
        </p:txBody>
      </p:sp>
      <p:sp>
        <p:nvSpPr>
          <p:cNvPr id="6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360000" y="1477975"/>
            <a:ext cx="3880800" cy="102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 отдельные писатели и поэты определяли ведущие темы позднесоветской литературы и расширяли её художественные границы.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360000" y="2683125"/>
            <a:ext cx="3880800" cy="11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Литературный процесс формировали авторы, которые по-разному отвечали на общий запрос времени: на правду, память, свободу и нравственную оценку жизни.
</a:t>
            </a:r>
            <a:endParaRPr lang="en-US" sz="1300" dirty="0"/>
          </a:p>
        </p:txBody>
      </p:sp>
      <p:sp>
        <p:nvSpPr>
          <p:cNvPr id="9" name="Text 4"/>
          <p:cNvSpPr txBox="1"/>
          <p:nvPr/>
        </p:nvSpPr>
        <p:spPr>
          <a:xfrm>
            <a:off x="4435800" y="4358700"/>
            <a:ext cx="43482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CD96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ключевых авторов литературы 1960—1980-х годов
</a:t>
            </a:r>
            <a:endParaRPr lang="en-US" sz="15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298100" y="2104050"/>
            <a:ext cx="6486000" cy="935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Литература этих десятилетий прошла путь от надежд «оттепели» к критическому осмыслению истории и личности. Она научила видеть в тексте не только искусство, но и нравственный выбор эпохи.
</a:t>
            </a:r>
            <a:endParaRPr lang="en-US" sz="1300" dirty="0"/>
          </a:p>
        </p:txBody>
      </p:sp>
      <p:sp>
        <p:nvSpPr>
          <p:cNvPr id="4" name="Text 1"/>
          <p:cNvSpPr txBox="1"/>
          <p:nvPr/>
        </p:nvSpPr>
        <p:spPr>
          <a:xfrm>
            <a:off x="2298100" y="3245425"/>
            <a:ext cx="6486000" cy="153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Литература 1960—1980-х: память, правда, ответственность
</a:t>
            </a:r>
            <a:endParaRPr lang="en-US" sz="2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2026-05-23T18:05:27Z</dcterms:created>
  <dcterms:modified xsi:type="dcterms:W3CDTF">2026-05-23T18:05:27Z</dcterms:modified>
</cp:coreProperties>
</file>