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Русь между Востоком и Западом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мира, одна Русь: торговля, вера и войны на границе цивилизаций.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Русь на стыке миров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Руси на стыке Балтики, степи, Византии и латинского Запада определяло почти все: от походов князей до выбора церковной традиции и торговых путей.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как судьба Руси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коридоры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Днепр, Волхов и Волга соединяли северные и южные земли, а также выводили Русь к крупным международным маршрутам. Именно реки делали пространство страны связанным, но уязвимым.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морских направления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к Балтике и Черному морю открывал доступ к разным экономическим зонам. Через это Русь могла торговать с соседями, не замыкаясь в одном регионе.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745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степь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Степной пояс не был естественной защитой. Он облегчал движение конницы, набеги и давление кочевых союзов, поэтому южная граница постоянно требовала внимания князей.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333590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перекрёстка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усиливала города, стоявшие на узлах путей, но одновременно делала их объектами борьбы. Кто контролировал переправы и волоки, тот контролировал доходы и влияние.
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0409" y="1424067"/>
            <a:ext cx="2796909" cy="31929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«из варяг в греки»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953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вход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Скандинавские и балтийские купцы входили в систему речных путей через Ладогу и Новгород. Отсюда маршрут постепенно вёл к Смоленску и Киеву, связывая север с югом.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3528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 и власть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среднем Днепре путь становился политически значимым: князья брали пошлины, охраняли переправы и удерживали крепости. Контроль над участками маршрута приносил прямой доход.
</a:t>
            </a:r>
            <a:endParaRPr lang="en-US" sz="1002" dirty="0"/>
          </a:p>
        </p:txBody>
      </p:sp>
      <p:sp>
        <p:nvSpPr>
          <p:cNvPr id="13" name="Text 4"/>
          <p:cNvSpPr txBox="1"/>
          <p:nvPr/>
        </p:nvSpPr>
        <p:spPr>
          <a:xfrm>
            <a:off x="497452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перевозили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пути двигались меха, воск, мёд, оружие, рабы и серебро. Обратным направлением шли дорогие ткани, украшения и престижные товары из южных центров.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3335902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ресурс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крупный узел маршрута усиливал местную династию. Поэтому борьба за дорогу была не только экономической, но и государственной: она решала, кто станет сильнее на Руси.
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2148509"/>
            <a:ext cx="4750071" cy="15158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Киев, Новгород и Чернигов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ключевых центра Руси отличались функциями и опорой на разные направления связей.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 связывал Русь с югом, Новгород — с севером, Чернигов — с внутренней политической конкуренцией.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география Древней Руси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" y="2065125"/>
            <a:ext cx="603375" cy="482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9241" y="2012504"/>
            <a:ext cx="587944" cy="5879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00" y="3770967"/>
            <a:ext cx="603375" cy="482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1525" y="3770967"/>
            <a:ext cx="603375" cy="482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каналы восточного влияния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25077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Византийский престиж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 задавала образец христианской государственности, церковного обряда и придворной культуры. Для Руси это было знаком престижного мира, к которому стремились князья и духовенство.
</a:t>
            </a:r>
            <a:endParaRPr lang="en-US" sz="1172" dirty="0"/>
          </a:p>
        </p:txBody>
      </p:sp>
      <p:sp>
        <p:nvSpPr>
          <p:cNvPr id="11" name="Text 3"/>
          <p:cNvSpPr txBox="1"/>
          <p:nvPr/>
        </p:nvSpPr>
        <p:spPr>
          <a:xfrm>
            <a:off x="5311302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Степной фактор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Степные народы влияли прежде всего через военное давление, дипломатические союзы и обмен пленниками. Связи со степью могли приносить выгоду, но почти всегда оставались рискованными.
</a:t>
            </a:r>
            <a:endParaRPr lang="en-US" sz="1172" dirty="0"/>
          </a:p>
        </p:txBody>
      </p:sp>
      <p:sp>
        <p:nvSpPr>
          <p:cNvPr id="12" name="Text 4"/>
          <p:cNvSpPr txBox="1"/>
          <p:nvPr/>
        </p:nvSpPr>
        <p:spPr>
          <a:xfrm>
            <a:off x="1225077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каналы
</a:t>
            </a:r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с Кавказом и дальним Востоком приносила серебро, ткани и ремесленные навыки. Вместе с товарами приходили образцы украшений, оружия и художественного стиля.
</a:t>
            </a:r>
            <a:endParaRPr lang="en-US" sz="1189" dirty="0"/>
          </a:p>
        </p:txBody>
      </p:sp>
      <p:sp>
        <p:nvSpPr>
          <p:cNvPr id="13" name="Text 5"/>
          <p:cNvSpPr txBox="1"/>
          <p:nvPr/>
        </p:nvSpPr>
        <p:spPr>
          <a:xfrm>
            <a:off x="5309456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Двойственный эффект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Восточное влияние было не только внешним, но и внутренним: оно меняло представления о власти, богатстве и статусе. Поэтому Русь воспринимала его и как ресурс, и как угрозу.
</a:t>
            </a:r>
            <a:endParaRPr lang="en-US" sz="124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7460"/>
            <a:ext cx="3421786" cy="282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6444" y="2327460"/>
            <a:ext cx="3421786" cy="282698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Русь вошла в византийский мир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86266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князя
</a:t>
            </a:r>
            <a:pPr algn="l" indent="0" marL="0">
              <a:lnSpc>
                <a:spcPct val="100000"/>
              </a:lnSpc>
              <a:buNone/>
            </a:pPr>
            <a:r>
              <a:rPr lang="en-US" sz="7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X века выбор веры стал политическим решением. Владимир принял христианство византийского обряда, и это изменило язык власти, церковную организацию и внешние связи Руси.
</a:t>
            </a:r>
            <a:endParaRPr lang="en-US" sz="932" dirty="0"/>
          </a:p>
        </p:txBody>
      </p:sp>
      <p:sp>
        <p:nvSpPr>
          <p:cNvPr id="10" name="Text 3"/>
          <p:cNvSpPr txBox="1"/>
          <p:nvPr/>
        </p:nvSpPr>
        <p:spPr>
          <a:xfrm>
            <a:off x="4253885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и зависимость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крещения Русь вошла в систему престижных отношений с Константинополем. Династические браки, церковные образцы и международное признание укрепляли статус княжеской власти, но связывали её с политикой империи.
</a:t>
            </a:r>
            <a:endParaRPr lang="en-US" sz="90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 восточные рынки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товары усиливали города и княжеские доходы, но прибыль зависела от безопасности дорог и переправ.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Серебро и ремесленные навыки были особенно важны, а торговля оставалась зависимой от контроля над путями и степной безопасностью.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восточной торговле Руси XI–XIII веков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угрозы к ответу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повторяющийся цикл: набег, ответ, переговоры и краткая стабилизация.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XI–XIII века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активного соперничества за влияние на западных рубежах Руси.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XI–XIII веках западные связи Руси были постоянными, но не доминирующими: они соперничали с восточными влияниями за браки, торговлю и пограничные земли.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374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обобщения по Руси XI–XIII веков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9370" y="1426907"/>
            <a:ext cx="5024084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Пограничные конфликты с Западом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сравнивает основные линии западного соперничества Руси: спорные земли, формы контакта и политический эффект.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не был единым фронтом, но в каждом направлении создавал для Руси и конкуренцию, и каналы политического выбора.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Восточной Европы XI–XIII вв.; летописные и дипломатические свидетельства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988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крещения Руси сделал византийский путь главным и долговременным выбором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988 год стал точкой, после которой византийская церковная модель закрепилась как главный ориентир для Руси.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374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временных лет; общепринятая датировка крещения Руси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8144"/>
            <a:ext cx="2675520" cy="26284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8373" y="2328144"/>
            <a:ext cx="2675520" cy="26284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58905" y="2328144"/>
            <a:ext cx="2675520" cy="262848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результата византийского выбора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645386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как знак статуса
</a:t>
            </a:r>
            <a:pPr algn="l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княжеском дворе византийская традиция воспринималась не только как вера, но и как язык престижной власти. Через неё Русь входила в круг христианских государств, где церемония, титул и церковь были связаны между собой.
</a:t>
            </a:r>
            <a:endParaRPr lang="en-US" sz="833" dirty="0"/>
          </a:p>
        </p:txBody>
      </p:sp>
      <p:sp>
        <p:nvSpPr>
          <p:cNvPr id="11" name="Text 2"/>
          <p:cNvSpPr txBox="1"/>
          <p:nvPr/>
        </p:nvSpPr>
        <p:spPr>
          <a:xfrm>
            <a:off x="3434933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как 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6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Монастырь и кафедральный собор становились местами, где переписывали книги, учили грамотности и закрепляли единые нормы службы. На этой почве возникала общая церковная среда, способная объединять разные земли Руси.
</a:t>
            </a:r>
            <a:endParaRPr lang="en-US" sz="830" dirty="0"/>
          </a:p>
        </p:txBody>
      </p:sp>
      <p:sp>
        <p:nvSpPr>
          <p:cNvPr id="12" name="Text 3"/>
          <p:cNvSpPr txBox="1"/>
          <p:nvPr/>
        </p:nvSpPr>
        <p:spPr>
          <a:xfrm>
            <a:off x="6205466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через заимствование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Иконы, фрески и богослужебные тексты приходили из мира, где образ и слово имели почти одинаковую силу. Русские мастера заимствовали образцы, но постепенно превращали их в собственную художественную традицию.
</a:t>
            </a:r>
            <a:endParaRPr lang="en-US" sz="867" dirty="0"/>
          </a:p>
        </p:txBody>
      </p:sp>
      <p:sp>
        <p:nvSpPr>
          <p:cNvPr id="13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развивалась книжность на Руси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32059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 века
</a:t>
            </a:r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крещения Руси вместе с верой пришли богослужебные книги, образцы письма и переводческая традиция. Грамота стала нужна не только духовенству, но и княжеской администрации.
</a:t>
            </a:r>
            <a:endParaRPr lang="en-US" sz="1409" dirty="0"/>
          </a:p>
        </p:txBody>
      </p:sp>
      <p:sp>
        <p:nvSpPr>
          <p:cNvPr id="9" name="Text 3"/>
          <p:cNvSpPr txBox="1"/>
          <p:nvPr/>
        </p:nvSpPr>
        <p:spPr>
          <a:xfrm>
            <a:off x="3168712" y="2545107"/>
            <a:ext cx="2132056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XI–XII века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дворах и в монастырях начинают переписывать тексты, составлять летописи и жития, обучать чтению. Письменное слово помогает сохранять память о событиях и укреплять авторитет власти.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685802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Книжная традиция зрелого периода
</a:t>
            </a:r>
            <a:pPr algn="l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XIII веку книжная культура становится частью управления и церковной жизни. Письмо, перевод и летописание уже связывают разные земли Руси общими нормами и представлениями о прошлом.
</a:t>
            </a:r>
            <a:endParaRPr lang="en-US" sz="141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7460"/>
            <a:ext cx="3421786" cy="282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6444" y="2327460"/>
            <a:ext cx="3421786" cy="282698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уровня художественного синтеза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86266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 как адаптация образца
</a:t>
            </a:r>
            <a:pPr algn="l" indent="0" marL="0">
              <a:lnSpc>
                <a:spcPct val="100000"/>
              </a:lnSpc>
              <a:buNone/>
            </a:pPr>
            <a:r>
              <a:rPr lang="en-US" sz="7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Руси унаследовали византийский крестово-купольный тип, но местные мастера приспосабливали его к доступному камню, кирпичу и климату. В результате внешний облик сохранял связь с образцом, а внутреннее пространство становилось ближе местной традиции.
</a:t>
            </a:r>
            <a:endParaRPr lang="en-US" sz="894" dirty="0"/>
          </a:p>
        </p:txBody>
      </p:sp>
      <p:sp>
        <p:nvSpPr>
          <p:cNvPr id="10" name="Text 3"/>
          <p:cNvSpPr txBox="1"/>
          <p:nvPr/>
        </p:nvSpPr>
        <p:spPr>
          <a:xfrm>
            <a:off x="4253885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с местным лицом
</a:t>
            </a:r>
            <a:pPr algn="l" indent="0" marL="0">
              <a:lnSpc>
                <a:spcPct val="100000"/>
              </a:lnSpc>
              <a:buNone/>
            </a:pPr>
            <a:r>
              <a:rPr lang="en-US" sz="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Фрески, мозаичные мотивы и иконопись пришли вместе с христианской культурой Востока. Однако сюжеты, пропорции и цветовые решения постепенно обрели местные черты, благодаря чему искусство Руси стало узнаваемым и самостоятельным.
</a:t>
            </a:r>
            <a:endParaRPr lang="en-US" sz="90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876078"/>
            <a:ext cx="4750071" cy="20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и норма на Руси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Сводит в одну таблицу два источника нормы: светское право и церковное регулирование. Так видно, как христианство усилило письменность и контроль, не уничтожив привычный порядок.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Руси жило на стыке обычая и письма: новое церковное право не отменило старые нормы, а дополнило их.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Правда; церковные уставы князей; историко-правовые исследования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межкняжеского спора к вмешательству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Причинно-следственная схема показывает, как внутренний конфликт переходил во внешнее давление.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02484" y="1396599"/>
            <a:ext cx="2685732" cy="32897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этапа перелома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61084" y="1956217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удар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Монгольские войска нанесли удары по городам Северо-Восточной и Южной Руси, разрушая укрепления, ремесленные центры и княжеские дворы. Военное превосходство противника оказалось решающим уже в первых кампаниях.
</a:t>
            </a:r>
            <a:endParaRPr lang="en-US" sz="807" dirty="0"/>
          </a:p>
        </p:txBody>
      </p:sp>
      <p:sp>
        <p:nvSpPr>
          <p:cNvPr id="12" name="Text 3"/>
          <p:cNvSpPr txBox="1"/>
          <p:nvPr/>
        </p:nvSpPr>
        <p:spPr>
          <a:xfrm>
            <a:off x="3390900" y="1956217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 как перелом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Киева в 1240 году стало символом слома прежней политической системы. Город утратил прежнюю роль общерусского центра и оказался в числе наиболее пострадавших.
</a:t>
            </a:r>
            <a:endParaRPr lang="en-US" sz="913" dirty="0"/>
          </a:p>
        </p:txBody>
      </p:sp>
      <p:sp>
        <p:nvSpPr>
          <p:cNvPr id="13" name="Text 4"/>
          <p:cNvSpPr txBox="1"/>
          <p:nvPr/>
        </p:nvSpPr>
        <p:spPr>
          <a:xfrm>
            <a:off x="661084" y="3642610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зависимость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разорения княжества были вынуждены искать подтверждение власти у Орды. Отношения с ханами превратились в важнейший канал легитимации и контроля над русскими землями.
</a:t>
            </a:r>
            <a:endParaRPr lang="en-US" sz="913" dirty="0"/>
          </a:p>
        </p:txBody>
      </p:sp>
      <p:sp>
        <p:nvSpPr>
          <p:cNvPr id="14" name="Text 5"/>
          <p:cNvSpPr txBox="1"/>
          <p:nvPr/>
        </p:nvSpPr>
        <p:spPr>
          <a:xfrm>
            <a:off x="3390900" y="3642610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реальность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 перестал означать только торговлю и культурный обмен. Теперь он связывался ещё и с данью, подчинением и необходимостью политического маневра между силой и выживанием.
</a:t>
            </a:r>
            <a:endParaRPr lang="en-US" sz="91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XIII век: двойное давление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северо-западе Русь сталкивалась сразу с несколькими противниками, а на юге и востоке — с монгольской державой. Давление шло с разных сторон и не оставляло времени на внутреннее единство.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Двусторонняя угроза заставляла князей выбирать между сопротивлением, уступками и дипломатией, а не рассчитывать на одну стратегию.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Руси XIII века; Ливонский орден, Швеция и Орда в летописной традиции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Русь, выросшая на границе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Русь выстояла не благодаря изоляции, а благодаря постоянному выбору между влияниями, рисками и выгодами. Именно это пограничное положение сформировало её особую историческую траекторию.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2026-07-26T11:06:30Z</dcterms:created>
  <dcterms:modified xsi:type="dcterms:W3CDTF">2026-07-26T11:06:30Z</dcterms:modified>
</cp:coreProperties>
</file>