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slideLayout" Target="../slideLayouts/slideLayout1.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jpeg"/><Relationship Id="rId4" Type="http://schemas.openxmlformats.org/officeDocument/2006/relationships/image" Target="../media/image-13-4.jpeg"/><Relationship Id="rId5" Type="http://schemas.openxmlformats.org/officeDocument/2006/relationships/image" Target="../media/image-13-5.jpe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jpeg"/><Relationship Id="rId5" Type="http://schemas.openxmlformats.org/officeDocument/2006/relationships/image" Target="../media/image-18-5.jpe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125" y="2777731"/>
            <a:ext cx="9238500" cy="241788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2775" y="445025"/>
            <a:ext cx="6917100" cy="589200"/>
          </a:xfrm>
          <a:prstGeom prst="rect">
            <a:avLst/>
          </a:prstGeom>
          <a:noFill/>
          <a:ln/>
        </p:spPr>
        <p:txBody>
          <a:bodyPr wrap="square" lIns="0" tIns="0" rIns="0" bIns="0" rtlCol="0" anchor="t"/>
          <a:lstStyle/>
          <a:p>
            <a:pPr algn="l" indent="0" marL="0">
              <a:lnSpc>
                <a:spcPct val="115000"/>
              </a:lnSpc>
              <a:buNone/>
            </a:pPr>
            <a:r>
              <a:rPr lang="en-US" sz="2016" b="1" dirty="0">
                <a:solidFill>
                  <a:srgbClr val="FFFFFF"/>
                </a:solidFill>
                <a:latin typeface="Arial" pitchFamily="34" charset="0"/>
                <a:ea typeface="Arial" pitchFamily="34" charset="-122"/>
                <a:cs typeface="Arial" pitchFamily="34" charset="-120"/>
              </a:rPr>
              <a:t>Доказательство от противного и второй признак равенства треугольников
</a:t>
            </a:r>
            <a:endParaRPr lang="en-US" sz="2016" dirty="0"/>
          </a:p>
        </p:txBody>
      </p:sp>
      <p:sp>
        <p:nvSpPr>
          <p:cNvPr id="6" name="Text 1"/>
          <p:cNvSpPr txBox="1"/>
          <p:nvPr/>
        </p:nvSpPr>
        <p:spPr>
          <a:xfrm>
            <a:off x="372775" y="2443700"/>
            <a:ext cx="5329500" cy="1962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
</a:t>
            </a:r>
            <a:endParaRPr lang="en-US" sz="800" dirty="0"/>
          </a:p>
        </p:txBody>
      </p:sp>
      <p:sp>
        <p:nvSpPr>
          <p:cNvPr id="7" name="Text 2"/>
          <p:cNvSpPr txBox="1"/>
          <p:nvPr/>
        </p:nvSpPr>
        <p:spPr>
          <a:xfrm>
            <a:off x="372775" y="1269725"/>
            <a:ext cx="4538100" cy="1062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Логика доказательств и равенство треугольников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61900" y="967150"/>
            <a:ext cx="3273400" cy="3276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
        <p:nvSpPr>
          <p:cNvPr id="5" name="Text 1"/>
          <p:cNvSpPr txBox="1"/>
          <p:nvPr/>
        </p:nvSpPr>
        <p:spPr>
          <a:xfrm>
            <a:off x="355800" y="1588705"/>
            <a:ext cx="4555200" cy="589200"/>
          </a:xfrm>
          <a:prstGeom prst="rect">
            <a:avLst/>
          </a:prstGeom>
          <a:noFill/>
          <a:ln/>
        </p:spPr>
        <p:txBody>
          <a:bodyPr wrap="square" lIns="0" tIns="0" rIns="0" bIns="0" rtlCol="0" anchor="t"/>
          <a:lstStyle/>
          <a:p>
            <a:pPr algn="l" indent="0" marL="0">
              <a:lnSpc>
                <a:spcPct val="115000"/>
              </a:lnSpc>
              <a:buNone/>
            </a:pPr>
            <a:r>
              <a:rPr lang="en-US" sz="2017" b="1" dirty="0">
                <a:solidFill>
                  <a:srgbClr val="FFFFFF"/>
                </a:solidFill>
                <a:latin typeface="Arial" pitchFamily="34" charset="0"/>
                <a:ea typeface="Arial" pitchFamily="34" charset="-122"/>
                <a:cs typeface="Arial" pitchFamily="34" charset="-120"/>
              </a:rPr>
              <a:t>Почему геометрия требует строгих доказательств
</a:t>
            </a:r>
            <a:endParaRPr lang="en-US" sz="2017" dirty="0"/>
          </a:p>
        </p:txBody>
      </p:sp>
      <p:sp>
        <p:nvSpPr>
          <p:cNvPr id="6" name="Text 2"/>
          <p:cNvSpPr txBox="1"/>
          <p:nvPr/>
        </p:nvSpPr>
        <p:spPr>
          <a:xfrm>
            <a:off x="355800" y="2531185"/>
            <a:ext cx="4555200" cy="99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геометрии важен не только ответ, но и путь к нему: точные свойства фигур позволяют делать выводы без измерений, а доказательство от противного помогает находить решение там, где прямой ход слишком сложен.
</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11" name="Text 1"/>
          <p:cNvSpPr txBox="1"/>
          <p:nvPr/>
        </p:nvSpPr>
        <p:spPr>
          <a:xfrm>
            <a:off x="355800" y="445025"/>
            <a:ext cx="6934200" cy="471300"/>
          </a:xfrm>
          <a:prstGeom prst="rect">
            <a:avLst/>
          </a:prstGeom>
          <a:noFill/>
          <a:ln/>
        </p:spPr>
        <p:txBody>
          <a:bodyPr wrap="square" lIns="0" tIns="0" rIns="0" bIns="0" rtlCol="0" anchor="t"/>
          <a:lstStyle/>
          <a:p>
            <a:pPr algn="l" indent="0" marL="0">
              <a:lnSpc>
                <a:spcPct val="115000"/>
              </a:lnSpc>
              <a:buNone/>
            </a:pPr>
            <a:r>
              <a:rPr lang="en-US" sz="2000" b="1" dirty="0">
                <a:solidFill>
                  <a:srgbClr val="000000"/>
                </a:solidFill>
                <a:latin typeface="Arial" pitchFamily="34" charset="0"/>
                <a:ea typeface="Arial" pitchFamily="34" charset="-122"/>
                <a:cs typeface="Arial" pitchFamily="34" charset="-120"/>
              </a:rPr>
              <a:t>Что такое доказательство способом от противного
</a:t>
            </a:r>
            <a:endParaRPr lang="en-US" sz="2000" dirty="0"/>
          </a:p>
        </p:txBody>
      </p:sp>
      <p:sp>
        <p:nvSpPr>
          <p:cNvPr id="12" name="Text 2"/>
          <p:cNvSpPr txBox="1"/>
          <p:nvPr/>
        </p:nvSpPr>
        <p:spPr>
          <a:xfrm>
            <a:off x="2560766" y="1041025"/>
            <a:ext cx="3486900" cy="615600"/>
          </a:xfrm>
          <a:prstGeom prst="rect">
            <a:avLst/>
          </a:prstGeom>
          <a:noFill/>
          <a:ln/>
        </p:spPr>
        <p:txBody>
          <a:bodyPr wrap="square" lIns="0" tIns="0" rIns="0" bIns="0" rtlCol="0" anchor="ctr"/>
          <a:lstStyle/>
          <a:p>
            <a:pPr algn="l" indent="0" marL="0">
              <a:lnSpc>
                <a:spcPct val="100000"/>
              </a:lnSpc>
              <a:buNone/>
            </a:pPr>
            <a:r>
              <a:rPr lang="en-US" sz="1020" b="1" dirty="0">
                <a:solidFill>
                  <a:srgbClr val="000000"/>
                </a:solidFill>
                <a:latin typeface="Arial" pitchFamily="34" charset="0"/>
                <a:ea typeface="Arial" pitchFamily="34" charset="-122"/>
                <a:cs typeface="Arial" pitchFamily="34" charset="-120"/>
              </a:rPr>
              <a:t>Начинаем с противоположного
</a:t>
            </a:r>
            <a:pPr algn="l" indent="0" marL="0">
              <a:lnSpc>
                <a:spcPct val="100000"/>
              </a:lnSpc>
              <a:buNone/>
            </a:pPr>
            <a:r>
              <a:rPr lang="en-US" sz="42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50" dirty="0">
                <a:solidFill>
                  <a:srgbClr val="000000"/>
                </a:solidFill>
                <a:latin typeface="Arial" pitchFamily="34" charset="0"/>
                <a:ea typeface="Arial" pitchFamily="34" charset="-122"/>
                <a:cs typeface="Arial" pitchFamily="34" charset="-120"/>
              </a:rPr>
              <a:t>Сначала принимают предположение, обратное тому, что требуется доказать. Такой прием позволяет проверить, не приводит ли выбранная версия к нарушению условий задачи или известных свойств фигуры.
</a:t>
            </a:r>
            <a:endParaRPr lang="en-US" sz="1020" dirty="0"/>
          </a:p>
        </p:txBody>
      </p:sp>
      <p:sp>
        <p:nvSpPr>
          <p:cNvPr id="13" name="Text 3"/>
          <p:cNvSpPr txBox="1"/>
          <p:nvPr/>
        </p:nvSpPr>
        <p:spPr>
          <a:xfrm>
            <a:off x="2560766" y="1799194"/>
            <a:ext cx="3486900" cy="615600"/>
          </a:xfrm>
          <a:prstGeom prst="rect">
            <a:avLst/>
          </a:prstGeom>
          <a:noFill/>
          <a:ln/>
        </p:spPr>
        <p:txBody>
          <a:bodyPr wrap="square" lIns="0" tIns="0" rIns="0" bIns="0" rtlCol="0" anchor="ctr"/>
          <a:lstStyle/>
          <a:p>
            <a:pPr algn="l" indent="0" marL="0">
              <a:lnSpc>
                <a:spcPct val="100000"/>
              </a:lnSpc>
              <a:buNone/>
            </a:pPr>
            <a:r>
              <a:rPr lang="en-US" sz="1020" b="1" dirty="0">
                <a:solidFill>
                  <a:srgbClr val="000000"/>
                </a:solidFill>
                <a:latin typeface="Arial" pitchFamily="34" charset="0"/>
                <a:ea typeface="Arial" pitchFamily="34" charset="-122"/>
                <a:cs typeface="Arial" pitchFamily="34" charset="-120"/>
              </a:rPr>
              <a:t>Выводим следствия
</a:t>
            </a:r>
            <a:pPr algn="l" indent="0" marL="0">
              <a:lnSpc>
                <a:spcPct val="100000"/>
              </a:lnSpc>
              <a:buNone/>
            </a:pPr>
            <a:r>
              <a:rPr lang="en-US" sz="42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50" dirty="0">
                <a:solidFill>
                  <a:srgbClr val="000000"/>
                </a:solidFill>
                <a:latin typeface="Arial" pitchFamily="34" charset="0"/>
                <a:ea typeface="Arial" pitchFamily="34" charset="-122"/>
                <a:cs typeface="Arial" pitchFamily="34" charset="-120"/>
              </a:rPr>
              <a:t>Из сделанного предположения последовательно получают новые факты. Каждый шаг должен опираться на уже известные теоремы, определения или данные чертежа, чтобы рассуждение оставалось строгим и понятным.
</a:t>
            </a:r>
            <a:endParaRPr lang="en-US" sz="1020" dirty="0"/>
          </a:p>
        </p:txBody>
      </p:sp>
      <p:sp>
        <p:nvSpPr>
          <p:cNvPr id="14" name="Text 4"/>
          <p:cNvSpPr txBox="1"/>
          <p:nvPr/>
        </p:nvSpPr>
        <p:spPr>
          <a:xfrm>
            <a:off x="2560766" y="2557363"/>
            <a:ext cx="3486900" cy="615600"/>
          </a:xfrm>
          <a:prstGeom prst="rect">
            <a:avLst/>
          </a:prstGeom>
          <a:noFill/>
          <a:ln/>
        </p:spPr>
        <p:txBody>
          <a:bodyPr wrap="square" lIns="0" tIns="0" rIns="0" bIns="0" rtlCol="0" anchor="ctr"/>
          <a:lstStyle/>
          <a:p>
            <a:pPr algn="l" indent="0" marL="0">
              <a:lnSpc>
                <a:spcPct val="100000"/>
              </a:lnSpc>
              <a:buNone/>
            </a:pPr>
            <a:r>
              <a:rPr lang="en-US" sz="1020" b="1" dirty="0">
                <a:solidFill>
                  <a:srgbClr val="000000"/>
                </a:solidFill>
                <a:latin typeface="Arial" pitchFamily="34" charset="0"/>
                <a:ea typeface="Arial" pitchFamily="34" charset="-122"/>
                <a:cs typeface="Arial" pitchFamily="34" charset="-120"/>
              </a:rPr>
              <a:t>Ищем невозможность
</a:t>
            </a:r>
            <a:pPr algn="l" indent="0" marL="0">
              <a:lnSpc>
                <a:spcPct val="100000"/>
              </a:lnSpc>
              <a:buNone/>
            </a:pPr>
            <a:r>
              <a:rPr lang="en-US" sz="42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50" dirty="0">
                <a:solidFill>
                  <a:srgbClr val="000000"/>
                </a:solidFill>
                <a:latin typeface="Arial" pitchFamily="34" charset="0"/>
                <a:ea typeface="Arial" pitchFamily="34" charset="-122"/>
                <a:cs typeface="Arial" pitchFamily="34" charset="-120"/>
              </a:rPr>
              <a:t>Если в ходе рассуждения появляется утверждение, которое не может быть верным, значит исходное противоположное предположение ошибочно. Именно это несоответствие и называют логическим противоречием.
</a:t>
            </a:r>
            <a:endParaRPr lang="en-US" sz="1020" dirty="0"/>
          </a:p>
        </p:txBody>
      </p:sp>
      <p:sp>
        <p:nvSpPr>
          <p:cNvPr id="15" name="Text 5"/>
          <p:cNvSpPr txBox="1"/>
          <p:nvPr/>
        </p:nvSpPr>
        <p:spPr>
          <a:xfrm>
            <a:off x="2560766" y="3315532"/>
            <a:ext cx="3486900" cy="615600"/>
          </a:xfrm>
          <a:prstGeom prst="rect">
            <a:avLst/>
          </a:prstGeom>
          <a:noFill/>
          <a:ln/>
        </p:spPr>
        <p:txBody>
          <a:bodyPr wrap="square" lIns="0" tIns="0" rIns="0" bIns="0" rtlCol="0" anchor="ctr"/>
          <a:lstStyle/>
          <a:p>
            <a:pPr algn="l" indent="0" marL="0">
              <a:lnSpc>
                <a:spcPct val="100000"/>
              </a:lnSpc>
              <a:buNone/>
            </a:pPr>
            <a:r>
              <a:rPr lang="en-US" sz="1020" b="1" dirty="0">
                <a:solidFill>
                  <a:srgbClr val="000000"/>
                </a:solidFill>
                <a:latin typeface="Arial" pitchFamily="34" charset="0"/>
                <a:ea typeface="Arial" pitchFamily="34" charset="-122"/>
                <a:cs typeface="Arial" pitchFamily="34" charset="-120"/>
              </a:rPr>
              <a:t>Делаем окончательный вывод
</a:t>
            </a:r>
            <a:pPr algn="l" indent="0" marL="0">
              <a:lnSpc>
                <a:spcPct val="100000"/>
              </a:lnSpc>
              <a:buNone/>
            </a:pPr>
            <a:r>
              <a:rPr lang="en-US" sz="42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50" dirty="0">
                <a:solidFill>
                  <a:srgbClr val="000000"/>
                </a:solidFill>
                <a:latin typeface="Arial" pitchFamily="34" charset="0"/>
                <a:ea typeface="Arial" pitchFamily="34" charset="-122"/>
                <a:cs typeface="Arial" pitchFamily="34" charset="-120"/>
              </a:rPr>
              <a:t>Когда противоположная версия опровергнута, остается единственно возможный вариант: исходное утверждение верно. Так в геометрии доказывают равенство, неравенство и взаимное расположение элементов.
</a:t>
            </a:r>
            <a:endParaRPr lang="en-US" sz="1020" dirty="0"/>
          </a:p>
        </p:txBody>
      </p:sp>
      <p:sp>
        <p:nvSpPr>
          <p:cNvPr id="16" name="Text 6"/>
          <p:cNvSpPr txBox="1"/>
          <p:nvPr/>
        </p:nvSpPr>
        <p:spPr>
          <a:xfrm>
            <a:off x="2560766" y="4073720"/>
            <a:ext cx="3486900" cy="615600"/>
          </a:xfrm>
          <a:prstGeom prst="rect">
            <a:avLst/>
          </a:prstGeom>
          <a:noFill/>
          <a:ln/>
        </p:spPr>
        <p:txBody>
          <a:bodyPr wrap="square" lIns="0" tIns="0" rIns="0" bIns="0" rtlCol="0" anchor="ctr"/>
          <a:lstStyle/>
          <a:p>
            <a:pPr algn="l" indent="0" marL="0">
              <a:lnSpc>
                <a:spcPct val="100000"/>
              </a:lnSpc>
              <a:buNone/>
            </a:pPr>
            <a:r>
              <a:rPr lang="en-US" sz="1020" b="1" dirty="0">
                <a:solidFill>
                  <a:srgbClr val="000000"/>
                </a:solidFill>
                <a:latin typeface="Arial" pitchFamily="34" charset="0"/>
                <a:ea typeface="Arial" pitchFamily="34" charset="-122"/>
                <a:cs typeface="Arial" pitchFamily="34" charset="-120"/>
              </a:rPr>
              <a:t>Где это особенно полезно
</a:t>
            </a:r>
            <a:pPr algn="l" indent="0" marL="0">
              <a:lnSpc>
                <a:spcPct val="100000"/>
              </a:lnSpc>
              <a:buNone/>
            </a:pPr>
            <a:r>
              <a:rPr lang="en-US" sz="42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50" dirty="0">
                <a:solidFill>
                  <a:srgbClr val="000000"/>
                </a:solidFill>
                <a:latin typeface="Arial" pitchFamily="34" charset="0"/>
                <a:ea typeface="Arial" pitchFamily="34" charset="-122"/>
                <a:cs typeface="Arial" pitchFamily="34" charset="-120"/>
              </a:rPr>
              <a:t>Этот способ часто используют, когда прямое доказательство неудобно. В задачах на треугольники он помогает проверить равенство элементов и показать, что другой ответ просто невозможен.
</a:t>
            </a:r>
            <a:endParaRPr lang="en-US" sz="102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288" y="1465125"/>
            <a:ext cx="8419124" cy="318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Схема доказательства от противного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7" name="Text 2"/>
          <p:cNvSpPr txBox="1"/>
          <p:nvPr/>
        </p:nvSpPr>
        <p:spPr>
          <a:xfrm>
            <a:off x="355950" y="1080125"/>
            <a:ext cx="8432100" cy="2316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Логическая последовательность рассуждения в геометрической задаче
</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9" name="Text 1"/>
          <p:cNvSpPr txBox="1"/>
          <p:nvPr/>
        </p:nvSpPr>
        <p:spPr>
          <a:xfrm>
            <a:off x="355800" y="578525"/>
            <a:ext cx="6960900" cy="501600"/>
          </a:xfrm>
          <a:prstGeom prst="rect">
            <a:avLst/>
          </a:prstGeom>
          <a:noFill/>
          <a:ln/>
        </p:spPr>
        <p:txBody>
          <a:bodyPr wrap="square" lIns="0" tIns="0" rIns="0" bIns="0" rtlCol="0" anchor="t"/>
          <a:lstStyle/>
          <a:p>
            <a:pPr algn="l" indent="0" marL="0">
              <a:lnSpc>
                <a:spcPct val="115000"/>
              </a:lnSpc>
              <a:buNone/>
            </a:pPr>
            <a:r>
              <a:rPr lang="en-US" sz="2300" b="1" dirty="0">
                <a:solidFill>
                  <a:srgbClr val="FFFFFF"/>
                </a:solidFill>
                <a:latin typeface="Arial" pitchFamily="34" charset="0"/>
                <a:ea typeface="Arial" pitchFamily="34" charset="-122"/>
                <a:cs typeface="Arial" pitchFamily="34" charset="-120"/>
              </a:rPr>
              <a:t>Где в геометрии появляется противоречие
</a:t>
            </a:r>
            <a:endParaRPr lang="en-US" sz="2300" dirty="0"/>
          </a:p>
        </p:txBody>
      </p:sp>
      <p:sp>
        <p:nvSpPr>
          <p:cNvPr id="10" name="Text 2"/>
          <p:cNvSpPr txBox="1"/>
          <p:nvPr/>
        </p:nvSpPr>
        <p:spPr>
          <a:xfrm>
            <a:off x="544450" y="156415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Одна величина — два значения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Противоречие возникает, когда одной и той же величине приходится быть одновременно равной и неравной. В геометрии это сразу показывает, что предположение сделано неверно.
</a:t>
            </a:r>
            <a:endParaRPr lang="en-US" sz="1400" dirty="0"/>
          </a:p>
        </p:txBody>
      </p:sp>
      <p:sp>
        <p:nvSpPr>
          <p:cNvPr id="11" name="Text 3"/>
          <p:cNvSpPr txBox="1"/>
          <p:nvPr/>
        </p:nvSpPr>
        <p:spPr>
          <a:xfrm>
            <a:off x="544450" y="2289213"/>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Стороны и углы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В задачах на треугольники противоречие часто связано с попыткой считать одну сторону равной и неравной или приписать одному углу два разных значения.
</a:t>
            </a:r>
            <a:endParaRPr lang="en-US" sz="1400" dirty="0"/>
          </a:p>
        </p:txBody>
      </p:sp>
      <p:sp>
        <p:nvSpPr>
          <p:cNvPr id="12" name="Text 4"/>
          <p:cNvSpPr txBox="1"/>
          <p:nvPr/>
        </p:nvSpPr>
        <p:spPr>
          <a:xfrm>
            <a:off x="544450" y="3014272"/>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Положение точки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Иногда из предположения следует, что точка должна одновременно лежать на отрезке и не лежать на нем. Такое рассуждение невозможно, поэтому версия опровергается.
</a:t>
            </a:r>
            <a:endParaRPr lang="en-US" sz="1400" dirty="0"/>
          </a:p>
        </p:txBody>
      </p:sp>
      <p:sp>
        <p:nvSpPr>
          <p:cNvPr id="13" name="Text 5"/>
          <p:cNvSpPr txBox="1"/>
          <p:nvPr/>
        </p:nvSpPr>
        <p:spPr>
          <a:xfrm>
            <a:off x="544450" y="373932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Проверка чертежа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по условию рисунка элементы уже зафиксированы, а новое предположение нарушает их взаимное расположение, это служит надежным признаком ошибки в рассуждении.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43024" y="1242175"/>
            <a:ext cx="3070152" cy="3409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10" name="Text 1"/>
          <p:cNvSpPr txBox="1"/>
          <p:nvPr/>
        </p:nvSpPr>
        <p:spPr>
          <a:xfrm>
            <a:off x="355800" y="578525"/>
            <a:ext cx="6934200" cy="501600"/>
          </a:xfrm>
          <a:prstGeom prst="rect">
            <a:avLst/>
          </a:prstGeom>
          <a:noFill/>
          <a:ln/>
        </p:spPr>
        <p:txBody>
          <a:bodyPr wrap="square" lIns="0" tIns="0" rIns="0" bIns="0" rtlCol="0" anchor="t"/>
          <a:lstStyle/>
          <a:p>
            <a:pPr algn="l" indent="0" marL="0">
              <a:lnSpc>
                <a:spcPct val="115000"/>
              </a:lnSpc>
              <a:buNone/>
            </a:pPr>
            <a:r>
              <a:rPr lang="en-US" sz="2300" b="1" dirty="0">
                <a:solidFill>
                  <a:srgbClr val="000000"/>
                </a:solidFill>
                <a:latin typeface="Arial" pitchFamily="34" charset="0"/>
                <a:ea typeface="Arial" pitchFamily="34" charset="-122"/>
                <a:cs typeface="Arial" pitchFamily="34" charset="-120"/>
              </a:rPr>
              <a:t>Второй признак равенства треугольников
</a:t>
            </a:r>
            <a:endParaRPr lang="en-US" sz="2300" dirty="0"/>
          </a:p>
        </p:txBody>
      </p:sp>
      <p:sp>
        <p:nvSpPr>
          <p:cNvPr id="11" name="Text 2"/>
          <p:cNvSpPr txBox="1"/>
          <p:nvPr/>
        </p:nvSpPr>
        <p:spPr>
          <a:xfrm>
            <a:off x="542600" y="1564150"/>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FFFFFF"/>
                </a:solidFill>
                <a:latin typeface="Arial" pitchFamily="34" charset="0"/>
                <a:ea typeface="Arial" pitchFamily="34" charset="-122"/>
                <a:cs typeface="Arial" pitchFamily="34" charset="-120"/>
              </a:rPr>
              <a:t>Три нужных элемента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Если две стороны и угол между ними одного треугольника соответственно равны двум сторонам и углу между ними другого, то треугольники равны.
</a:t>
            </a:r>
            <a:endParaRPr lang="en-US" sz="1700" dirty="0"/>
          </a:p>
        </p:txBody>
      </p:sp>
      <p:sp>
        <p:nvSpPr>
          <p:cNvPr id="12" name="Text 3"/>
          <p:cNvSpPr txBox="1"/>
          <p:nvPr/>
        </p:nvSpPr>
        <p:spPr>
          <a:xfrm>
            <a:off x="542600" y="2537083"/>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FFFFFF"/>
                </a:solidFill>
                <a:latin typeface="Arial" pitchFamily="34" charset="0"/>
                <a:ea typeface="Arial" pitchFamily="34" charset="-122"/>
                <a:cs typeface="Arial" pitchFamily="34" charset="-120"/>
              </a:rPr>
              <a:t>Как отмечают на чертеже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Равные стороны обычно обозначают одинаковыми штрихами, а равный угол — одинаковой дугой. Такие отметки помогают сразу увидеть, какие элементы уже совпадают.
</a:t>
            </a:r>
            <a:endParaRPr lang="en-US" sz="1700" dirty="0"/>
          </a:p>
        </p:txBody>
      </p:sp>
      <p:sp>
        <p:nvSpPr>
          <p:cNvPr id="13" name="Text 4"/>
          <p:cNvSpPr txBox="1"/>
          <p:nvPr/>
        </p:nvSpPr>
        <p:spPr>
          <a:xfrm>
            <a:off x="542600" y="3510011"/>
            <a:ext cx="5096700" cy="900000"/>
          </a:xfrm>
          <a:prstGeom prst="rect">
            <a:avLst/>
          </a:prstGeom>
          <a:noFill/>
          <a:ln/>
        </p:spPr>
        <p:txBody>
          <a:bodyPr wrap="square" lIns="0" tIns="0" rIns="0" bIns="0" rtlCol="0" anchor="ctr"/>
          <a:lstStyle/>
          <a:p>
            <a:pPr algn="l" indent="0" marL="0">
              <a:lnSpc>
                <a:spcPct val="100000"/>
              </a:lnSpc>
              <a:buNone/>
            </a:pPr>
            <a:r>
              <a:rPr lang="en-US" sz="1700" b="1" dirty="0">
                <a:solidFill>
                  <a:srgbClr val="FFFFFF"/>
                </a:solidFill>
                <a:latin typeface="Arial" pitchFamily="34" charset="0"/>
                <a:ea typeface="Arial" pitchFamily="34" charset="-122"/>
                <a:cs typeface="Arial" pitchFamily="34" charset="-120"/>
              </a:rPr>
              <a:t>Почему признак работает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Именно включенный угол задает взаимное расположение сторон. Благодаря этому треугольник становится определенным, а не превращается в множество разных вариантов построения.
</a:t>
            </a:r>
            <a:endParaRPr lang="en-US" sz="1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3150" y="2094124"/>
            <a:ext cx="4646100" cy="14826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Три признака равенства треугольников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7" name="Text 2"/>
          <p:cNvSpPr txBox="1"/>
          <p:nvPr/>
        </p:nvSpPr>
        <p:spPr>
          <a:xfrm>
            <a:off x="355800" y="46519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Школьный курс геометрии, 7 класс
</a:t>
            </a:r>
            <a:endParaRPr lang="en-US" sz="900" dirty="0"/>
          </a:p>
        </p:txBody>
      </p:sp>
      <p:sp>
        <p:nvSpPr>
          <p:cNvPr id="8" name="Text 3"/>
          <p:cNvSpPr txBox="1"/>
          <p:nvPr/>
        </p:nvSpPr>
        <p:spPr>
          <a:xfrm>
            <a:off x="5986725" y="2003705"/>
            <a:ext cx="2801100" cy="9759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Основные признаки, изучаемые в 7 классе, позволяют установить равенство треугольников по разным наборам элементов.
</a:t>
            </a:r>
            <a:endParaRPr lang="en-US" sz="1100" dirty="0"/>
          </a:p>
        </p:txBody>
      </p:sp>
      <p:sp>
        <p:nvSpPr>
          <p:cNvPr id="9" name="Text 4"/>
          <p:cNvSpPr txBox="1"/>
          <p:nvPr/>
        </p:nvSpPr>
        <p:spPr>
          <a:xfrm>
            <a:off x="5986725" y="3145655"/>
            <a:ext cx="2801100" cy="9759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Во всех трех случаях достаточно одного набора данных, чтобы сделать вывод о полном равенстве треугольников по форме и размеру.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5800" y="1383100"/>
            <a:ext cx="5446200" cy="1570800"/>
          </a:xfrm>
          <a:prstGeom prst="rect">
            <a:avLst/>
          </a:prstGeom>
          <a:noFill/>
          <a:ln/>
        </p:spPr>
        <p:txBody>
          <a:bodyPr wrap="square" lIns="0" tIns="0" rIns="0" bIns="0" rtlCol="0" anchor="t"/>
          <a:lstStyle/>
          <a:p>
            <a:pPr algn="l" indent="0" marL="0">
              <a:lnSpc>
                <a:spcPct val="115000"/>
              </a:lnSpc>
              <a:buNone/>
            </a:pPr>
            <a:r>
              <a:rPr lang="en-US" sz="3800" b="1" dirty="0">
                <a:solidFill>
                  <a:srgbClr val="000000"/>
                </a:solidFill>
                <a:latin typeface="Arial" pitchFamily="34" charset="0"/>
                <a:ea typeface="Arial" pitchFamily="34" charset="-122"/>
                <a:cs typeface="Arial" pitchFamily="34" charset="-120"/>
              </a:rPr>
              <a:t>1
</a:t>
            </a:r>
            <a:pPr algn="l" indent="0" marL="0">
              <a:lnSpc>
                <a:spcPct val="115000"/>
              </a:lnSpc>
              <a:buNone/>
            </a:pPr>
            <a:r>
              <a:rPr lang="en-US" sz="2100" b="1" dirty="0">
                <a:solidFill>
                  <a:srgbClr val="000000"/>
                </a:solidFill>
                <a:latin typeface="Arial" pitchFamily="34" charset="0"/>
                <a:ea typeface="Arial" pitchFamily="34" charset="-122"/>
                <a:cs typeface="Arial" pitchFamily="34" charset="-120"/>
              </a:rPr>
              <a:t>включенный угол делает построение треугольника единственным
</a:t>
            </a:r>
            <a:endParaRPr lang="en-US" sz="3800" dirty="0"/>
          </a:p>
        </p:txBody>
      </p:sp>
      <p:sp>
        <p:nvSpPr>
          <p:cNvPr id="5" name="Text 1"/>
          <p:cNvSpPr txBox="1"/>
          <p:nvPr/>
        </p:nvSpPr>
        <p:spPr>
          <a:xfrm>
            <a:off x="355800" y="3181896"/>
            <a:ext cx="5201400" cy="7317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Без угла между двумя равными сторонами фигура может измениться, поэтому этот угол и фиксирует точную форму треугольника.
</a:t>
            </a:r>
            <a:endParaRPr lang="en-US" sz="1200" dirty="0"/>
          </a:p>
        </p:txBody>
      </p:sp>
      <p:sp>
        <p:nvSpPr>
          <p:cNvPr id="6" name="Text 2"/>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7" name="Text 3"/>
          <p:cNvSpPr txBox="1"/>
          <p:nvPr/>
        </p:nvSpPr>
        <p:spPr>
          <a:xfrm>
            <a:off x="355800" y="3926651"/>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Школьный курс геометрии, 7 класс
</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95100" y="1401635"/>
            <a:ext cx="4792800" cy="275848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91500" y="17610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Схема показывает, что в задачах часто важны не отдельные элементы, а их сочетание в одном условии.
</a:t>
            </a:r>
            <a:endParaRPr lang="en-US" sz="1200" dirty="0"/>
          </a:p>
        </p:txBody>
      </p:sp>
      <p:sp>
        <p:nvSpPr>
          <p:cNvPr id="6" name="Text 1"/>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305" b="1" dirty="0">
                <a:solidFill>
                  <a:srgbClr val="000000"/>
                </a:solidFill>
                <a:latin typeface="Arial" pitchFamily="34" charset="0"/>
                <a:ea typeface="Arial" pitchFamily="34" charset="-122"/>
                <a:cs typeface="Arial" pitchFamily="34" charset="-120"/>
              </a:rPr>
              <a:t>Какие данные чаще используются в признаках равенства
</a:t>
            </a:r>
            <a:endParaRPr lang="en-US" sz="2305" dirty="0"/>
          </a:p>
        </p:txBody>
      </p:sp>
      <p:sp>
        <p:nvSpPr>
          <p:cNvPr id="7" name="Text 2"/>
          <p:cNvSpPr txBox="1"/>
          <p:nvPr/>
        </p:nvSpPr>
        <p:spPr>
          <a:xfrm>
            <a:off x="791500" y="33462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Наибольшую долю составляют смешанные данные: именно они лежат в основе второго признака равенства треугольников.
</a:t>
            </a:r>
            <a:endParaRPr lang="en-US" sz="1200" dirty="0"/>
          </a:p>
        </p:txBody>
      </p:sp>
      <p:sp>
        <p:nvSpPr>
          <p:cNvPr id="8" name="Text 3"/>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9" name="Text 4"/>
          <p:cNvSpPr txBox="1"/>
          <p:nvPr/>
        </p:nvSpPr>
        <p:spPr>
          <a:xfrm>
            <a:off x="355800" y="45655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Схематическая диаграмма по материалам темы; данные условные, 2025
</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9" name="Text 1"/>
          <p:cNvSpPr txBox="1"/>
          <p:nvPr/>
        </p:nvSpPr>
        <p:spPr>
          <a:xfrm>
            <a:off x="355800" y="445025"/>
            <a:ext cx="6934200" cy="471300"/>
          </a:xfrm>
          <a:prstGeom prst="rect">
            <a:avLst/>
          </a:prstGeom>
          <a:noFill/>
          <a:ln/>
        </p:spPr>
        <p:txBody>
          <a:bodyPr wrap="square" lIns="0" tIns="0" rIns="0" bIns="0" rtlCol="0" anchor="t"/>
          <a:lstStyle/>
          <a:p>
            <a:pPr algn="l" indent="0" marL="0">
              <a:lnSpc>
                <a:spcPct val="115000"/>
              </a:lnSpc>
              <a:buNone/>
            </a:pPr>
            <a:r>
              <a:rPr lang="en-US" sz="1918" b="1" dirty="0">
                <a:solidFill>
                  <a:srgbClr val="FFFFFF"/>
                </a:solidFill>
                <a:latin typeface="Arial" pitchFamily="34" charset="0"/>
                <a:ea typeface="Arial" pitchFamily="34" charset="-122"/>
                <a:cs typeface="Arial" pitchFamily="34" charset="-120"/>
              </a:rPr>
              <a:t>Связь второго признака и доказательства от противного
</a:t>
            </a:r>
            <a:endParaRPr lang="en-US" sz="1918" dirty="0"/>
          </a:p>
        </p:txBody>
      </p:sp>
      <p:sp>
        <p:nvSpPr>
          <p:cNvPr id="10" name="Text 2"/>
          <p:cNvSpPr txBox="1"/>
          <p:nvPr/>
        </p:nvSpPr>
        <p:spPr>
          <a:xfrm>
            <a:off x="3041949" y="1166500"/>
            <a:ext cx="4248000" cy="75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Сравниваем треугольники
</a:t>
            </a:r>
            <a:pPr algn="l"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Сначала отмечают две равные стороны и угол между ними в каждом треугольнике. Эти данные становятся основой для дальнейшего строгого рассуждения и проверки.
</a:t>
            </a:r>
            <a:endParaRPr lang="en-US" sz="1400" dirty="0"/>
          </a:p>
        </p:txBody>
      </p:sp>
      <p:sp>
        <p:nvSpPr>
          <p:cNvPr id="11" name="Text 3"/>
          <p:cNvSpPr txBox="1"/>
          <p:nvPr/>
        </p:nvSpPr>
        <p:spPr>
          <a:xfrm>
            <a:off x="3041949" y="2090125"/>
            <a:ext cx="4248000" cy="750000"/>
          </a:xfrm>
          <a:prstGeom prst="rect">
            <a:avLst/>
          </a:prstGeom>
          <a:noFill/>
          <a:ln/>
        </p:spPr>
        <p:txBody>
          <a:bodyPr wrap="square" lIns="0" tIns="0" rIns="0" bIns="0" rtlCol="0" anchor="ctr"/>
          <a:lstStyle/>
          <a:p>
            <a:pPr algn="l" indent="0" marL="0">
              <a:lnSpc>
                <a:spcPct val="100000"/>
              </a:lnSpc>
              <a:buNone/>
            </a:pPr>
            <a:r>
              <a:rPr lang="en-US" sz="1271" b="1" dirty="0">
                <a:solidFill>
                  <a:srgbClr val="FFFFFF"/>
                </a:solidFill>
                <a:latin typeface="Arial" pitchFamily="34" charset="0"/>
                <a:ea typeface="Arial" pitchFamily="34" charset="-122"/>
                <a:cs typeface="Arial" pitchFamily="34" charset="-120"/>
              </a:rPr>
              <a:t>Предполагаем неравенство
</a:t>
            </a:r>
            <a:pPr algn="l" indent="0" marL="0">
              <a:lnSpc>
                <a:spcPct val="100000"/>
              </a:lnSpc>
              <a:buNone/>
            </a:pPr>
            <a:r>
              <a:rPr lang="en-US" sz="63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90" dirty="0">
                <a:solidFill>
                  <a:srgbClr val="FFFFFF"/>
                </a:solidFill>
                <a:latin typeface="Arial" pitchFamily="34" charset="0"/>
                <a:ea typeface="Arial" pitchFamily="34" charset="-122"/>
                <a:cs typeface="Arial" pitchFamily="34" charset="-120"/>
              </a:rPr>
              <a:t>Затем временно считают, что треугольники все же не равны. Такое предположение позволяет проверить, не приведет ли оно к невозможному результату при уже известных равных элементах.
</a:t>
            </a:r>
            <a:endParaRPr lang="en-US" sz="1271" dirty="0"/>
          </a:p>
        </p:txBody>
      </p:sp>
      <p:sp>
        <p:nvSpPr>
          <p:cNvPr id="12" name="Text 4"/>
          <p:cNvSpPr txBox="1"/>
          <p:nvPr/>
        </p:nvSpPr>
        <p:spPr>
          <a:xfrm>
            <a:off x="3041949" y="3013750"/>
            <a:ext cx="4248000" cy="750000"/>
          </a:xfrm>
          <a:prstGeom prst="rect">
            <a:avLst/>
          </a:prstGeom>
          <a:noFill/>
          <a:ln/>
        </p:spPr>
        <p:txBody>
          <a:bodyPr wrap="square" lIns="0" tIns="0" rIns="0" bIns="0" rtlCol="0" anchor="ctr"/>
          <a:lstStyle/>
          <a:p>
            <a:pPr algn="l" indent="0" marL="0">
              <a:lnSpc>
                <a:spcPct val="100000"/>
              </a:lnSpc>
              <a:buNone/>
            </a:pPr>
            <a:r>
              <a:rPr lang="en-US" sz="1198" b="1" dirty="0">
                <a:solidFill>
                  <a:srgbClr val="FFFFFF"/>
                </a:solidFill>
                <a:latin typeface="Arial" pitchFamily="34" charset="0"/>
                <a:ea typeface="Arial" pitchFamily="34" charset="-122"/>
                <a:cs typeface="Arial" pitchFamily="34" charset="-120"/>
              </a:rPr>
              <a:t>Находим противоречие
</a:t>
            </a:r>
            <a:pPr algn="l" indent="0" marL="0">
              <a:lnSpc>
                <a:spcPct val="100000"/>
              </a:lnSpc>
              <a:buNone/>
            </a:pPr>
            <a:r>
              <a:rPr lang="en-US" sz="599"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27" dirty="0">
                <a:solidFill>
                  <a:srgbClr val="FFFFFF"/>
                </a:solidFill>
                <a:latin typeface="Arial" pitchFamily="34" charset="0"/>
                <a:ea typeface="Arial" pitchFamily="34" charset="-122"/>
                <a:cs typeface="Arial" pitchFamily="34" charset="-120"/>
              </a:rPr>
              <a:t>Если все нужные элементы совпадают, различие треугольников объяснить нельзя. Получается несоответствие между предположением о неравенстве и фактами, установленными по чертежу.
</a:t>
            </a:r>
            <a:endParaRPr lang="en-US" sz="1198" dirty="0"/>
          </a:p>
        </p:txBody>
      </p:sp>
      <p:sp>
        <p:nvSpPr>
          <p:cNvPr id="13" name="Text 5"/>
          <p:cNvSpPr txBox="1"/>
          <p:nvPr/>
        </p:nvSpPr>
        <p:spPr>
          <a:xfrm>
            <a:off x="3041949" y="3937375"/>
            <a:ext cx="4248000" cy="750000"/>
          </a:xfrm>
          <a:prstGeom prst="rect">
            <a:avLst/>
          </a:prstGeom>
          <a:noFill/>
          <a:ln/>
        </p:spPr>
        <p:txBody>
          <a:bodyPr wrap="square" lIns="0" tIns="0" rIns="0" bIns="0" rtlCol="0" anchor="ctr"/>
          <a:lstStyle/>
          <a:p>
            <a:pPr algn="l" indent="0" marL="0">
              <a:lnSpc>
                <a:spcPct val="100000"/>
              </a:lnSpc>
              <a:buNone/>
            </a:pPr>
            <a:r>
              <a:rPr lang="en-US" sz="1352" b="1" dirty="0">
                <a:solidFill>
                  <a:srgbClr val="FFFFFF"/>
                </a:solidFill>
                <a:latin typeface="Arial" pitchFamily="34" charset="0"/>
                <a:ea typeface="Arial" pitchFamily="34" charset="-122"/>
                <a:cs typeface="Arial" pitchFamily="34" charset="-120"/>
              </a:rPr>
              <a:t>Формулируем вывод
</a:t>
            </a:r>
            <a:pPr algn="l" indent="0" marL="0">
              <a:lnSpc>
                <a:spcPct val="100000"/>
              </a:lnSpc>
              <a:buNone/>
            </a:pPr>
            <a:r>
              <a:rPr lang="en-US" sz="67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59" dirty="0">
                <a:solidFill>
                  <a:srgbClr val="FFFFFF"/>
                </a:solidFill>
                <a:latin typeface="Arial" pitchFamily="34" charset="0"/>
                <a:ea typeface="Arial" pitchFamily="34" charset="-122"/>
                <a:cs typeface="Arial" pitchFamily="34" charset="-120"/>
              </a:rPr>
              <a:t>После опровержения неверной версии остается сделать правильный вывод: треугольники равны по второму признаку, потому что две стороны и включенный угол совпадают.
</a:t>
            </a:r>
            <a:endParaRPr lang="en-US" sz="135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288" y="1465125"/>
            <a:ext cx="8419124" cy="318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168" b="1" dirty="0">
                <a:solidFill>
                  <a:srgbClr val="000000"/>
                </a:solidFill>
                <a:latin typeface="Arial" pitchFamily="34" charset="0"/>
                <a:ea typeface="Arial" pitchFamily="34" charset="-122"/>
                <a:cs typeface="Arial" pitchFamily="34" charset="-120"/>
              </a:rPr>
              <a:t>Алгоритм применения второго признака через противоречие
</a:t>
            </a:r>
            <a:endParaRPr lang="en-US" sz="2168"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7" name="Text 2"/>
          <p:cNvSpPr txBox="1"/>
          <p:nvPr/>
        </p:nvSpPr>
        <p:spPr>
          <a:xfrm>
            <a:off x="355950" y="1080125"/>
            <a:ext cx="8432100" cy="231600"/>
          </a:xfrm>
          <a:prstGeom prst="rect">
            <a:avLst/>
          </a:prstGeom>
          <a:noFill/>
          <a:ln/>
        </p:spPr>
        <p:txBody>
          <a:bodyPr wrap="square" lIns="0" tIns="0" rIns="0" bIns="0" rtlCol="0" anchor="t"/>
          <a:lstStyle/>
          <a:p>
            <a:pPr algn="l" indent="0" marL="0">
              <a:lnSpc>
                <a:spcPct val="115000"/>
              </a:lnSpc>
              <a:buNone/>
            </a:pPr>
            <a:r>
              <a:rPr lang="en-US" sz="892" dirty="0">
                <a:solidFill>
                  <a:srgbClr val="000000"/>
                </a:solidFill>
                <a:latin typeface="Arial" pitchFamily="34" charset="0"/>
                <a:ea typeface="Arial" pitchFamily="34" charset="-122"/>
                <a:cs typeface="Arial" pitchFamily="34" charset="-120"/>
              </a:rPr>
              <a:t>Два треугольника сравнивают по двум сторонам и углу между ними, затем проверяют, не приводит ли предположение о неравенстве к логическому конфликту.
</a:t>
            </a:r>
            <a:endParaRPr lang="en-US" sz="89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25412" y="1392109"/>
            <a:ext cx="393225" cy="449400"/>
          </a:xfrm>
          <a:prstGeom prst="rect">
            <a:avLst/>
          </a:prstGeom>
        </p:spPr>
      </p:pic>
      <p:pic>
        <p:nvPicPr>
          <p:cNvPr id="5" name="Image 3" descr="preencoded.png">    </p:cNvPr>
          <p:cNvPicPr>
            <a:picLocks noChangeAspect="1"/>
          </p:cNvPicPr>
          <p:nvPr/>
        </p:nvPicPr>
        <p:blipFill>
          <a:blip r:embed="rId4"/>
          <a:stretch>
            <a:fillRect/>
          </a:stretch>
        </p:blipFill>
        <p:spPr>
          <a:xfrm>
            <a:off x="597325" y="2077064"/>
            <a:ext cx="449400" cy="449400"/>
          </a:xfrm>
          <a:prstGeom prst="rect">
            <a:avLst/>
          </a:prstGeom>
        </p:spPr>
      </p:pic>
      <p:pic>
        <p:nvPicPr>
          <p:cNvPr id="6" name="Image 4" descr="preencoded.png">    </p:cNvPr>
          <p:cNvPicPr>
            <a:picLocks noChangeAspect="1"/>
          </p:cNvPicPr>
          <p:nvPr/>
        </p:nvPicPr>
        <p:blipFill>
          <a:blip r:embed="rId5"/>
          <a:stretch>
            <a:fillRect/>
          </a:stretch>
        </p:blipFill>
        <p:spPr>
          <a:xfrm>
            <a:off x="597325" y="2781486"/>
            <a:ext cx="449400" cy="449400"/>
          </a:xfrm>
          <a:prstGeom prst="rect">
            <a:avLst/>
          </a:prstGeom>
        </p:spPr>
      </p:pic>
      <p:pic>
        <p:nvPicPr>
          <p:cNvPr id="7" name="Image 5" descr="preencoded.png">    </p:cNvPr>
          <p:cNvPicPr>
            <a:picLocks noChangeAspect="1"/>
          </p:cNvPicPr>
          <p:nvPr/>
        </p:nvPicPr>
        <p:blipFill>
          <a:blip r:embed="rId6"/>
          <a:stretch>
            <a:fillRect/>
          </a:stretch>
        </p:blipFill>
        <p:spPr>
          <a:xfrm>
            <a:off x="566425" y="3504640"/>
            <a:ext cx="511200" cy="408960"/>
          </a:xfrm>
          <a:prstGeom prst="rect">
            <a:avLst/>
          </a:prstGeom>
        </p:spPr>
      </p:pic>
      <p:pic>
        <p:nvPicPr>
          <p:cNvPr id="8" name="Image 6" descr="preencoded.png">    </p:cNvPr>
          <p:cNvPicPr>
            <a:picLocks noChangeAspect="1"/>
          </p:cNvPicPr>
          <p:nvPr/>
        </p:nvPicPr>
        <p:blipFill>
          <a:blip r:embed="rId7"/>
          <a:stretch>
            <a:fillRect/>
          </a:stretch>
        </p:blipFill>
        <p:spPr>
          <a:xfrm>
            <a:off x="625412" y="4181428"/>
            <a:ext cx="393225" cy="449400"/>
          </a:xfrm>
          <a:prstGeom prst="rect">
            <a:avLst/>
          </a:prstGeom>
        </p:spPr>
      </p:pic>
      <p:sp>
        <p:nvSpPr>
          <p:cNvPr id="9" name="Text 0"/>
          <p:cNvSpPr txBox="1"/>
          <p:nvPr/>
        </p:nvSpPr>
        <p:spPr>
          <a:xfrm>
            <a:off x="355800" y="578525"/>
            <a:ext cx="6934200" cy="5382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Какие факты помогают в доказательствах
</a:t>
            </a:r>
            <a:endParaRPr lang="en-US" sz="2500" dirty="0"/>
          </a:p>
        </p:txBody>
      </p:sp>
      <p:sp>
        <p:nvSpPr>
          <p:cNvPr id="10"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11" name="Text 2"/>
          <p:cNvSpPr txBox="1"/>
          <p:nvPr/>
        </p:nvSpPr>
        <p:spPr>
          <a:xfrm>
            <a:off x="1281575" y="1596356"/>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Если у двух треугольников есть общая сторона, ее не нужно доказывать заново. Она сразу становится равной самой себе и помогает связать две части чертежа в единое рассуждение.
</a:t>
            </a:r>
            <a:endParaRPr lang="en-US" sz="900" dirty="0"/>
          </a:p>
        </p:txBody>
      </p:sp>
      <p:sp>
        <p:nvSpPr>
          <p:cNvPr id="12" name="Text 3"/>
          <p:cNvSpPr txBox="1"/>
          <p:nvPr/>
        </p:nvSpPr>
        <p:spPr>
          <a:xfrm>
            <a:off x="1281575" y="1341409"/>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Общая сторона
</a:t>
            </a:r>
            <a:endParaRPr lang="en-US" sz="1400" dirty="0"/>
          </a:p>
        </p:txBody>
      </p:sp>
      <p:sp>
        <p:nvSpPr>
          <p:cNvPr id="13" name="Text 4"/>
          <p:cNvSpPr txBox="1"/>
          <p:nvPr/>
        </p:nvSpPr>
        <p:spPr>
          <a:xfrm>
            <a:off x="1281575" y="2276881"/>
            <a:ext cx="5797800" cy="299400"/>
          </a:xfrm>
          <a:prstGeom prst="rect">
            <a:avLst/>
          </a:prstGeom>
          <a:noFill/>
          <a:ln/>
        </p:spPr>
        <p:txBody>
          <a:bodyPr wrap="square" lIns="0" tIns="0" rIns="0" bIns="0" rtlCol="0" anchor="ctr"/>
          <a:lstStyle/>
          <a:p>
            <a:pPr algn="l" indent="0" marL="0">
              <a:lnSpc>
                <a:spcPct val="100000"/>
              </a:lnSpc>
              <a:buNone/>
            </a:pPr>
            <a:r>
              <a:rPr lang="en-US" sz="898" dirty="0">
                <a:solidFill>
                  <a:srgbClr val="000000"/>
                </a:solidFill>
                <a:latin typeface="Arial" pitchFamily="34" charset="0"/>
                <a:ea typeface="Arial" pitchFamily="34" charset="-122"/>
                <a:cs typeface="Arial" pitchFamily="34" charset="-120"/>
              </a:rPr>
              <a:t>Вертикальные углы всегда равны, поэтому их удобно использовать как уже известный элемент доказательства. Они часто позволяют быстро получить нужный угол между двумя сторонами треугольников.
</a:t>
            </a:r>
            <a:endParaRPr lang="en-US" sz="898" dirty="0"/>
          </a:p>
        </p:txBody>
      </p:sp>
      <p:sp>
        <p:nvSpPr>
          <p:cNvPr id="14" name="Text 5"/>
          <p:cNvSpPr txBox="1"/>
          <p:nvPr/>
        </p:nvSpPr>
        <p:spPr>
          <a:xfrm>
            <a:off x="1281575" y="2021934"/>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Вертикальные углы
</a:t>
            </a:r>
            <a:endParaRPr lang="en-US" sz="1400" dirty="0"/>
          </a:p>
        </p:txBody>
      </p:sp>
      <p:sp>
        <p:nvSpPr>
          <p:cNvPr id="15" name="Text 6"/>
          <p:cNvSpPr txBox="1"/>
          <p:nvPr/>
        </p:nvSpPr>
        <p:spPr>
          <a:xfrm>
            <a:off x="1281575" y="2981302"/>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Свойства смежных углов помогают находить равные или дополнительные углы на прямой. Это полезно, когда в задаче нужно уточнить величину угла между двумя данными сторонами.
</a:t>
            </a:r>
            <a:endParaRPr lang="en-US" sz="900" dirty="0"/>
          </a:p>
        </p:txBody>
      </p:sp>
      <p:sp>
        <p:nvSpPr>
          <p:cNvPr id="16" name="Text 7"/>
          <p:cNvSpPr txBox="1"/>
          <p:nvPr/>
        </p:nvSpPr>
        <p:spPr>
          <a:xfrm>
            <a:off x="1281575" y="2726355"/>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Смежные углы
</a:t>
            </a:r>
            <a:endParaRPr lang="en-US" sz="1400" dirty="0"/>
          </a:p>
        </p:txBody>
      </p:sp>
      <p:sp>
        <p:nvSpPr>
          <p:cNvPr id="17" name="Text 8"/>
          <p:cNvSpPr txBox="1"/>
          <p:nvPr/>
        </p:nvSpPr>
        <p:spPr>
          <a:xfrm>
            <a:off x="1281575" y="3688666"/>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Биссектриса, медиана и высота часто делят фигуру на две симметричные части. Благодаря этому удается найти равные элементы и применить второй признак равенства треугольников.
</a:t>
            </a:r>
            <a:endParaRPr lang="en-US" sz="900" dirty="0"/>
          </a:p>
        </p:txBody>
      </p:sp>
      <p:sp>
        <p:nvSpPr>
          <p:cNvPr id="18" name="Text 9"/>
          <p:cNvSpPr txBox="1"/>
          <p:nvPr/>
        </p:nvSpPr>
        <p:spPr>
          <a:xfrm>
            <a:off x="1281575" y="3433719"/>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Биссектриса и высота
</a:t>
            </a:r>
            <a:endParaRPr lang="en-US" sz="1400" dirty="0"/>
          </a:p>
        </p:txBody>
      </p:sp>
      <p:sp>
        <p:nvSpPr>
          <p:cNvPr id="19" name="Text 10"/>
          <p:cNvSpPr txBox="1"/>
          <p:nvPr/>
        </p:nvSpPr>
        <p:spPr>
          <a:xfrm>
            <a:off x="1281575" y="4390105"/>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Свойства равнобедренного треугольника и осевой симметрии дают много равных отрезков и углов. Такие факты особенно полезны в задачах, где нужно доказать совпадение двух треугольников.
</a:t>
            </a:r>
            <a:endParaRPr lang="en-US" sz="900" dirty="0"/>
          </a:p>
        </p:txBody>
      </p:sp>
      <p:sp>
        <p:nvSpPr>
          <p:cNvPr id="20" name="Text 11"/>
          <p:cNvSpPr txBox="1"/>
          <p:nvPr/>
        </p:nvSpPr>
        <p:spPr>
          <a:xfrm>
            <a:off x="1281575" y="4135158"/>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Равнобедренность и симметрия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8100" y="926266"/>
            <a:ext cx="2745600" cy="2163769"/>
          </a:xfrm>
          <a:prstGeom prst="rect">
            <a:avLst/>
          </a:prstGeom>
        </p:spPr>
      </p:pic>
      <p:pic>
        <p:nvPicPr>
          <p:cNvPr id="5" name="Image 3" descr="preencoded.png">    </p:cNvPr>
          <p:cNvPicPr>
            <a:picLocks noChangeAspect="1"/>
          </p:cNvPicPr>
          <p:nvPr/>
        </p:nvPicPr>
        <p:blipFill>
          <a:blip r:embed="rId4"/>
          <a:stretch>
            <a:fillRect/>
          </a:stretch>
        </p:blipFill>
        <p:spPr>
          <a:xfrm>
            <a:off x="3199100" y="926266"/>
            <a:ext cx="2745600" cy="2163769"/>
          </a:xfrm>
          <a:prstGeom prst="rect">
            <a:avLst/>
          </a:prstGeom>
        </p:spPr>
      </p:pic>
      <p:pic>
        <p:nvPicPr>
          <p:cNvPr id="6" name="Image 4" descr="preencoded.png">    </p:cNvPr>
          <p:cNvPicPr>
            <a:picLocks noChangeAspect="1"/>
          </p:cNvPicPr>
          <p:nvPr/>
        </p:nvPicPr>
        <p:blipFill>
          <a:blip r:embed="rId5"/>
          <a:stretch>
            <a:fillRect/>
          </a:stretch>
        </p:blipFill>
        <p:spPr>
          <a:xfrm>
            <a:off x="6090225" y="916841"/>
            <a:ext cx="2745600" cy="2163769"/>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10" name="Text 1"/>
          <p:cNvSpPr txBox="1"/>
          <p:nvPr/>
        </p:nvSpPr>
        <p:spPr>
          <a:xfrm>
            <a:off x="285225" y="3651953"/>
            <a:ext cx="2745600" cy="820500"/>
          </a:xfrm>
          <a:prstGeom prst="rect">
            <a:avLst/>
          </a:prstGeom>
          <a:noFill/>
          <a:ln/>
        </p:spPr>
        <p:txBody>
          <a:bodyPr wrap="square" lIns="0" tIns="0" rIns="0" bIns="0" rtlCol="0" anchor="t"/>
          <a:lstStyle/>
          <a:p>
            <a:pPr algn="l" indent="0" marL="0">
              <a:lnSpc>
                <a:spcPct val="100000"/>
              </a:lnSpc>
              <a:buNone/>
            </a:pPr>
            <a:r>
              <a:rPr lang="en-US" sz="1064" dirty="0">
                <a:solidFill>
                  <a:srgbClr val="FFFFFF"/>
                </a:solidFill>
                <a:latin typeface="Arial" pitchFamily="34" charset="0"/>
                <a:ea typeface="Arial" pitchFamily="34" charset="-122"/>
                <a:cs typeface="Arial" pitchFamily="34" charset="-120"/>
              </a:rPr>
              <a:t>На чертеже у двух треугольников одна сторона помечена одинаковыми штрихами, а другая совпадает как общая. Это сразу показывает, какие отрезки уже считаются равными. Остается только проверить угол между ними и сделать строгий вывод.
</a:t>
            </a:r>
            <a:endParaRPr lang="en-US" sz="1064" dirty="0"/>
          </a:p>
        </p:txBody>
      </p:sp>
      <p:sp>
        <p:nvSpPr>
          <p:cNvPr id="11" name="Text 2"/>
          <p:cNvSpPr txBox="1"/>
          <p:nvPr/>
        </p:nvSpPr>
        <p:spPr>
          <a:xfrm>
            <a:off x="285225" y="3209350"/>
            <a:ext cx="2745600" cy="329700"/>
          </a:xfrm>
          <a:prstGeom prst="rect">
            <a:avLst/>
          </a:prstGeom>
          <a:noFill/>
          <a:ln/>
        </p:spPr>
        <p:txBody>
          <a:bodyPr wrap="square" lIns="0" tIns="0" rIns="0" bIns="0" rtlCol="0" anchor="ctr"/>
          <a:lstStyle/>
          <a:p>
            <a:pPr algn="l" indent="0" marL="0">
              <a:lnSpc>
                <a:spcPct val="115000"/>
              </a:lnSpc>
              <a:buNone/>
            </a:pPr>
            <a:r>
              <a:rPr lang="en-US" sz="1283" b="1" dirty="0">
                <a:solidFill>
                  <a:srgbClr val="FFFFFF"/>
                </a:solidFill>
                <a:latin typeface="Arial" pitchFamily="34" charset="0"/>
                <a:ea typeface="Arial" pitchFamily="34" charset="-122"/>
                <a:cs typeface="Arial" pitchFamily="34" charset="-120"/>
              </a:rPr>
              <a:t>Одинаковые отметки на сторонах
</a:t>
            </a:r>
            <a:endParaRPr lang="en-US" sz="1283" dirty="0"/>
          </a:p>
        </p:txBody>
      </p:sp>
      <p:sp>
        <p:nvSpPr>
          <p:cNvPr id="12" name="Text 3"/>
          <p:cNvSpPr txBox="1"/>
          <p:nvPr/>
        </p:nvSpPr>
        <p:spPr>
          <a:xfrm>
            <a:off x="3256200" y="3651952"/>
            <a:ext cx="2658000" cy="820500"/>
          </a:xfrm>
          <a:prstGeom prst="rect">
            <a:avLst/>
          </a:prstGeom>
          <a:noFill/>
          <a:ln/>
        </p:spPr>
        <p:txBody>
          <a:bodyPr wrap="square" lIns="0" tIns="0" rIns="0" bIns="0" rtlCol="0" anchor="t"/>
          <a:lstStyle/>
          <a:p>
            <a:pPr algn="l" indent="0" marL="0">
              <a:lnSpc>
                <a:spcPct val="100000"/>
              </a:lnSpc>
              <a:buNone/>
            </a:pPr>
            <a:r>
              <a:rPr lang="en-US" sz="1076" dirty="0">
                <a:solidFill>
                  <a:srgbClr val="FFFFFF"/>
                </a:solidFill>
                <a:latin typeface="Arial" pitchFamily="34" charset="0"/>
                <a:ea typeface="Arial" pitchFamily="34" charset="-122"/>
                <a:cs typeface="Arial" pitchFamily="34" charset="-120"/>
              </a:rPr>
              <a:t>Иногда на рисунке легко заметить две равные стороны, но без отмеченного угла доказательство еще не завершено. Когда дугой показан именно угол между этими сторонами, появляется полный набор данных для второго признака.
</a:t>
            </a:r>
            <a:endParaRPr lang="en-US" sz="1076" dirty="0"/>
          </a:p>
        </p:txBody>
      </p:sp>
      <p:sp>
        <p:nvSpPr>
          <p:cNvPr id="13" name="Text 4"/>
          <p:cNvSpPr txBox="1"/>
          <p:nvPr/>
        </p:nvSpPr>
        <p:spPr>
          <a:xfrm>
            <a:off x="3256200" y="3209350"/>
            <a:ext cx="26580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Угол, который все решает
</a:t>
            </a:r>
            <a:endParaRPr lang="en-US" sz="1600" dirty="0"/>
          </a:p>
        </p:txBody>
      </p:sp>
      <p:sp>
        <p:nvSpPr>
          <p:cNvPr id="14" name="Text 5"/>
          <p:cNvSpPr txBox="1"/>
          <p:nvPr/>
        </p:nvSpPr>
        <p:spPr>
          <a:xfrm>
            <a:off x="6139575" y="3645952"/>
            <a:ext cx="2696100" cy="820500"/>
          </a:xfrm>
          <a:prstGeom prst="rect">
            <a:avLst/>
          </a:prstGeom>
          <a:noFill/>
          <a:ln/>
        </p:spPr>
        <p:txBody>
          <a:bodyPr wrap="square" lIns="0" tIns="0" rIns="0" bIns="0" rtlCol="0" anchor="t"/>
          <a:lstStyle/>
          <a:p>
            <a:pPr algn="l" indent="0" marL="0">
              <a:lnSpc>
                <a:spcPct val="100000"/>
              </a:lnSpc>
              <a:buNone/>
            </a:pPr>
            <a:r>
              <a:rPr lang="en-US" sz="1034" dirty="0">
                <a:solidFill>
                  <a:srgbClr val="FFFFFF"/>
                </a:solidFill>
                <a:latin typeface="Arial" pitchFamily="34" charset="0"/>
                <a:ea typeface="Arial" pitchFamily="34" charset="-122"/>
                <a:cs typeface="Arial" pitchFamily="34" charset="-120"/>
              </a:rPr>
              <a:t>После проверки трех элементов становится ясно, что треугольники совпадают по форме и размеру. Такой чертеж удобен тем, что наглядно показывает ход рассуждения и помогает не перепутать наблюдение с доказательством.
</a:t>
            </a:r>
            <a:endParaRPr lang="en-US" sz="1034" dirty="0"/>
          </a:p>
        </p:txBody>
      </p:sp>
      <p:sp>
        <p:nvSpPr>
          <p:cNvPr id="15" name="Text 6"/>
          <p:cNvSpPr txBox="1"/>
          <p:nvPr/>
        </p:nvSpPr>
        <p:spPr>
          <a:xfrm>
            <a:off x="6139575" y="3203350"/>
            <a:ext cx="26961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Вывод по чертежу
</a:t>
            </a:r>
            <a:endParaRPr lang="en-US" sz="1600" dirty="0"/>
          </a:p>
        </p:txBody>
      </p:sp>
      <p:sp>
        <p:nvSpPr>
          <p:cNvPr id="16" name="Text 7"/>
          <p:cNvSpPr txBox="1"/>
          <p:nvPr/>
        </p:nvSpPr>
        <p:spPr>
          <a:xfrm>
            <a:off x="372775" y="445025"/>
            <a:ext cx="5898000" cy="402000"/>
          </a:xfrm>
          <a:prstGeom prst="rect">
            <a:avLst/>
          </a:prstGeom>
          <a:noFill/>
          <a:ln/>
        </p:spPr>
        <p:txBody>
          <a:bodyPr wrap="square" lIns="0" tIns="0" rIns="0" bIns="0" rtlCol="0" anchor="t"/>
          <a:lstStyle/>
          <a:p>
            <a:pPr algn="l" indent="0" marL="0">
              <a:lnSpc>
                <a:spcPct val="115000"/>
              </a:lnSpc>
              <a:buNone/>
            </a:pPr>
            <a:r>
              <a:rPr lang="en-US" sz="1719" b="1" dirty="0">
                <a:solidFill>
                  <a:srgbClr val="FFFFFF"/>
                </a:solidFill>
                <a:latin typeface="Arial" pitchFamily="34" charset="0"/>
                <a:ea typeface="Arial" pitchFamily="34" charset="-122"/>
                <a:cs typeface="Arial" pitchFamily="34" charset="-120"/>
              </a:rPr>
              <a:t>Пример на чертеже с двумя равными треугольниками
</a:t>
            </a:r>
            <a:endParaRPr lang="en-US" sz="1719"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9" name="Text 1"/>
          <p:cNvSpPr txBox="1"/>
          <p:nvPr/>
        </p:nvSpPr>
        <p:spPr>
          <a:xfrm>
            <a:off x="355800" y="445025"/>
            <a:ext cx="6934200" cy="471300"/>
          </a:xfrm>
          <a:prstGeom prst="rect">
            <a:avLst/>
          </a:prstGeom>
          <a:noFill/>
          <a:ln/>
        </p:spPr>
        <p:txBody>
          <a:bodyPr wrap="square" lIns="0" tIns="0" rIns="0" bIns="0" rtlCol="0" anchor="t"/>
          <a:lstStyle/>
          <a:p>
            <a:pPr algn="l" indent="0" marL="0">
              <a:lnSpc>
                <a:spcPct val="115000"/>
              </a:lnSpc>
              <a:buNone/>
            </a:pPr>
            <a:r>
              <a:rPr lang="en-US" sz="2000" b="1" dirty="0">
                <a:solidFill>
                  <a:srgbClr val="000000"/>
                </a:solidFill>
                <a:latin typeface="Arial" pitchFamily="34" charset="0"/>
                <a:ea typeface="Arial" pitchFamily="34" charset="-122"/>
                <a:cs typeface="Arial" pitchFamily="34" charset="-120"/>
              </a:rPr>
              <a:t>Как выглядит противоречие в задаче
</a:t>
            </a:r>
            <a:endParaRPr lang="en-US" sz="2000" dirty="0"/>
          </a:p>
        </p:txBody>
      </p:sp>
      <p:sp>
        <p:nvSpPr>
          <p:cNvPr id="10" name="Text 2"/>
          <p:cNvSpPr txBox="1"/>
          <p:nvPr/>
        </p:nvSpPr>
        <p:spPr>
          <a:xfrm>
            <a:off x="3041949" y="1594837"/>
            <a:ext cx="4248000" cy="750000"/>
          </a:xfrm>
          <a:prstGeom prst="rect">
            <a:avLst/>
          </a:prstGeom>
          <a:noFill/>
          <a:ln/>
        </p:spPr>
        <p:txBody>
          <a:bodyPr wrap="square" lIns="0" tIns="0" rIns="0" bIns="0" rtlCol="0" anchor="ctr"/>
          <a:lstStyle/>
          <a:p>
            <a:pPr algn="l" indent="0" marL="0">
              <a:lnSpc>
                <a:spcPct val="100000"/>
              </a:lnSpc>
              <a:buNone/>
            </a:pPr>
            <a:r>
              <a:rPr lang="en-US" sz="1198" b="1" dirty="0">
                <a:solidFill>
                  <a:srgbClr val="000000"/>
                </a:solidFill>
                <a:latin typeface="Arial" pitchFamily="34" charset="0"/>
                <a:ea typeface="Arial" pitchFamily="34" charset="-122"/>
                <a:cs typeface="Arial" pitchFamily="34" charset="-120"/>
              </a:rPr>
              <a:t>Шаг 1. Берем допущение
</a:t>
            </a:r>
            <a:pPr algn="l" indent="0" marL="0">
              <a:lnSpc>
                <a:spcPct val="100000"/>
              </a:lnSpc>
              <a:buNone/>
            </a:pPr>
            <a:r>
              <a:rPr lang="en-US" sz="59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27" dirty="0">
                <a:solidFill>
                  <a:srgbClr val="000000"/>
                </a:solidFill>
                <a:latin typeface="Arial" pitchFamily="34" charset="0"/>
                <a:ea typeface="Arial" pitchFamily="34" charset="-122"/>
                <a:cs typeface="Arial" pitchFamily="34" charset="-120"/>
              </a:rPr>
              <a:t>Сначала предполагают противоположное тому, что требуется доказать. Это допущение должно быть четко сформулировано, иначе дальше невозможно проверить, к какому именно выводу приведут рассуждения.
</a:t>
            </a:r>
            <a:endParaRPr lang="en-US" sz="1198" dirty="0"/>
          </a:p>
        </p:txBody>
      </p:sp>
      <p:sp>
        <p:nvSpPr>
          <p:cNvPr id="11" name="Text 3"/>
          <p:cNvSpPr txBox="1"/>
          <p:nvPr/>
        </p:nvSpPr>
        <p:spPr>
          <a:xfrm>
            <a:off x="3041949" y="2518462"/>
            <a:ext cx="4248000" cy="750000"/>
          </a:xfrm>
          <a:prstGeom prst="rect">
            <a:avLst/>
          </a:prstGeom>
          <a:noFill/>
          <a:ln/>
        </p:spPr>
        <p:txBody>
          <a:bodyPr wrap="square" lIns="0" tIns="0" rIns="0" bIns="0" rtlCol="0" anchor="ctr"/>
          <a:lstStyle/>
          <a:p>
            <a:pPr algn="l" indent="0" marL="0">
              <a:lnSpc>
                <a:spcPct val="100000"/>
              </a:lnSpc>
              <a:buNone/>
            </a:pPr>
            <a:r>
              <a:rPr lang="en-US" sz="1198" b="1" dirty="0">
                <a:solidFill>
                  <a:srgbClr val="000000"/>
                </a:solidFill>
                <a:latin typeface="Arial" pitchFamily="34" charset="0"/>
                <a:ea typeface="Arial" pitchFamily="34" charset="-122"/>
                <a:cs typeface="Arial" pitchFamily="34" charset="-120"/>
              </a:rPr>
              <a:t>Шаг 2. Получаем следствия
</a:t>
            </a:r>
            <a:pPr algn="l" indent="0" marL="0">
              <a:lnSpc>
                <a:spcPct val="100000"/>
              </a:lnSpc>
              <a:buNone/>
            </a:pPr>
            <a:r>
              <a:rPr lang="en-US" sz="59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27" dirty="0">
                <a:solidFill>
                  <a:srgbClr val="000000"/>
                </a:solidFill>
                <a:latin typeface="Arial" pitchFamily="34" charset="0"/>
                <a:ea typeface="Arial" pitchFamily="34" charset="-122"/>
                <a:cs typeface="Arial" pitchFamily="34" charset="-120"/>
              </a:rPr>
              <a:t>Затем из предположения выводят новые факты, опираясь на условие задачи и известные свойства фигур. Если в цепочке появляется величина, которая обязана быть равной, но по допущению должна отличаться, возникает конфликт.
</a:t>
            </a:r>
            <a:endParaRPr lang="en-US" sz="1198" dirty="0"/>
          </a:p>
        </p:txBody>
      </p:sp>
      <p:sp>
        <p:nvSpPr>
          <p:cNvPr id="12" name="Text 4"/>
          <p:cNvSpPr txBox="1"/>
          <p:nvPr/>
        </p:nvSpPr>
        <p:spPr>
          <a:xfrm>
            <a:off x="3041949" y="3442088"/>
            <a:ext cx="4248000" cy="750000"/>
          </a:xfrm>
          <a:prstGeom prst="rect">
            <a:avLst/>
          </a:prstGeom>
          <a:noFill/>
          <a:ln/>
        </p:spPr>
        <p:txBody>
          <a:bodyPr wrap="square" lIns="0" tIns="0" rIns="0" bIns="0" rtlCol="0" anchor="ctr"/>
          <a:lstStyle/>
          <a:p>
            <a:pPr algn="l" indent="0" marL="0">
              <a:lnSpc>
                <a:spcPct val="100000"/>
              </a:lnSpc>
              <a:buNone/>
            </a:pPr>
            <a:r>
              <a:rPr lang="en-US" sz="1198" b="1" dirty="0">
                <a:solidFill>
                  <a:srgbClr val="000000"/>
                </a:solidFill>
                <a:latin typeface="Arial" pitchFamily="34" charset="0"/>
                <a:ea typeface="Arial" pitchFamily="34" charset="-122"/>
                <a:cs typeface="Arial" pitchFamily="34" charset="-120"/>
              </a:rPr>
              <a:t>Шаг 3. Делаем вывод
</a:t>
            </a:r>
            <a:pPr algn="l" indent="0" marL="0">
              <a:lnSpc>
                <a:spcPct val="100000"/>
              </a:lnSpc>
              <a:buNone/>
            </a:pPr>
            <a:r>
              <a:rPr lang="en-US" sz="59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27" dirty="0">
                <a:solidFill>
                  <a:srgbClr val="000000"/>
                </a:solidFill>
                <a:latin typeface="Arial" pitchFamily="34" charset="0"/>
                <a:ea typeface="Arial" pitchFamily="34" charset="-122"/>
                <a:cs typeface="Arial" pitchFamily="34" charset="-120"/>
              </a:rPr>
              <a:t>Когда один и тот же угол или отрезок одновременно получается равным и неравным, допущение становится невозможным. Значит, исходное утверждение верно, а противоположное предположение нужно отвергнуть.
</a:t>
            </a:r>
            <a:endParaRPr lang="en-US" sz="1198"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95100" y="1401635"/>
            <a:ext cx="4792800" cy="275848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91500" y="17610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Линия показывает, как одно действие логично подготавливает следующее и не позволяет пропустить важное звено.
</a:t>
            </a:r>
            <a:endParaRPr lang="en-US" sz="1200" dirty="0"/>
          </a:p>
        </p:txBody>
      </p:sp>
      <p:sp>
        <p:nvSpPr>
          <p:cNvPr id="6" name="Text 1"/>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Этапы решения задачи по геометрии
</a:t>
            </a:r>
            <a:endParaRPr lang="en-US" sz="2500" dirty="0"/>
          </a:p>
        </p:txBody>
      </p:sp>
      <p:sp>
        <p:nvSpPr>
          <p:cNvPr id="7" name="Text 2"/>
          <p:cNvSpPr txBox="1"/>
          <p:nvPr/>
        </p:nvSpPr>
        <p:spPr>
          <a:xfrm>
            <a:off x="791500" y="33462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Чем точнее выделены данные и проверена логика, тем быстрее находится противоречие и тем надежнее вывод.
</a:t>
            </a:r>
            <a:endParaRPr lang="en-US" sz="1200" dirty="0"/>
          </a:p>
        </p:txBody>
      </p:sp>
      <p:sp>
        <p:nvSpPr>
          <p:cNvPr id="8" name="Text 3"/>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
        <p:nvSpPr>
          <p:cNvPr id="9" name="Text 4"/>
          <p:cNvSpPr txBox="1"/>
          <p:nvPr/>
        </p:nvSpPr>
        <p:spPr>
          <a:xfrm>
            <a:off x="355800" y="45655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Школьный курс геометрии, 7 класс
</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38805" y="1515502"/>
            <a:ext cx="4666390" cy="1585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Что достаточно для применения второго признака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7" name="Text 2"/>
          <p:cNvSpPr txBox="1"/>
          <p:nvPr/>
        </p:nvSpPr>
        <p:spPr>
          <a:xfrm>
            <a:off x="355800" y="46519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FFFFFF"/>
                </a:solidFill>
                <a:latin typeface="Arial" pitchFamily="34" charset="0"/>
                <a:ea typeface="Arial" pitchFamily="34" charset="-122"/>
                <a:cs typeface="Arial" pitchFamily="34" charset="-120"/>
              </a:rPr>
              <a:t>Учебник геометрии, 7 класс
</a:t>
            </a:r>
            <a:endParaRPr lang="en-US" sz="900" dirty="0"/>
          </a:p>
        </p:txBody>
      </p:sp>
      <p:sp>
        <p:nvSpPr>
          <p:cNvPr id="8" name="Text 3"/>
          <p:cNvSpPr txBox="1"/>
          <p:nvPr/>
        </p:nvSpPr>
        <p:spPr>
          <a:xfrm>
            <a:off x="846975" y="3314926"/>
            <a:ext cx="2935500" cy="1174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Сравнение наборов данных помогает понять, когда можно сразу применять второй признак равенства треугольников.
</a:t>
            </a:r>
            <a:endParaRPr lang="en-US" sz="1200" dirty="0"/>
          </a:p>
        </p:txBody>
      </p:sp>
      <p:sp>
        <p:nvSpPr>
          <p:cNvPr id="9" name="Text 4"/>
          <p:cNvSpPr txBox="1"/>
          <p:nvPr/>
        </p:nvSpPr>
        <p:spPr>
          <a:xfrm>
            <a:off x="5822250" y="3314926"/>
            <a:ext cx="2935500" cy="1174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Для второго признака обязательно нужны две стороны и именно угол между ними; остальные наборы относятся к другим признакам или не дают полного основания.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9" name="Text 1"/>
          <p:cNvSpPr txBox="1"/>
          <p:nvPr/>
        </p:nvSpPr>
        <p:spPr>
          <a:xfrm>
            <a:off x="355800" y="578525"/>
            <a:ext cx="6960900" cy="501600"/>
          </a:xfrm>
          <a:prstGeom prst="rect">
            <a:avLst/>
          </a:prstGeom>
          <a:noFill/>
          <a:ln/>
        </p:spPr>
        <p:txBody>
          <a:bodyPr wrap="square" lIns="0" tIns="0" rIns="0" bIns="0" rtlCol="0" anchor="t"/>
          <a:lstStyle/>
          <a:p>
            <a:pPr algn="l" indent="0" marL="0">
              <a:lnSpc>
                <a:spcPct val="115000"/>
              </a:lnSpc>
              <a:buNone/>
            </a:pPr>
            <a:r>
              <a:rPr lang="en-US" sz="2300" b="1" dirty="0">
                <a:solidFill>
                  <a:srgbClr val="FFFFFF"/>
                </a:solidFill>
                <a:latin typeface="Arial" pitchFamily="34" charset="0"/>
                <a:ea typeface="Arial" pitchFamily="34" charset="-122"/>
                <a:cs typeface="Arial" pitchFamily="34" charset="-120"/>
              </a:rPr>
              <a:t>Типичные ошибки в доказательствах
</a:t>
            </a:r>
            <a:endParaRPr lang="en-US" sz="2300" dirty="0"/>
          </a:p>
        </p:txBody>
      </p:sp>
      <p:sp>
        <p:nvSpPr>
          <p:cNvPr id="10" name="Text 2"/>
          <p:cNvSpPr txBox="1"/>
          <p:nvPr/>
        </p:nvSpPr>
        <p:spPr>
          <a:xfrm>
            <a:off x="544450" y="156415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Неверное допущение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Ошибка начинается уже в формулировке противоположного предположения. Если оно записано неточно, дальше невозможно проверить, действительно ли возникло противоречие и к какому утверждению относится вывод.
</a:t>
            </a:r>
            <a:endParaRPr lang="en-US" sz="1400" dirty="0"/>
          </a:p>
        </p:txBody>
      </p:sp>
      <p:sp>
        <p:nvSpPr>
          <p:cNvPr id="11" name="Text 3"/>
          <p:cNvSpPr txBox="1"/>
          <p:nvPr/>
        </p:nvSpPr>
        <p:spPr>
          <a:xfrm>
            <a:off x="544450" y="2289213"/>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Не все данные использованы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Иногда берут только две равные стороны и забывают про угол между ними. В таком случае второй признак не работает, потому что треугольник еще не определен полностью.
</a:t>
            </a:r>
            <a:endParaRPr lang="en-US" sz="1400" dirty="0"/>
          </a:p>
        </p:txBody>
      </p:sp>
      <p:sp>
        <p:nvSpPr>
          <p:cNvPr id="12" name="Text 4"/>
          <p:cNvSpPr txBox="1"/>
          <p:nvPr/>
        </p:nvSpPr>
        <p:spPr>
          <a:xfrm>
            <a:off x="544450" y="3014272"/>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Путаница с подобием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Равенство и подобие — разные свойства фигур. Если их смешать, можно сделать неверный вывод о совпадении треугольников, хотя по условию доказано только сходство.
</a:t>
            </a:r>
            <a:endParaRPr lang="en-US" sz="1400" dirty="0"/>
          </a:p>
        </p:txBody>
      </p:sp>
      <p:sp>
        <p:nvSpPr>
          <p:cNvPr id="13" name="Text 5"/>
          <p:cNvSpPr txBox="1"/>
          <p:nvPr/>
        </p:nvSpPr>
        <p:spPr>
          <a:xfrm>
            <a:off x="544450" y="373932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Неверный угол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Для второго признака важен именно угол между двумя сторонами. Если взять соседний или внешний угол, построение становится неверным, а доказательство теряет логическую точность.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8100" y="984484"/>
            <a:ext cx="2745600" cy="2104781"/>
          </a:xfrm>
          <a:prstGeom prst="rect">
            <a:avLst/>
          </a:prstGeom>
        </p:spPr>
      </p:pic>
      <p:pic>
        <p:nvPicPr>
          <p:cNvPr id="5" name="Image 3" descr="preencoded.png">    </p:cNvPr>
          <p:cNvPicPr>
            <a:picLocks noChangeAspect="1"/>
          </p:cNvPicPr>
          <p:nvPr/>
        </p:nvPicPr>
        <p:blipFill>
          <a:blip r:embed="rId4"/>
          <a:stretch>
            <a:fillRect/>
          </a:stretch>
        </p:blipFill>
        <p:spPr>
          <a:xfrm>
            <a:off x="3199100" y="984484"/>
            <a:ext cx="2745600" cy="2104781"/>
          </a:xfrm>
          <a:prstGeom prst="rect">
            <a:avLst/>
          </a:prstGeom>
        </p:spPr>
      </p:pic>
      <p:pic>
        <p:nvPicPr>
          <p:cNvPr id="6" name="Image 4" descr="preencoded.png">    </p:cNvPr>
          <p:cNvPicPr>
            <a:picLocks noChangeAspect="1"/>
          </p:cNvPicPr>
          <p:nvPr/>
        </p:nvPicPr>
        <p:blipFill>
          <a:blip r:embed="rId5"/>
          <a:stretch>
            <a:fillRect/>
          </a:stretch>
        </p:blipFill>
        <p:spPr>
          <a:xfrm>
            <a:off x="6090225" y="975309"/>
            <a:ext cx="2745600" cy="210478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10" name="Text 1"/>
          <p:cNvSpPr txBox="1"/>
          <p:nvPr/>
        </p:nvSpPr>
        <p:spPr>
          <a:xfrm>
            <a:off x="285225" y="3651953"/>
            <a:ext cx="2745600" cy="820500"/>
          </a:xfrm>
          <a:prstGeom prst="rect">
            <a:avLst/>
          </a:prstGeom>
          <a:noFill/>
          <a:ln/>
        </p:spPr>
        <p:txBody>
          <a:bodyPr wrap="square" lIns="0" tIns="0" rIns="0" bIns="0" rtlCol="0" anchor="t"/>
          <a:lstStyle/>
          <a:p>
            <a:pPr algn="l" indent="0" marL="0">
              <a:lnSpc>
                <a:spcPct val="100000"/>
              </a:lnSpc>
              <a:buNone/>
            </a:pPr>
            <a:r>
              <a:rPr lang="en-US" sz="1025" dirty="0">
                <a:solidFill>
                  <a:srgbClr val="000000"/>
                </a:solidFill>
                <a:latin typeface="Arial" pitchFamily="34" charset="0"/>
                <a:ea typeface="Arial" pitchFamily="34" charset="-122"/>
                <a:cs typeface="Arial" pitchFamily="34" charset="-120"/>
              </a:rPr>
              <a:t>Во многих школьных задачах второй признак помогает находить неизвестные стороны и углы по рисунку. Если на чертеже уже отмечены две равные стороны и угол между ними, можно строго доказать равенство треугольников и продолжить решение.
</a:t>
            </a:r>
            <a:endParaRPr lang="en-US" sz="1025" dirty="0"/>
          </a:p>
        </p:txBody>
      </p:sp>
      <p:sp>
        <p:nvSpPr>
          <p:cNvPr id="11" name="Text 2"/>
          <p:cNvSpPr txBox="1"/>
          <p:nvPr/>
        </p:nvSpPr>
        <p:spPr>
          <a:xfrm>
            <a:off x="285225" y="3209350"/>
            <a:ext cx="27456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000000"/>
                </a:solidFill>
                <a:latin typeface="Arial" pitchFamily="34" charset="0"/>
                <a:ea typeface="Arial" pitchFamily="34" charset="-122"/>
                <a:cs typeface="Arial" pitchFamily="34" charset="-120"/>
              </a:rPr>
              <a:t>Задачи на чертежах
</a:t>
            </a:r>
            <a:endParaRPr lang="en-US" sz="1600" dirty="0"/>
          </a:p>
        </p:txBody>
      </p:sp>
      <p:sp>
        <p:nvSpPr>
          <p:cNvPr id="12" name="Text 3"/>
          <p:cNvSpPr txBox="1"/>
          <p:nvPr/>
        </p:nvSpPr>
        <p:spPr>
          <a:xfrm>
            <a:off x="3256200" y="3651952"/>
            <a:ext cx="2658000" cy="820500"/>
          </a:xfrm>
          <a:prstGeom prst="rect">
            <a:avLst/>
          </a:prstGeom>
          <a:noFill/>
          <a:ln/>
        </p:spPr>
        <p:txBody>
          <a:bodyPr wrap="square" lIns="0" tIns="0" rIns="0" bIns="0" rtlCol="0" anchor="t"/>
          <a:lstStyle/>
          <a:p>
            <a:pPr algn="l" indent="0" marL="0">
              <a:lnSpc>
                <a:spcPct val="100000"/>
              </a:lnSpc>
              <a:buNone/>
            </a:pPr>
            <a:r>
              <a:rPr lang="en-US" sz="977" dirty="0">
                <a:solidFill>
                  <a:srgbClr val="000000"/>
                </a:solidFill>
                <a:latin typeface="Arial" pitchFamily="34" charset="0"/>
                <a:ea typeface="Arial" pitchFamily="34" charset="-122"/>
                <a:cs typeface="Arial" pitchFamily="34" charset="-120"/>
              </a:rPr>
              <a:t>Признак особенно полезен, когда фигуру нужно разделить на две равные части или проверить зеркальность ее участков. Тогда две части часто оказываются треугольниками с одинаковыми элементами, и их равенство устанавливается без измерений.
</a:t>
            </a:r>
            <a:endParaRPr lang="en-US" sz="977" dirty="0"/>
          </a:p>
        </p:txBody>
      </p:sp>
      <p:sp>
        <p:nvSpPr>
          <p:cNvPr id="13" name="Text 4"/>
          <p:cNvSpPr txBox="1"/>
          <p:nvPr/>
        </p:nvSpPr>
        <p:spPr>
          <a:xfrm>
            <a:off x="3256200" y="3209350"/>
            <a:ext cx="2658000" cy="329700"/>
          </a:xfrm>
          <a:prstGeom prst="rect">
            <a:avLst/>
          </a:prstGeom>
          <a:noFill/>
          <a:ln/>
        </p:spPr>
        <p:txBody>
          <a:bodyPr wrap="square" lIns="0" tIns="0" rIns="0" bIns="0" rtlCol="0" anchor="ctr"/>
          <a:lstStyle/>
          <a:p>
            <a:pPr algn="l" indent="0" marL="0">
              <a:lnSpc>
                <a:spcPct val="115000"/>
              </a:lnSpc>
              <a:buNone/>
            </a:pPr>
            <a:r>
              <a:rPr lang="en-US" sz="1378" b="1" dirty="0">
                <a:solidFill>
                  <a:srgbClr val="000000"/>
                </a:solidFill>
                <a:latin typeface="Arial" pitchFamily="34" charset="0"/>
                <a:ea typeface="Arial" pitchFamily="34" charset="-122"/>
                <a:cs typeface="Arial" pitchFamily="34" charset="-120"/>
              </a:rPr>
              <a:t>Симметрия и деление фигуры
</a:t>
            </a:r>
            <a:endParaRPr lang="en-US" sz="1378" dirty="0"/>
          </a:p>
        </p:txBody>
      </p:sp>
      <p:sp>
        <p:nvSpPr>
          <p:cNvPr id="14" name="Text 5"/>
          <p:cNvSpPr txBox="1"/>
          <p:nvPr/>
        </p:nvSpPr>
        <p:spPr>
          <a:xfrm>
            <a:off x="6139575" y="3645952"/>
            <a:ext cx="2696100" cy="820500"/>
          </a:xfrm>
          <a:prstGeom prst="rect">
            <a:avLst/>
          </a:prstGeom>
          <a:noFill/>
          <a:ln/>
        </p:spPr>
        <p:txBody>
          <a:bodyPr wrap="square" lIns="0" tIns="0" rIns="0" bIns="0" rtlCol="0" anchor="t"/>
          <a:lstStyle/>
          <a:p>
            <a:pPr algn="l" indent="0" marL="0">
              <a:lnSpc>
                <a:spcPct val="100000"/>
              </a:lnSpc>
              <a:buNone/>
            </a:pPr>
            <a:r>
              <a:rPr lang="en-US" sz="954" dirty="0">
                <a:solidFill>
                  <a:srgbClr val="000000"/>
                </a:solidFill>
                <a:latin typeface="Arial" pitchFamily="34" charset="0"/>
                <a:ea typeface="Arial" pitchFamily="34" charset="-122"/>
                <a:cs typeface="Arial" pitchFamily="34" charset="-120"/>
              </a:rPr>
              <a:t>В задачах с равнобедренными треугольниками второй признак помогает сравнивать части рисунка, которые выглядят одинаково. Он позволяет объяснить, почему соответствующие отрезки и углы равны, а затем сделать более общий вывод о всей фигуре.
</a:t>
            </a:r>
            <a:endParaRPr lang="en-US" sz="954" dirty="0"/>
          </a:p>
        </p:txBody>
      </p:sp>
      <p:sp>
        <p:nvSpPr>
          <p:cNvPr id="15" name="Text 6"/>
          <p:cNvSpPr txBox="1"/>
          <p:nvPr/>
        </p:nvSpPr>
        <p:spPr>
          <a:xfrm>
            <a:off x="6139575" y="3203350"/>
            <a:ext cx="2696100" cy="329700"/>
          </a:xfrm>
          <a:prstGeom prst="rect">
            <a:avLst/>
          </a:prstGeom>
          <a:noFill/>
          <a:ln/>
        </p:spPr>
        <p:txBody>
          <a:bodyPr wrap="square" lIns="0" tIns="0" rIns="0" bIns="0" rtlCol="0" anchor="ctr"/>
          <a:lstStyle/>
          <a:p>
            <a:pPr algn="l" indent="0" marL="0">
              <a:lnSpc>
                <a:spcPct val="115000"/>
              </a:lnSpc>
              <a:buNone/>
            </a:pPr>
            <a:r>
              <a:rPr lang="en-US" sz="1352" b="1" dirty="0">
                <a:solidFill>
                  <a:srgbClr val="000000"/>
                </a:solidFill>
                <a:latin typeface="Arial" pitchFamily="34" charset="0"/>
                <a:ea typeface="Arial" pitchFamily="34" charset="-122"/>
                <a:cs typeface="Arial" pitchFamily="34" charset="-120"/>
              </a:rPr>
              <a:t>Равнобедренные треугольники
</a:t>
            </a:r>
            <a:endParaRPr lang="en-US" sz="1352" dirty="0"/>
          </a:p>
        </p:txBody>
      </p:sp>
      <p:sp>
        <p:nvSpPr>
          <p:cNvPr id="16" name="Text 7"/>
          <p:cNvSpPr txBox="1"/>
          <p:nvPr/>
        </p:nvSpPr>
        <p:spPr>
          <a:xfrm>
            <a:off x="372775" y="445025"/>
            <a:ext cx="5898000" cy="501600"/>
          </a:xfrm>
          <a:prstGeom prst="rect">
            <a:avLst/>
          </a:prstGeom>
          <a:noFill/>
          <a:ln/>
        </p:spPr>
        <p:txBody>
          <a:bodyPr wrap="square" lIns="0" tIns="0" rIns="0" bIns="0" rtlCol="0" anchor="t"/>
          <a:lstStyle/>
          <a:p>
            <a:pPr algn="l" indent="0" marL="0">
              <a:lnSpc>
                <a:spcPct val="115000"/>
              </a:lnSpc>
              <a:buNone/>
            </a:pPr>
            <a:r>
              <a:rPr lang="en-US" sz="1716" b="1" dirty="0">
                <a:solidFill>
                  <a:srgbClr val="000000"/>
                </a:solidFill>
                <a:latin typeface="Arial" pitchFamily="34" charset="0"/>
                <a:ea typeface="Arial" pitchFamily="34" charset="-122"/>
                <a:cs typeface="Arial" pitchFamily="34" charset="-120"/>
              </a:rPr>
              <a:t>Где применяется второй признак равенства треугольников
</a:t>
            </a:r>
            <a:endParaRPr lang="en-US" sz="1716"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288" y="1465125"/>
            <a:ext cx="8419124" cy="318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Памятка для решения задач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7" name="Text 2"/>
          <p:cNvSpPr txBox="1"/>
          <p:nvPr/>
        </p:nvSpPr>
        <p:spPr>
          <a:xfrm>
            <a:off x="355950" y="1080125"/>
            <a:ext cx="8432100" cy="231600"/>
          </a:xfrm>
          <a:prstGeom prst="rect">
            <a:avLst/>
          </a:prstGeom>
          <a:noFill/>
          <a:ln/>
        </p:spPr>
        <p:txBody>
          <a:bodyPr wrap="square" lIns="0" tIns="0" rIns="0" bIns="0" rtlCol="0" anchor="t"/>
          <a:lstStyle/>
          <a:p>
            <a:pPr algn="l" indent="0" marL="0">
              <a:lnSpc>
                <a:spcPct val="115000"/>
              </a:lnSpc>
              <a:buNone/>
            </a:pPr>
            <a:r>
              <a:rPr lang="en-US" sz="854" dirty="0">
                <a:solidFill>
                  <a:srgbClr val="000000"/>
                </a:solidFill>
                <a:latin typeface="Arial" pitchFamily="34" charset="0"/>
                <a:ea typeface="Arial" pitchFamily="34" charset="-122"/>
                <a:cs typeface="Arial" pitchFamily="34" charset="-120"/>
              </a:rPr>
              <a:t>Последовательность действий помогает не смешивать условие, предположение и вывод и вовремя проверять, подходит ли второй признак равенства треугольников.
</a:t>
            </a:r>
            <a:endParaRPr lang="en-US" sz="854"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446525" y="1556518"/>
            <a:ext cx="6259200" cy="6315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Главное, что нужно запомнить
</a:t>
            </a:r>
            <a:endParaRPr lang="en-US" sz="3000" dirty="0"/>
          </a:p>
        </p:txBody>
      </p:sp>
      <p:sp>
        <p:nvSpPr>
          <p:cNvPr id="5" name="Text 1"/>
          <p:cNvSpPr txBox="1"/>
          <p:nvPr/>
        </p:nvSpPr>
        <p:spPr>
          <a:xfrm>
            <a:off x="1446525" y="2496875"/>
            <a:ext cx="6259200" cy="1163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Доказательство от противного помогает находить логическое противоречие, а второй признак равенства треугольников опирается на две стороны и включенный угол. Вместе они делают рассуждение точным и понятным.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2026-05-29T01:44:10Z</dcterms:created>
  <dcterms:modified xsi:type="dcterms:W3CDTF">2026-05-29T01:44:10Z</dcterms:modified>
</cp:coreProperties>
</file>