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jpe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image" Target="../media/image-15-7.png"/><Relationship Id="rId8" Type="http://schemas.openxmlformats.org/officeDocument/2006/relationships/image" Target="../media/image-15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27125" y="362514"/>
            <a:ext cx="4857000" cy="2205571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2720725"/>
            <a:ext cx="8424000" cy="153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7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Психологические основы самозащиты в криминогенных ситуациях
</a:t>
            </a:r>
            <a:endParaRPr lang="en-US" sz="3700" dirty="0"/>
          </a:p>
        </p:txBody>
      </p:sp>
      <p:sp>
        <p:nvSpPr>
          <p:cNvPr id="6" name="Text 1"/>
          <p:cNvSpPr txBox="1"/>
          <p:nvPr/>
        </p:nvSpPr>
        <p:spPr>
          <a:xfrm>
            <a:off x="360000" y="4486500"/>
            <a:ext cx="3121500" cy="297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360000" y="729775"/>
            <a:ext cx="31215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замечать опасность, сохранять спокойствие и действовать безопасно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07259" y="360000"/>
            <a:ext cx="2329482" cy="3885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360000"/>
            <a:ext cx="2951700" cy="28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девятикласснику важно уметь защищать себя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6075708" y="2571750"/>
            <a:ext cx="2623800" cy="2211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14–15 лет подростки чаще сталкиваются с давлением, провокациями и навязчивыми просьбами. Опасность нередко начинается не с нападения, а с разговора, который кажется обычным, но уже нарушает границы и требует быстрой, спокойной реакции.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3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60000" y="2962775"/>
            <a:ext cx="8424000" cy="149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криминогенная ситуация
</a:t>
            </a:r>
            <a:endParaRPr lang="en-US" sz="3200" dirty="0"/>
          </a:p>
        </p:txBody>
      </p:sp>
      <p:sp>
        <p:nvSpPr>
          <p:cNvPr id="4" name="Text 1"/>
          <p:cNvSpPr txBox="1"/>
          <p:nvPr/>
        </p:nvSpPr>
        <p:spPr>
          <a:xfrm>
            <a:off x="360000" y="1103025"/>
            <a:ext cx="2002200" cy="171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обстановка, где возрастает риск кражи, угроз, преследования, вымогательства или нападения. Опасность усиливают безлюдные места, плохое освещение, позднее время и навязчивое поведение незнакомца.
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2500275" y="1103025"/>
            <a:ext cx="2002200" cy="171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Риск выше, если подросток устал, идет один, отвлечен телефоном или не знает, куда можно быстро обратиться за помощью. В такой момент сложнее заметить угрозу и выбрать верное действие.
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6780850" y="1103025"/>
            <a:ext cx="2002200" cy="171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раньше подросток понимает, что ситуация меняется в худшую сторону, тем легче избежать прямого конфликта. Раннее распознавание опасности помогает сохранить контроль и не растеряться.
</a:t>
            </a:r>
            <a:endParaRPr lang="en-US" sz="1100" dirty="0"/>
          </a:p>
        </p:txBody>
      </p:sp>
      <p:sp>
        <p:nvSpPr>
          <p:cNvPr id="7" name="Text 4"/>
          <p:cNvSpPr txBox="1"/>
          <p:nvPr/>
        </p:nvSpPr>
        <p:spPr>
          <a:xfrm>
            <a:off x="4640575" y="1103025"/>
            <a:ext cx="2002200" cy="171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школе и рядом с ней это может быть конфликт у входа, давление в переписке, ссора в автобусе или агрессивная компания во дворе. Важно видеть не только явную, но и скрытую угрозу.
</a:t>
            </a:r>
            <a:endParaRPr lang="en-US" sz="1100" dirty="0"/>
          </a:p>
        </p:txBody>
      </p:sp>
      <p:sp>
        <p:nvSpPr>
          <p:cNvPr id="8" name="Text 5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3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18250" y="1362593"/>
            <a:ext cx="5707500" cy="169441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300" dirty="0"/>
          </a:p>
        </p:txBody>
      </p:sp>
      <p:sp>
        <p:nvSpPr>
          <p:cNvPr id="7" name="Text 1"/>
          <p:cNvSpPr txBox="1"/>
          <p:nvPr/>
        </p:nvSpPr>
        <p:spPr>
          <a:xfrm>
            <a:off x="360050" y="3613800"/>
            <a:ext cx="4143300" cy="116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кто-то сокращает дистанцию, переграждает путь, задает слишком личные вопросы или просит пройти в сторону, это уже повод насторожиться. Особенно опасно, когда человека не отпускают и пытаются удержать разговором.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360050" y="3169600"/>
            <a:ext cx="4143300" cy="31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Опасные сигналы в поведении человека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640575" y="3613800"/>
            <a:ext cx="4143300" cy="116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Тревожными признаками также становятся резкая смена тона, попытка схватить за руку, пристальный контроль движений и согласованные действия нескольких людей. В такой момент важно сразу искать безопасное место и взрослых рядом.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4640575" y="3169600"/>
            <a:ext cx="4143300" cy="31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должно насторожить в окружении
</a:t>
            </a:r>
            <a:endParaRPr lang="en-US" sz="1400" dirty="0"/>
          </a:p>
        </p:txBody>
      </p:sp>
      <p:sp>
        <p:nvSpPr>
          <p:cNvPr id="11" name="Text 5"/>
          <p:cNvSpPr txBox="1"/>
          <p:nvPr/>
        </p:nvSpPr>
        <p:spPr>
          <a:xfrm>
            <a:off x="360050" y="360000"/>
            <a:ext cx="8424000" cy="89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Признаки, что ситуация становится опасной
</a:t>
            </a:r>
            <a:endParaRPr lang="en-US" sz="3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300" dirty="0"/>
          </a:p>
        </p:txBody>
      </p:sp>
      <p:sp>
        <p:nvSpPr>
          <p:cNvPr id="9" name="Text 1"/>
          <p:cNvSpPr txBox="1"/>
          <p:nvPr/>
        </p:nvSpPr>
        <p:spPr>
          <a:xfrm>
            <a:off x="360000" y="360000"/>
            <a:ext cx="84240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66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Первое правило самозащиты — замечать раньше
</a:t>
            </a:r>
            <a:endParaRPr lang="en-US" sz="2663" dirty="0"/>
          </a:p>
        </p:txBody>
      </p:sp>
      <p:sp>
        <p:nvSpPr>
          <p:cNvPr id="10" name="Text 2"/>
          <p:cNvSpPr txBox="1"/>
          <p:nvPr/>
        </p:nvSpPr>
        <p:spPr>
          <a:xfrm>
            <a:off x="613850" y="3712599"/>
            <a:ext cx="2460000" cy="83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важно понять, кто рядом, где выход, есть ли освещение, камеры, охрана и другие люди. Это помогает заранее увидеть, где безопаснее находиться.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613850" y="3378074"/>
            <a:ext cx="2460000" cy="29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Осмотреться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3112209" y="1438800"/>
            <a:ext cx="2460000" cy="83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Полезно заранее знать ближайшие безопасные места: магазин, пост охраны, учительскую, остановку, аптеку или людное помещение. Тогда при тревоге не придется долго думать.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3112209" y="1104275"/>
            <a:ext cx="2460000" cy="29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Найти точку безопасности
</a:t>
            </a:r>
            <a:endParaRPr lang="en-US" sz="1200" dirty="0"/>
          </a:p>
        </p:txBody>
      </p:sp>
      <p:sp>
        <p:nvSpPr>
          <p:cNvPr id="14" name="Text 6"/>
          <p:cNvSpPr txBox="1"/>
          <p:nvPr/>
        </p:nvSpPr>
        <p:spPr>
          <a:xfrm>
            <a:off x="5610568" y="3378074"/>
            <a:ext cx="2460000" cy="29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Отойти при первых признаках риска
</a:t>
            </a:r>
            <a:endParaRPr lang="en-US" sz="1200" dirty="0"/>
          </a:p>
        </p:txBody>
      </p:sp>
      <p:sp>
        <p:nvSpPr>
          <p:cNvPr id="15" name="Text 7"/>
          <p:cNvSpPr txBox="1"/>
          <p:nvPr/>
        </p:nvSpPr>
        <p:spPr>
          <a:xfrm>
            <a:off x="5610568" y="3712599"/>
            <a:ext cx="2460000" cy="83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6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ситуация кажется подозрительной, нужно сразу увеличить дистанцию, сменить маршрут или зайти туда, где есть взрослые. Чем раньше замечена угроза, тем меньше шанс на конфликт.
</a:t>
            </a:r>
            <a:endParaRPr lang="en-US" sz="1068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2181" y="1556625"/>
            <a:ext cx="8434038" cy="3217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360000"/>
            <a:ext cx="8424000" cy="48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действий при тревоге
</a:t>
            </a:r>
            <a:endParaRPr lang="en-US" sz="3200" dirty="0"/>
          </a:p>
        </p:txBody>
      </p:sp>
      <p:sp>
        <p:nvSpPr>
          <p:cNvPr id="5" name="Text 1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300" dirty="0"/>
          </a:p>
        </p:txBody>
      </p:sp>
      <p:sp>
        <p:nvSpPr>
          <p:cNvPr id="6" name="Text 2"/>
          <p:cNvSpPr txBox="1"/>
          <p:nvPr/>
        </p:nvSpPr>
        <p:spPr>
          <a:xfrm>
            <a:off x="360050" y="899225"/>
            <a:ext cx="8424000" cy="54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помогает быстро выйти из опасного контакта и перейти в безопасное место.
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1103025"/>
            <a:ext cx="2716500" cy="171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Ровный голос и четкая речь показывают, что подросток собран и понимает, что делает. Это снижает шанс, что агрессор выберет именно его как удобную цель.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3213800" y="1103025"/>
            <a:ext cx="2716500" cy="171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Полезны короткие фразы: «Отойдите», «Я иду к взрослым», «Не подходите», «Мне нужна помощь». Они должны быть ясными, громкими и без лишних объяснений.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6067425" y="1103025"/>
            <a:ext cx="2716500" cy="171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Открытые ладони, корпус, развернутый к выходу, и отсутствие суетливых движений помогают выглядеть уверенно. Важно не грубить, а твердо обозначать границы и быть готовым уйти.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360000" y="2962775"/>
            <a:ext cx="8424000" cy="149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помогают спокойный голос и уверенная поза
</a:t>
            </a:r>
            <a:endParaRPr lang="en-US" sz="3200" dirty="0"/>
          </a:p>
        </p:txBody>
      </p:sp>
      <p:sp>
        <p:nvSpPr>
          <p:cNvPr id="9" name="Text 4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3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4475" y="1557551"/>
            <a:ext cx="4516200" cy="321564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360000"/>
            <a:ext cx="8424000" cy="83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помогает подростку быстрее восстановить контроль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300" dirty="0"/>
          </a:p>
        </p:txBody>
      </p:sp>
      <p:sp>
        <p:nvSpPr>
          <p:cNvPr id="7" name="Text 2"/>
          <p:cNvSpPr txBox="1"/>
          <p:nvPr/>
        </p:nvSpPr>
        <p:spPr>
          <a:xfrm>
            <a:off x="5356100" y="1556613"/>
            <a:ext cx="34308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Спокойные действия работают лучше спора: они уменьшают страх и возвращают возможность думать о следующем шаге.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5356100" y="3047025"/>
            <a:ext cx="34308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помогают дыхание и выход из опасного места, а спор и оправдания только затягивают контакт.
</a:t>
            </a:r>
            <a:endParaRPr lang="en-US" sz="1400" dirty="0"/>
          </a:p>
        </p:txBody>
      </p:sp>
      <p:sp>
        <p:nvSpPr>
          <p:cNvPr id="9" name="Text 4"/>
          <p:cNvSpPr txBox="1"/>
          <p:nvPr/>
        </p:nvSpPr>
        <p:spPr>
          <a:xfrm>
            <a:off x="5356100" y="4225200"/>
            <a:ext cx="3430800" cy="558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Сравнительная оценка по практическому алгоритму самозащиты; условная шкала 1–5.
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300" dirty="0"/>
          </a:p>
        </p:txBody>
      </p:sp>
      <p:sp>
        <p:nvSpPr>
          <p:cNvPr id="5" name="Text 1"/>
          <p:cNvSpPr txBox="1"/>
          <p:nvPr/>
        </p:nvSpPr>
        <p:spPr>
          <a:xfrm>
            <a:off x="4503425" y="1878106"/>
            <a:ext cx="4280700" cy="154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4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
</a:t>
            </a:r>
            <a:endParaRPr lang="en-US" sz="11400" dirty="0"/>
          </a:p>
        </p:txBody>
      </p:sp>
      <p:sp>
        <p:nvSpPr>
          <p:cNvPr id="6" name="Text 2"/>
          <p:cNvSpPr txBox="1"/>
          <p:nvPr/>
        </p:nvSpPr>
        <p:spPr>
          <a:xfrm>
            <a:off x="360000" y="360000"/>
            <a:ext cx="8424000" cy="128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нормальная реакция организма: учащаются пульс и дыхание, напрягаются мышцы, а память работает хуже.
</a:t>
            </a:r>
            <a:endParaRPr lang="en-US" sz="2700" dirty="0"/>
          </a:p>
        </p:txBody>
      </p:sp>
      <p:sp>
        <p:nvSpPr>
          <p:cNvPr id="7" name="Text 3"/>
          <p:cNvSpPr txBox="1"/>
          <p:nvPr/>
        </p:nvSpPr>
        <p:spPr>
          <a:xfrm>
            <a:off x="4503425" y="4534057"/>
            <a:ext cx="31734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9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Классификация стрессовой реакции «бей, беги, замри».
</a:t>
            </a:r>
            <a:endParaRPr lang="en-US" sz="1090" dirty="0"/>
          </a:p>
        </p:txBody>
      </p:sp>
      <p:sp>
        <p:nvSpPr>
          <p:cNvPr id="8" name="Text 4"/>
          <p:cNvSpPr txBox="1"/>
          <p:nvPr/>
        </p:nvSpPr>
        <p:spPr>
          <a:xfrm>
            <a:off x="4503425" y="3556288"/>
            <a:ext cx="4280700" cy="81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реакции на опасность — «бей, беги, замри».
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50" y="360000"/>
            <a:ext cx="84240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нельзя молчать и терпеть
</a:t>
            </a:r>
            <a:endParaRPr lang="en-US" sz="3200" dirty="0"/>
          </a:p>
        </p:txBody>
      </p:sp>
      <p:sp>
        <p:nvSpPr>
          <p:cNvPr id="5" name="Text 1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300" dirty="0"/>
          </a:p>
        </p:txBody>
      </p:sp>
      <p:sp>
        <p:nvSpPr>
          <p:cNvPr id="6" name="Text 2"/>
          <p:cNvSpPr txBox="1"/>
          <p:nvPr/>
        </p:nvSpPr>
        <p:spPr>
          <a:xfrm>
            <a:off x="360000" y="2692308"/>
            <a:ext cx="2002200" cy="171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молчать и ждать, злоумышленник получает сигнал безнаказанности, а окружающие могут не заметить проблему. Чем дольше тянуть, тем труднее остановить конфликт.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2500275" y="2692308"/>
            <a:ext cx="2002200" cy="171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Обращение к взрослым, учителю, охране, родителям или сотрудникам транспорта сразу после инцидента помогает быстрее защититься. Просьба о помощи — это ответственное поведение, а не слабость.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6780850" y="2692308"/>
            <a:ext cx="2002200" cy="171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Подростку важно не оставаться с проблемой одному. Если есть тревога или страх, лучше сообщить об этом сразу и назвать, где именно произошла ситуация.
</a:t>
            </a:r>
            <a:endParaRPr lang="en-US" sz="1100" dirty="0"/>
          </a:p>
        </p:txBody>
      </p:sp>
      <p:sp>
        <p:nvSpPr>
          <p:cNvPr id="9" name="Text 5"/>
          <p:cNvSpPr txBox="1"/>
          <p:nvPr/>
        </p:nvSpPr>
        <p:spPr>
          <a:xfrm>
            <a:off x="4640575" y="2692308"/>
            <a:ext cx="2002200" cy="171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 опасно скрывать угрозы, вымогательство, преследование и навязчивые сообщения в сети. Такие ситуации редко исчезают сами и часто становятся хуже без вмешательства взрослых.
</a:t>
            </a:r>
            <a:endParaRPr lang="en-US" sz="11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4475" y="2342090"/>
            <a:ext cx="4684800" cy="164656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360000"/>
            <a:ext cx="8424000" cy="83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Куда обращаться за помощью в разных ситуациях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300" dirty="0"/>
          </a:p>
        </p:txBody>
      </p:sp>
      <p:sp>
        <p:nvSpPr>
          <p:cNvPr id="7" name="Text 2"/>
          <p:cNvSpPr txBox="1"/>
          <p:nvPr/>
        </p:nvSpPr>
        <p:spPr>
          <a:xfrm>
            <a:off x="5356100" y="1556613"/>
            <a:ext cx="34308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кому сообщать первым и какие сведения назвать, чтобы помощь пришла быстрее: место, время, происходящее, люди рядом и наличие немедленной угрозы.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5356100" y="3047025"/>
            <a:ext cx="34308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точнее и короче сообщение, тем быстрее взрослые или экстренные службы могут отреагировать и остановить развитие опасной ситуации.
</a:t>
            </a:r>
            <a:endParaRPr lang="en-US" sz="1400" dirty="0"/>
          </a:p>
        </p:txBody>
      </p:sp>
      <p:sp>
        <p:nvSpPr>
          <p:cNvPr id="9" name="Text 4"/>
          <p:cNvSpPr txBox="1"/>
          <p:nvPr/>
        </p:nvSpPr>
        <p:spPr>
          <a:xfrm>
            <a:off x="5356100" y="4225200"/>
            <a:ext cx="3430800" cy="558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Материалы по личной безопасности школьников; универсальный номер экстренной помощи 112.
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355298" y="0"/>
            <a:ext cx="3787304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793175"/>
            <a:ext cx="4857000" cy="129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Безопасная дистанция и личное пространство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522150" y="2550600"/>
            <a:ext cx="1914900" cy="208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Личное пространство — это зона вокруг человека, вторжение в которую усиливает тревогу и облегчает давление. Если кто-то подходит слишком близко, важно сразу отступить к выходу, свету или людям.
</a:t>
            </a:r>
            <a:endParaRPr lang="en-US" sz="1300" dirty="0"/>
          </a:p>
        </p:txBody>
      </p:sp>
      <p:sp>
        <p:nvSpPr>
          <p:cNvPr id="7" name="Text 2"/>
          <p:cNvSpPr txBox="1"/>
          <p:nvPr/>
        </p:nvSpPr>
        <p:spPr>
          <a:xfrm>
            <a:off x="2898475" y="2550600"/>
            <a:ext cx="1914900" cy="208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Безопасная дистанция помогает видеть путь отхода и не оказаться в углу, у стены или без свидетелей. В коридоре, на остановке и у подъезда лучше стоять так, чтобы рядом был выход.
</a:t>
            </a:r>
            <a:endParaRPr lang="en-US" sz="1300" dirty="0"/>
          </a:p>
        </p:txBody>
      </p:sp>
      <p:sp>
        <p:nvSpPr>
          <p:cNvPr id="8" name="Text 3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3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60000" y="2962775"/>
            <a:ext cx="8424000" cy="149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Уверенное поведение и агрессивное поведение
</a:t>
            </a:r>
            <a:endParaRPr lang="en-US" sz="3200" dirty="0"/>
          </a:p>
        </p:txBody>
      </p:sp>
      <p:sp>
        <p:nvSpPr>
          <p:cNvPr id="4" name="Text 1"/>
          <p:cNvSpPr txBox="1"/>
          <p:nvPr/>
        </p:nvSpPr>
        <p:spPr>
          <a:xfrm>
            <a:off x="360000" y="1103025"/>
            <a:ext cx="2002200" cy="171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Уверенное поведение начинается с спокойного голоса, прямого взгляда и коротких фраз. Оно показывает готовность защитить границы без крика и без лишних объяснений.
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2500275" y="1103025"/>
            <a:ext cx="2002200" cy="171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Агрессивное поведение, наоборот, усиливает напряжение: оскорбления, толчки и угрозы часто переводят спор в более опасную стадию и мешают получить помощь.
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6780850" y="1103025"/>
            <a:ext cx="2002200" cy="171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Твердость без вызова помогает сохранить контроль над собой и не дать конфликту стать физическим. Это безопаснее, чем спорить или пытаться «победить» силой.
</a:t>
            </a:r>
            <a:endParaRPr lang="en-US" sz="1100" dirty="0"/>
          </a:p>
        </p:txBody>
      </p:sp>
      <p:sp>
        <p:nvSpPr>
          <p:cNvPr id="7" name="Text 4"/>
          <p:cNvSpPr txBox="1"/>
          <p:nvPr/>
        </p:nvSpPr>
        <p:spPr>
          <a:xfrm>
            <a:off x="4640575" y="1103025"/>
            <a:ext cx="2002200" cy="171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самозащиты важно отказаться от ответа на провокацию, не унижать собеседника и сразу обозначить границу: «Отойдите», «Я ухожу», «Мне нужна помощь».
</a:t>
            </a:r>
            <a:endParaRPr lang="en-US" sz="1100" dirty="0"/>
          </a:p>
        </p:txBody>
      </p:sp>
      <p:sp>
        <p:nvSpPr>
          <p:cNvPr id="8" name="Text 5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3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4475" y="1557551"/>
            <a:ext cx="4516200" cy="321564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360000"/>
            <a:ext cx="8424000" cy="83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подростки чаще чувствуют небезопасность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300" dirty="0"/>
          </a:p>
        </p:txBody>
      </p:sp>
      <p:sp>
        <p:nvSpPr>
          <p:cNvPr id="7" name="Text 2"/>
          <p:cNvSpPr txBox="1"/>
          <p:nvPr/>
        </p:nvSpPr>
        <p:spPr>
          <a:xfrm>
            <a:off x="5356100" y="1556613"/>
            <a:ext cx="34308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Опасность возрастает там, где мало свидетелей и легко нарушить личные границы, поэтому важно учитывать и офлайн-, и онлайн-ситуации.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5356100" y="3047025"/>
            <a:ext cx="34308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Наибольший риск связан с местами слабого контроля и с перепиской с незнакомцами; безопасность повышает привычка заранее оценивать обстановку.
</a:t>
            </a:r>
            <a:endParaRPr lang="en-US" sz="1400" dirty="0"/>
          </a:p>
        </p:txBody>
      </p:sp>
      <p:sp>
        <p:nvSpPr>
          <p:cNvPr id="9" name="Text 4"/>
          <p:cNvSpPr txBox="1"/>
          <p:nvPr/>
        </p:nvSpPr>
        <p:spPr>
          <a:xfrm>
            <a:off x="5356100" y="4225200"/>
            <a:ext cx="3430800" cy="558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Схематическая оценка по материалам презентации о криминогенных ситуациях для школьников.
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1212" y="1063903"/>
            <a:ext cx="464400" cy="4128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07737" y="1038103"/>
            <a:ext cx="464400" cy="4644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61212" y="2968903"/>
            <a:ext cx="464400" cy="4128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907737" y="2989543"/>
            <a:ext cx="464400" cy="37152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300" dirty="0"/>
          </a:p>
        </p:txBody>
      </p:sp>
      <p:sp>
        <p:nvSpPr>
          <p:cNvPr id="11" name="Text 1"/>
          <p:cNvSpPr txBox="1"/>
          <p:nvPr/>
        </p:nvSpPr>
        <p:spPr>
          <a:xfrm>
            <a:off x="360000" y="360000"/>
            <a:ext cx="84240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Опасные уловки и способы давления
</a:t>
            </a:r>
            <a:endParaRPr lang="en-US" sz="3000" dirty="0"/>
          </a:p>
        </p:txBody>
      </p:sp>
      <p:sp>
        <p:nvSpPr>
          <p:cNvPr id="12" name="Text 2"/>
          <p:cNvSpPr txBox="1"/>
          <p:nvPr/>
        </p:nvSpPr>
        <p:spPr>
          <a:xfrm>
            <a:off x="559829" y="2106975"/>
            <a:ext cx="3678000" cy="68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 этим предлогом человека могут увести в сторону, заставить идти в безлюдное место или отвлечь, чтобы потом выманить вещи и информацию.
</a:t>
            </a:r>
            <a:endParaRPr lang="en-US" sz="1100" dirty="0"/>
          </a:p>
        </p:txBody>
      </p:sp>
      <p:sp>
        <p:nvSpPr>
          <p:cNvPr id="13" name="Text 3"/>
          <p:cNvSpPr txBox="1"/>
          <p:nvPr/>
        </p:nvSpPr>
        <p:spPr>
          <a:xfrm>
            <a:off x="559646" y="1560655"/>
            <a:ext cx="3678000" cy="29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«Помоги найти дорогу»
</a:t>
            </a:r>
            <a:endParaRPr lang="en-US" sz="1300" dirty="0"/>
          </a:p>
        </p:txBody>
      </p:sp>
      <p:sp>
        <p:nvSpPr>
          <p:cNvPr id="14" name="Text 4"/>
          <p:cNvSpPr txBox="1"/>
          <p:nvPr/>
        </p:nvSpPr>
        <p:spPr>
          <a:xfrm>
            <a:off x="4906354" y="2106975"/>
            <a:ext cx="3678000" cy="68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Безобидная просьба иногда маскирует попытку приблизиться, задержать подростка или получить доступ к телефону, переписке и личным данным.
</a:t>
            </a:r>
            <a:endParaRPr lang="en-US" sz="1100" dirty="0"/>
          </a:p>
        </p:txBody>
      </p:sp>
      <p:sp>
        <p:nvSpPr>
          <p:cNvPr id="15" name="Text 5"/>
          <p:cNvSpPr txBox="1"/>
          <p:nvPr/>
        </p:nvSpPr>
        <p:spPr>
          <a:xfrm>
            <a:off x="4906171" y="1554175"/>
            <a:ext cx="3678000" cy="29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«Давай сфотографируемся»
</a:t>
            </a:r>
            <a:endParaRPr lang="en-US" sz="1300" dirty="0"/>
          </a:p>
        </p:txBody>
      </p:sp>
      <p:sp>
        <p:nvSpPr>
          <p:cNvPr id="16" name="Text 6"/>
          <p:cNvSpPr txBox="1"/>
          <p:nvPr/>
        </p:nvSpPr>
        <p:spPr>
          <a:xfrm>
            <a:off x="559829" y="4011975"/>
            <a:ext cx="3678000" cy="68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Фразы о помощи, панике или «очень важном деле» создают давление и не дают подумать. В такой ситуации лучше не соглашаться сразу.
</a:t>
            </a:r>
            <a:endParaRPr lang="en-US" sz="1100" dirty="0"/>
          </a:p>
        </p:txBody>
      </p:sp>
      <p:sp>
        <p:nvSpPr>
          <p:cNvPr id="17" name="Text 7"/>
          <p:cNvSpPr txBox="1"/>
          <p:nvPr/>
        </p:nvSpPr>
        <p:spPr>
          <a:xfrm>
            <a:off x="559646" y="3465655"/>
            <a:ext cx="3678000" cy="29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Срочность и жалость
</a:t>
            </a:r>
            <a:endParaRPr lang="en-US" sz="1300" dirty="0"/>
          </a:p>
        </p:txBody>
      </p:sp>
      <p:sp>
        <p:nvSpPr>
          <p:cNvPr id="18" name="Text 8"/>
          <p:cNvSpPr txBox="1"/>
          <p:nvPr/>
        </p:nvSpPr>
        <p:spPr>
          <a:xfrm>
            <a:off x="4906354" y="4011975"/>
            <a:ext cx="3678000" cy="68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разговор пытаются скрыть от других, заставляют нарушить правила или требуют молчать, это явный повод немедленно отойти и позвать взрослых.
</a:t>
            </a:r>
            <a:endParaRPr lang="en-US" sz="1100" dirty="0"/>
          </a:p>
        </p:txBody>
      </p:sp>
      <p:sp>
        <p:nvSpPr>
          <p:cNvPr id="19" name="Text 9"/>
          <p:cNvSpPr txBox="1"/>
          <p:nvPr/>
        </p:nvSpPr>
        <p:spPr>
          <a:xfrm>
            <a:off x="4906171" y="3459175"/>
            <a:ext cx="3678000" cy="29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Увод от людей
</a:t>
            </a:r>
            <a:endParaRPr lang="en-US" sz="13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2181" y="1556625"/>
            <a:ext cx="8434038" cy="3217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360000"/>
            <a:ext cx="8424000" cy="48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конфликт уже начался
</a:t>
            </a:r>
            <a:endParaRPr lang="en-US" sz="3200" dirty="0"/>
          </a:p>
        </p:txBody>
      </p:sp>
      <p:sp>
        <p:nvSpPr>
          <p:cNvPr id="5" name="Text 1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300" dirty="0"/>
          </a:p>
        </p:txBody>
      </p:sp>
      <p:sp>
        <p:nvSpPr>
          <p:cNvPr id="6" name="Text 2"/>
          <p:cNvSpPr txBox="1"/>
          <p:nvPr/>
        </p:nvSpPr>
        <p:spPr>
          <a:xfrm>
            <a:off x="360050" y="899225"/>
            <a:ext cx="8424000" cy="54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 быстро уменьшить контакт и перейти к помощи взрослых или экстренных служб.
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2476500"/>
            <a:ext cx="2716500" cy="171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Полезно заранее отрабатывать короткий отказ, обращение к взрослым и спокойное называние адреса, чтобы в реальной ситуации не теряться и говорить ясно.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3213800" y="2476500"/>
            <a:ext cx="2716500" cy="171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Важно тренировать описание примет человека, место, время и умение быстро набрать 112. Эти действия помогают сообщить главное без лишних слов.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6067425" y="2476500"/>
            <a:ext cx="2716500" cy="171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Ролевые упражнения учат заметить опасность, сохранить голос и сразу идти к безопасному месту. Чем чаще повторение, тем быстрее срабатывает правильный алгоритм.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360050" y="360000"/>
            <a:ext cx="84240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Навыки, которые нужно тренировать заранее
</a:t>
            </a:r>
            <a:endParaRPr lang="en-US" sz="3200" dirty="0"/>
          </a:p>
        </p:txBody>
      </p:sp>
      <p:sp>
        <p:nvSpPr>
          <p:cNvPr id="9" name="Text 4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3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4475" y="1557551"/>
            <a:ext cx="4516200" cy="321564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360000"/>
            <a:ext cx="8424000" cy="83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снижает риск больше всего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300" dirty="0"/>
          </a:p>
        </p:txBody>
      </p:sp>
      <p:sp>
        <p:nvSpPr>
          <p:cNvPr id="7" name="Text 2"/>
          <p:cNvSpPr txBox="1"/>
          <p:nvPr/>
        </p:nvSpPr>
        <p:spPr>
          <a:xfrm>
            <a:off x="5356100" y="1556613"/>
            <a:ext cx="34308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Профилактика работает лучше, когда несколько привычек действуют вместе: они заранее уменьшают растерянность и повышают шанс быстро получить помощь.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5356100" y="3047025"/>
            <a:ext cx="34308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Наибольшую защиту дают контроль взрослых, продуманный маршрут и готовность связаться с помощью; отдельная мера важна, но одна не решает проблему.
</a:t>
            </a:r>
            <a:endParaRPr lang="en-US" sz="1400" dirty="0"/>
          </a:p>
        </p:txBody>
      </p:sp>
      <p:sp>
        <p:nvSpPr>
          <p:cNvPr id="9" name="Text 4"/>
          <p:cNvSpPr txBox="1"/>
          <p:nvPr/>
        </p:nvSpPr>
        <p:spPr>
          <a:xfrm>
            <a:off x="5356100" y="4225200"/>
            <a:ext cx="3430800" cy="558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Схематическая оценка по материалам презентации; данные носят учебный характер.
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300" dirty="0"/>
          </a:p>
        </p:txBody>
      </p:sp>
      <p:sp>
        <p:nvSpPr>
          <p:cNvPr id="7" name="Text 1"/>
          <p:cNvSpPr txBox="1"/>
          <p:nvPr/>
        </p:nvSpPr>
        <p:spPr>
          <a:xfrm>
            <a:off x="360000" y="360000"/>
            <a:ext cx="7619400" cy="91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200" b="1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Памятка личной безопасности на каждый день
</a:t>
            </a:r>
            <a:endParaRPr lang="en-US" sz="3200" dirty="0"/>
          </a:p>
        </p:txBody>
      </p:sp>
      <p:sp>
        <p:nvSpPr>
          <p:cNvPr id="8" name="Text 2"/>
          <p:cNvSpPr txBox="1"/>
          <p:nvPr/>
        </p:nvSpPr>
        <p:spPr>
          <a:xfrm>
            <a:off x="426775" y="3086625"/>
            <a:ext cx="2649900" cy="169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Проверь заряд телефона, сообщи, куда идешь, и заранее выбери безопасный маршрут с понятными точками, где можно попросить помощи.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426775" y="2637075"/>
            <a:ext cx="2649900" cy="30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 выходом
</a:t>
            </a:r>
            <a:endParaRPr lang="en-US" sz="1300" dirty="0"/>
          </a:p>
        </p:txBody>
      </p:sp>
      <p:sp>
        <p:nvSpPr>
          <p:cNvPr id="10" name="Text 4"/>
          <p:cNvSpPr txBox="1"/>
          <p:nvPr/>
        </p:nvSpPr>
        <p:spPr>
          <a:xfrm>
            <a:off x="6134200" y="3086625"/>
            <a:ext cx="2649900" cy="169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Сразу обратись к взрослым, позови на помощь и при необходимости звони 112. Не стоит молча терпеть или ждать, что все пройдет само.
</a:t>
            </a:r>
            <a:endParaRPr lang="en-US" sz="1200" dirty="0"/>
          </a:p>
        </p:txBody>
      </p:sp>
      <p:sp>
        <p:nvSpPr>
          <p:cNvPr id="11" name="Text 5"/>
          <p:cNvSpPr txBox="1"/>
          <p:nvPr/>
        </p:nvSpPr>
        <p:spPr>
          <a:xfrm>
            <a:off x="6134200" y="2637075"/>
            <a:ext cx="2649900" cy="30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появилась угроза
</a:t>
            </a:r>
            <a:endParaRPr lang="en-US" sz="1300" dirty="0"/>
          </a:p>
        </p:txBody>
      </p:sp>
      <p:sp>
        <p:nvSpPr>
          <p:cNvPr id="12" name="Text 6"/>
          <p:cNvSpPr txBox="1"/>
          <p:nvPr/>
        </p:nvSpPr>
        <p:spPr>
          <a:xfrm>
            <a:off x="3280488" y="3086625"/>
            <a:ext cx="2649900" cy="169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Держись людных и освещенных мест, не уходи с незнакомыми людьми и не соглашайся на сомнительные просьбы или переписку.
</a:t>
            </a:r>
            <a:endParaRPr lang="en-US" sz="1200" dirty="0"/>
          </a:p>
        </p:txBody>
      </p:sp>
      <p:sp>
        <p:nvSpPr>
          <p:cNvPr id="13" name="Text 7"/>
          <p:cNvSpPr txBox="1"/>
          <p:nvPr/>
        </p:nvSpPr>
        <p:spPr>
          <a:xfrm>
            <a:off x="3280488" y="2637075"/>
            <a:ext cx="2649900" cy="30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время пути
</a:t>
            </a:r>
            <a:endParaRPr lang="en-US" sz="13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47300" y="2954250"/>
            <a:ext cx="7649400" cy="94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Психологическая самозащита — это внимание, спокойствие и быстрый отказ от опасного контакта. Чем раньше подросток замечает угрозу и обращается за помощью, тем надежнее его безопасность.
</a:t>
            </a:r>
            <a:endParaRPr lang="en-US" sz="1500" dirty="0"/>
          </a:p>
        </p:txBody>
      </p:sp>
      <p:sp>
        <p:nvSpPr>
          <p:cNvPr id="4" name="Text 1"/>
          <p:cNvSpPr txBox="1"/>
          <p:nvPr/>
        </p:nvSpPr>
        <p:spPr>
          <a:xfrm>
            <a:off x="360100" y="1127875"/>
            <a:ext cx="8423700" cy="1707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44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Самозащита начинается с умения вовремя заметить риск
</a:t>
            </a:r>
            <a:endParaRPr lang="en-US" sz="4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2026-05-21T02:08:35Z</dcterms:created>
  <dcterms:modified xsi:type="dcterms:W3CDTF">2026-05-21T02:08:35Z</dcterms:modified>
</cp:coreProperties>
</file>