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image" Target="../media/image-3-14.png"/><Relationship Id="rId15" Type="http://schemas.openxmlformats.org/officeDocument/2006/relationships/slideLayout" Target="../slideLayouts/slideLayout1.xml"/><Relationship Id="rId1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png"/><Relationship Id="rId12" Type="http://schemas.openxmlformats.org/officeDocument/2006/relationships/image" Target="../media/image-8-12.png"/><Relationship Id="rId13" Type="http://schemas.openxmlformats.org/officeDocument/2006/relationships/image" Target="../media/image-8-13.png"/><Relationship Id="rId14" Type="http://schemas.openxmlformats.org/officeDocument/2006/relationships/image" Target="../media/image-8-14.png"/><Relationship Id="rId15" Type="http://schemas.openxmlformats.org/officeDocument/2006/relationships/image" Target="../media/image-8-15.png"/><Relationship Id="rId16" Type="http://schemas.openxmlformats.org/officeDocument/2006/relationships/slideLayout" Target="../slideLayouts/slideLayout1.xml"/><Relationship Id="rId1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jpe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03554" y="0"/>
            <a:ext cx="393799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39950" y="842000"/>
            <a:ext cx="4475400" cy="2928300"/>
          </a:xfrm>
          <a:prstGeom prst="rect">
            <a:avLst/>
          </a:prstGeom>
          <a:noFill/>
          <a:ln/>
        </p:spPr>
        <p:txBody>
          <a:bodyPr wrap="square" lIns="0" tIns="0" rIns="0" bIns="0" rtlCol="0" anchor="ctr"/>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Water World and Animals: English for Grade 6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Изучаем водный мир, животных и простые английские фразы.
</a:t>
            </a:r>
            <a:endParaRPr lang="en-US" sz="3800" dirty="0"/>
          </a:p>
        </p:txBody>
      </p:sp>
      <p:sp>
        <p:nvSpPr>
          <p:cNvPr id="5" name="Text 1"/>
          <p:cNvSpPr txBox="1"/>
          <p:nvPr/>
        </p:nvSpPr>
        <p:spPr>
          <a:xfrm>
            <a:off x="539950" y="256250"/>
            <a:ext cx="4008600" cy="283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39631" y="0"/>
            <a:ext cx="370358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06750" y="1631075"/>
            <a:ext cx="4200900" cy="29439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Эта тема расширяет словарь по разделу Animals и тренирует простые модели: It is, It can, It lives in, It has. Картинки и короткие предложения делают новые слова понятными и легко запоминаемыми.
</a:t>
            </a:r>
            <a:endParaRPr lang="en-US" sz="1400" dirty="0"/>
          </a:p>
        </p:txBody>
      </p:sp>
      <p:sp>
        <p:nvSpPr>
          <p:cNvPr id="5" name="Text 1"/>
          <p:cNvSpPr txBox="1"/>
          <p:nvPr/>
        </p:nvSpPr>
        <p:spPr>
          <a:xfrm>
            <a:off x="306750" y="311075"/>
            <a:ext cx="4847100" cy="12288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Как водные животные помогают учить английский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56421" y="1713353"/>
            <a:ext cx="274200" cy="24373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574983" y="1713353"/>
            <a:ext cx="274200" cy="2437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414740" y="1702770"/>
            <a:ext cx="231788" cy="2649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2038708" y="3237353"/>
            <a:ext cx="274200" cy="243733"/>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5115921" y="3226770"/>
            <a:ext cx="264900" cy="264900"/>
          </a:xfrm>
          <a:prstGeom prst="rect">
            <a:avLst/>
          </a:prstGeom>
        </p:spPr>
      </p:pic>
      <p:sp>
        <p:nvSpPr>
          <p:cNvPr id="16" name="Text 0"/>
          <p:cNvSpPr txBox="1"/>
          <p:nvPr/>
        </p:nvSpPr>
        <p:spPr>
          <a:xfrm>
            <a:off x="357200" y="304275"/>
            <a:ext cx="84393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Key words for the water world
</a:t>
            </a:r>
            <a:endParaRPr lang="en-US" sz="3000" dirty="0"/>
          </a:p>
        </p:txBody>
      </p:sp>
      <p:sp>
        <p:nvSpPr>
          <p:cNvPr id="17"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3</a:t>
            </a:r>
            <a:endParaRPr lang="en-US" sz="1800" dirty="0"/>
          </a:p>
        </p:txBody>
      </p:sp>
      <p:sp>
        <p:nvSpPr>
          <p:cNvPr id="18" name="Text 2"/>
          <p:cNvSpPr txBox="1"/>
          <p:nvPr/>
        </p:nvSpPr>
        <p:spPr>
          <a:xfrm>
            <a:off x="1467575" y="1654150"/>
            <a:ext cx="1682100" cy="116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Водоёмы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Сначала важно запомнить слова sea, ocean, river, lake, pond и water. Они помогают назвать место, где живёт животное, и сразу строить простые предложения о природе.
</a:t>
            </a:r>
            <a:endParaRPr lang="en-US" sz="1200" dirty="0"/>
          </a:p>
        </p:txBody>
      </p:sp>
      <p:sp>
        <p:nvSpPr>
          <p:cNvPr id="19" name="Text 3"/>
          <p:cNvSpPr txBox="1"/>
          <p:nvPr/>
        </p:nvSpPr>
        <p:spPr>
          <a:xfrm>
            <a:off x="4286131" y="1654150"/>
            <a:ext cx="1682100" cy="116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Животные моря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 этой группе относятся fish, shark, dolphin, whale, turtle, octopus и crab. Эти слова часто встречаются в учебниках, мультфильмах и детских рассказах о море и океане.
</a:t>
            </a:r>
            <a:endParaRPr lang="en-US" sz="1200" dirty="0"/>
          </a:p>
        </p:txBody>
      </p:sp>
      <p:sp>
        <p:nvSpPr>
          <p:cNvPr id="20" name="Text 4"/>
          <p:cNvSpPr txBox="1"/>
          <p:nvPr/>
        </p:nvSpPr>
        <p:spPr>
          <a:xfrm>
            <a:off x="7104675" y="1654150"/>
            <a:ext cx="1682100" cy="1167000"/>
          </a:xfrm>
          <a:prstGeom prst="rect">
            <a:avLst/>
          </a:prstGeom>
          <a:noFill/>
          <a:ln/>
        </p:spPr>
        <p:txBody>
          <a:bodyPr wrap="square" lIns="0" tIns="0" rIns="0" bIns="0" rtlCol="0" anchor="t"/>
          <a:lstStyle/>
          <a:p>
            <a:pPr algn="l" indent="0" marL="0">
              <a:lnSpc>
                <a:spcPct val="100000"/>
              </a:lnSpc>
              <a:buNone/>
            </a:pPr>
            <a:r>
              <a:rPr lang="en-US" sz="1148" b="1" dirty="0">
                <a:solidFill>
                  <a:srgbClr val="000000"/>
                </a:solidFill>
                <a:latin typeface="Arial" pitchFamily="34" charset="0"/>
                <a:ea typeface="Arial" pitchFamily="34" charset="-122"/>
                <a:cs typeface="Arial" pitchFamily="34" charset="-120"/>
              </a:rPr>
              <a:t>Места рядом с водой
</a:t>
            </a:r>
            <a:pPr algn="l" indent="0" marL="0">
              <a:lnSpc>
                <a:spcPct val="100000"/>
              </a:lnSpc>
              <a:buNone/>
            </a:pPr>
            <a:r>
              <a:rPr lang="en-US" sz="38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7" dirty="0">
                <a:solidFill>
                  <a:srgbClr val="000000"/>
                </a:solidFill>
                <a:latin typeface="Arial" pitchFamily="34" charset="0"/>
                <a:ea typeface="Arial" pitchFamily="34" charset="-122"/>
                <a:cs typeface="Arial" pitchFamily="34" charset="-120"/>
              </a:rPr>
              <a:t>Слова island и beach дополняют тему и показывают, где можно увидеть животных. Они полезны для описаний, когда нужно связать животное с берегом, островом или пляжем.
</a:t>
            </a:r>
            <a:endParaRPr lang="en-US" sz="1148" dirty="0"/>
          </a:p>
        </p:txBody>
      </p:sp>
      <p:sp>
        <p:nvSpPr>
          <p:cNvPr id="21" name="Text 5"/>
          <p:cNvSpPr txBox="1"/>
          <p:nvPr/>
        </p:nvSpPr>
        <p:spPr>
          <a:xfrm>
            <a:off x="2749869" y="3178150"/>
            <a:ext cx="1682100" cy="13938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Действия животных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Глаголы swim, dive, jump, breathe, catch и hide помогают рассказать, что умеет делать животное. С ними легко строить короткие и понятные ответы без сложной грамматики.
</a:t>
            </a:r>
            <a:endParaRPr lang="en-US" sz="1200" dirty="0"/>
          </a:p>
        </p:txBody>
      </p:sp>
      <p:sp>
        <p:nvSpPr>
          <p:cNvPr id="22" name="Text 6"/>
          <p:cNvSpPr txBox="1"/>
          <p:nvPr/>
        </p:nvSpPr>
        <p:spPr>
          <a:xfrm>
            <a:off x="5822424" y="3178150"/>
            <a:ext cx="1682100" cy="13938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Полезная речевая модель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Свяжите слово, место и действие: a fish lives in the sea, a dolphin swims fast, a turtle hides in the water. Такая схема помогает быстро составлять мини-описания.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61704" y="0"/>
            <a:ext cx="308074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4</a:t>
            </a:r>
            <a:endParaRPr lang="en-US" sz="1800" dirty="0"/>
          </a:p>
        </p:txBody>
      </p:sp>
      <p:sp>
        <p:nvSpPr>
          <p:cNvPr id="7" name="Text 1"/>
          <p:cNvSpPr txBox="1"/>
          <p:nvPr/>
        </p:nvSpPr>
        <p:spPr>
          <a:xfrm>
            <a:off x="306750" y="621650"/>
            <a:ext cx="5299500" cy="10299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Fish and their body parts
</a:t>
            </a:r>
            <a:endParaRPr lang="en-US" sz="3000" dirty="0"/>
          </a:p>
        </p:txBody>
      </p:sp>
      <p:sp>
        <p:nvSpPr>
          <p:cNvPr id="8" name="Text 2"/>
          <p:cNvSpPr txBox="1"/>
          <p:nvPr/>
        </p:nvSpPr>
        <p:spPr>
          <a:xfrm>
            <a:off x="306750" y="1806714"/>
            <a:ext cx="5299500" cy="83621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Главные части тела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Для описания рыб пригодятся слова fins, tail, scales, gills и body. Эти части легко показать на картинке и использовать в коротких фразах о внешнем виде животного.
</a:t>
            </a:r>
            <a:endParaRPr lang="en-US" sz="1400" dirty="0"/>
          </a:p>
        </p:txBody>
      </p:sp>
      <p:sp>
        <p:nvSpPr>
          <p:cNvPr id="9" name="Text 3"/>
          <p:cNvSpPr txBox="1"/>
          <p:nvPr/>
        </p:nvSpPr>
        <p:spPr>
          <a:xfrm>
            <a:off x="306750" y="2782645"/>
            <a:ext cx="5299500" cy="83621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Простые факты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Типичные предложения звучат очень ясно: fish swim with fins, fish breathe through gills, many fish have scales. Такие факты хорошо подходят для устных ответов в 6 классе.
</a:t>
            </a:r>
            <a:endParaRPr lang="en-US" sz="1400" dirty="0"/>
          </a:p>
        </p:txBody>
      </p:sp>
      <p:sp>
        <p:nvSpPr>
          <p:cNvPr id="10" name="Text 4"/>
          <p:cNvSpPr txBox="1"/>
          <p:nvPr/>
        </p:nvSpPr>
        <p:spPr>
          <a:xfrm>
            <a:off x="306750" y="3758510"/>
            <a:ext cx="5299500" cy="83621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Какие рыбы показывать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Для иллюстрации удобно взять clownfish, goldfish, tuna и shark. Они заметно отличаются размером, формой и окраской, поэтому ученикам проще сравнивать и запоминать новые слова.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2090241"/>
            <a:ext cx="4328400" cy="138126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343725"/>
            <a:ext cx="2644500" cy="28743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Короткая таблица помогает связать название животного, место обитания и простое действие.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Одно животное можно описать тремя шагами: назвать его, указать место жизни и добавить простое действие.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Школьный словарь и тема Animals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Water animals and their English names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51" y="0"/>
            <a:ext cx="221009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190875" y="239425"/>
            <a:ext cx="5672700" cy="759300"/>
          </a:xfrm>
          <a:prstGeom prst="rect">
            <a:avLst/>
          </a:prstGeom>
          <a:noFill/>
          <a:ln/>
        </p:spPr>
        <p:txBody>
          <a:bodyPr wrap="square" lIns="0" tIns="0" rIns="0" bIns="0" rtlCol="0" anchor="t"/>
          <a:lstStyle/>
          <a:p>
            <a:pPr algn="l" indent="0" marL="0">
              <a:lnSpc>
                <a:spcPct val="100000"/>
              </a:lnSpc>
              <a:buNone/>
            </a:pPr>
            <a:r>
              <a:rPr lang="en-US" sz="2988" dirty="0">
                <a:solidFill>
                  <a:srgbClr val="050505"/>
                </a:solidFill>
                <a:latin typeface="Arial" pitchFamily="34" charset="0"/>
                <a:ea typeface="Arial" pitchFamily="34" charset="-122"/>
                <a:cs typeface="Arial" pitchFamily="34" charset="-120"/>
              </a:rPr>
              <a:t>Sea mammals: whale, dolphin, seal
</a:t>
            </a:r>
            <a:endParaRPr lang="en-US" sz="2988" dirty="0"/>
          </a:p>
        </p:txBody>
      </p:sp>
      <p:sp>
        <p:nvSpPr>
          <p:cNvPr id="10"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6</a:t>
            </a:r>
            <a:endParaRPr lang="en-US" sz="1800" dirty="0"/>
          </a:p>
        </p:txBody>
      </p:sp>
      <p:sp>
        <p:nvSpPr>
          <p:cNvPr id="11" name="Text 2"/>
          <p:cNvSpPr txBox="1"/>
          <p:nvPr/>
        </p:nvSpPr>
        <p:spPr>
          <a:xfrm>
            <a:off x="3190837" y="1855902"/>
            <a:ext cx="2729725"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Кто такие mammals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Морские млекопитающие дышат воздухом, а не жабрами. К этой группе относятся whale, dolphin и seal, поэтому они отличаются от рыб по способу дыхания.
</a:t>
            </a:r>
            <a:endParaRPr lang="en-US" sz="1323" dirty="0"/>
          </a:p>
        </p:txBody>
      </p:sp>
      <p:sp>
        <p:nvSpPr>
          <p:cNvPr id="12" name="Text 3"/>
          <p:cNvSpPr txBox="1"/>
          <p:nvPr/>
        </p:nvSpPr>
        <p:spPr>
          <a:xfrm>
            <a:off x="6133502" y="1855902"/>
            <a:ext cx="2729725" cy="984606"/>
          </a:xfrm>
          <a:prstGeom prst="rect">
            <a:avLst/>
          </a:prstGeom>
          <a:noFill/>
          <a:ln/>
        </p:spPr>
        <p:txBody>
          <a:bodyPr wrap="square" lIns="0" tIns="0" rIns="0" bIns="0" rtlCol="0" anchor="t"/>
          <a:lstStyle/>
          <a:p>
            <a:pPr algn="l" indent="0" marL="0">
              <a:lnSpc>
                <a:spcPct val="100000"/>
              </a:lnSpc>
              <a:buNone/>
            </a:pPr>
            <a:r>
              <a:rPr lang="en-US" sz="1359" b="1" dirty="0">
                <a:solidFill>
                  <a:srgbClr val="000000"/>
                </a:solidFill>
                <a:latin typeface="Arial" pitchFamily="34" charset="0"/>
                <a:ea typeface="Arial" pitchFamily="34" charset="-122"/>
                <a:cs typeface="Arial" pitchFamily="34" charset="-120"/>
              </a:rPr>
              <a:t>Как они заботятся о детёнышах
</a:t>
            </a:r>
            <a:pPr algn="l" indent="0" marL="0">
              <a:lnSpc>
                <a:spcPct val="100000"/>
              </a:lnSpc>
              <a:buNone/>
            </a:pPr>
            <a:r>
              <a:rPr lang="en-US" sz="77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65" dirty="0">
                <a:solidFill>
                  <a:srgbClr val="000000"/>
                </a:solidFill>
                <a:latin typeface="Arial" pitchFamily="34" charset="0"/>
                <a:ea typeface="Arial" pitchFamily="34" charset="-122"/>
                <a:cs typeface="Arial" pitchFamily="34" charset="-120"/>
              </a:rPr>
              <a:t>Для темы полезны слова baby и milk. Млекопитающие кормят детёнышей молоком, и это помогает отличить их от большинства водных животных.
</a:t>
            </a:r>
            <a:endParaRPr lang="en-US" sz="1359" dirty="0"/>
          </a:p>
        </p:txBody>
      </p:sp>
      <p:sp>
        <p:nvSpPr>
          <p:cNvPr id="13" name="Text 4"/>
          <p:cNvSpPr txBox="1"/>
          <p:nvPr/>
        </p:nvSpPr>
        <p:spPr>
          <a:xfrm>
            <a:off x="3190837" y="3612631"/>
            <a:ext cx="2729725" cy="98460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Примеры предложений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Короткие модели легко запомнить: A dolphin is a mammal. A whale lives in the ocean. A seal can swim very well. Они подходят для устных ответов.
</a:t>
            </a:r>
            <a:endParaRPr lang="en-US" sz="1400" dirty="0"/>
          </a:p>
        </p:txBody>
      </p:sp>
      <p:sp>
        <p:nvSpPr>
          <p:cNvPr id="14" name="Text 5"/>
          <p:cNvSpPr txBox="1"/>
          <p:nvPr/>
        </p:nvSpPr>
        <p:spPr>
          <a:xfrm>
            <a:off x="6133502" y="3612631"/>
            <a:ext cx="2729725"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Главное отличие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Для 6 класса важно помнить: fish живут в воде, но mammals дышат воздухом. Это простое сравнение делает тему понятной и помогает избежать путаницы.
</a:t>
            </a:r>
            <a:endParaRPr lang="en-US" sz="1323"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Знакомые слова помогают быстрее переходить от чтения к устной речи и коротким ответам на уроке.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Fish и dolphin обычно узнаются быстрее остальных, а octopus требует отдельного повторения и визуальной опоры.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Учебная тема и наблюдение за частотностью в детских текстах и на уроках английского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2962" dirty="0">
                <a:solidFill>
                  <a:srgbClr val="000000"/>
                </a:solidFill>
                <a:latin typeface="Arial" pitchFamily="34" charset="0"/>
                <a:ea typeface="Arial" pitchFamily="34" charset="-122"/>
                <a:cs typeface="Arial" pitchFamily="34" charset="-120"/>
              </a:rPr>
              <a:t>Most common water animals in English vocabulary
</a:t>
            </a:r>
            <a:endParaRPr lang="en-US" sz="2962"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56421" y="1299579"/>
            <a:ext cx="274200" cy="24373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506183" y="1288996"/>
            <a:ext cx="198675" cy="264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180421" y="1299579"/>
            <a:ext cx="274200" cy="243733"/>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2006241" y="3172806"/>
            <a:ext cx="274200" cy="21936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0" y="0"/>
            <a:ext cx="9144000" cy="5143500"/>
          </a:xfrm>
          <a:prstGeom prst="rect">
            <a:avLst/>
          </a:prstGeom>
        </p:spPr>
      </p:pic>
      <p:pic>
        <p:nvPicPr>
          <p:cNvPr id="16" name="Image 14" descr="preencoded.png">    </p:cNvPr>
          <p:cNvPicPr>
            <a:picLocks noChangeAspect="1"/>
          </p:cNvPicPr>
          <p:nvPr/>
        </p:nvPicPr>
        <p:blipFill>
          <a:blip r:embed="rId15"/>
          <a:stretch>
            <a:fillRect/>
          </a:stretch>
        </p:blipFill>
        <p:spPr>
          <a:xfrm>
            <a:off x="4920901" y="3172806"/>
            <a:ext cx="274200" cy="219360"/>
          </a:xfrm>
          <a:prstGeom prst="rect">
            <a:avLst/>
          </a:prstGeom>
        </p:spPr>
      </p:pic>
      <p:sp>
        <p:nvSpPr>
          <p:cNvPr id="17" name="Text 0"/>
          <p:cNvSpPr txBox="1"/>
          <p:nvPr/>
        </p:nvSpPr>
        <p:spPr>
          <a:xfrm>
            <a:off x="357200" y="304275"/>
            <a:ext cx="84393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Words for actions and abilities
</a:t>
            </a:r>
            <a:endParaRPr lang="en-US" sz="3000" dirty="0"/>
          </a:p>
        </p:txBody>
      </p:sp>
      <p:sp>
        <p:nvSpPr>
          <p:cNvPr id="18"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8</a:t>
            </a:r>
            <a:endParaRPr lang="en-US" sz="1800" dirty="0"/>
          </a:p>
        </p:txBody>
      </p:sp>
      <p:sp>
        <p:nvSpPr>
          <p:cNvPr id="19" name="Text 2"/>
          <p:cNvSpPr txBox="1"/>
          <p:nvPr/>
        </p:nvSpPr>
        <p:spPr>
          <a:xfrm>
            <a:off x="1355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Движение в воде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Глаголы swim, dive и float описывают, как животное перемещается. Они помогают строить простые и понятные фразы о поведении животных в воде.
</a:t>
            </a:r>
            <a:endParaRPr lang="en-US" sz="1200" dirty="0"/>
          </a:p>
        </p:txBody>
      </p:sp>
      <p:sp>
        <p:nvSpPr>
          <p:cNvPr id="20" name="Text 3"/>
          <p:cNvSpPr txBox="1"/>
          <p:nvPr/>
        </p:nvSpPr>
        <p:spPr>
          <a:xfrm>
            <a:off x="4067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Глубина и скорость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Слова dive, move fast и can live in cold water делают описание точнее. С их помощью ученик показывает не только действие, но и особенность животного.
</a:t>
            </a:r>
            <a:endParaRPr lang="en-US" sz="1200" dirty="0"/>
          </a:p>
        </p:txBody>
      </p:sp>
      <p:sp>
        <p:nvSpPr>
          <p:cNvPr id="21" name="Text 4"/>
          <p:cNvSpPr txBox="1"/>
          <p:nvPr/>
        </p:nvSpPr>
        <p:spPr>
          <a:xfrm>
            <a:off x="6779375" y="160132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Дышать и выживать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Глагол breathe особенно важен для темы water world. Он помогает объяснить, почему млекопитающие отличаются от рыб и как животные живут в воде.
</a:t>
            </a:r>
            <a:endParaRPr lang="en-US" sz="1200" dirty="0"/>
          </a:p>
        </p:txBody>
      </p:sp>
      <p:sp>
        <p:nvSpPr>
          <p:cNvPr id="22" name="Text 5"/>
          <p:cNvSpPr txBox="1"/>
          <p:nvPr/>
        </p:nvSpPr>
        <p:spPr>
          <a:xfrm>
            <a:off x="2605195" y="346236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Прятаться и охотиться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Глаголы hide и hunt подходят для описания octopus, shark и других животных. Они делают ответ интереснее и показывают, как животные защищаются или добывают пищу.
</a:t>
            </a:r>
            <a:endParaRPr lang="en-US" sz="1200" dirty="0"/>
          </a:p>
        </p:txBody>
      </p:sp>
      <p:sp>
        <p:nvSpPr>
          <p:cNvPr id="23" name="Text 6"/>
          <p:cNvSpPr txBox="1"/>
          <p:nvPr/>
        </p:nvSpPr>
        <p:spPr>
          <a:xfrm>
            <a:off x="5519855" y="3462363"/>
            <a:ext cx="1794300" cy="1317000"/>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Готовые модели
</a:t>
            </a:r>
            <a:pPr algn="l"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Фразы A penguin can swim, An octopus can hide и A whale can dive deep легко использовать в устной речи. Они подходят для мини-описаний и тренировок.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037" y="1408575"/>
            <a:ext cx="8451727" cy="3115800"/>
          </a:xfrm>
          <a:prstGeom prst="rect">
            <a:avLst/>
          </a:prstGeom>
        </p:spPr>
      </p:pic>
      <p:sp>
        <p:nvSpPr>
          <p:cNvPr id="4" name="Text 0"/>
          <p:cNvSpPr txBox="1"/>
          <p:nvPr/>
        </p:nvSpPr>
        <p:spPr>
          <a:xfrm>
            <a:off x="357200" y="304275"/>
            <a:ext cx="8453400" cy="970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How to make a short description of a water animal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Шаги построения короткого описания по теме Water world для 6 класса
</a:t>
            </a:r>
            <a:endParaRPr lang="en-US" sz="3000" dirty="0"/>
          </a:p>
        </p:txBody>
      </p:sp>
      <p:sp>
        <p:nvSpPr>
          <p:cNvPr id="5"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9</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859912" y="1508178"/>
            <a:ext cx="2130000" cy="1984395"/>
          </a:xfrm>
          <a:prstGeom prst="rect">
            <a:avLst/>
          </a:prstGeom>
        </p:spPr>
      </p:pic>
      <p:pic>
        <p:nvPicPr>
          <p:cNvPr id="3" name="Image 1" descr="preencoded.png">    </p:cNvPr>
          <p:cNvPicPr>
            <a:picLocks noChangeAspect="1"/>
          </p:cNvPicPr>
          <p:nvPr/>
        </p:nvPicPr>
        <p:blipFill>
          <a:blip r:embed="rId2"/>
          <a:stretch>
            <a:fillRect/>
          </a:stretch>
        </p:blipFill>
        <p:spPr>
          <a:xfrm>
            <a:off x="3507390" y="1508125"/>
            <a:ext cx="2129203" cy="1984500"/>
          </a:xfrm>
          <a:prstGeom prst="rect">
            <a:avLst/>
          </a:prstGeom>
        </p:spPr>
      </p:pic>
      <p:pic>
        <p:nvPicPr>
          <p:cNvPr id="4" name="Image 2" descr="preencoded.png">    </p:cNvPr>
          <p:cNvPicPr>
            <a:picLocks noChangeAspect="1"/>
          </p:cNvPicPr>
          <p:nvPr/>
        </p:nvPicPr>
        <p:blipFill>
          <a:blip r:embed="rId3"/>
          <a:stretch>
            <a:fillRect/>
          </a:stretch>
        </p:blipFill>
        <p:spPr>
          <a:xfrm>
            <a:off x="6154490" y="1508125"/>
            <a:ext cx="2129203" cy="1984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9912" y="3624400"/>
            <a:ext cx="2130000" cy="926100"/>
          </a:xfrm>
          <a:prstGeom prst="rect">
            <a:avLst/>
          </a:prstGeom>
          <a:noFill/>
          <a:ln/>
        </p:spPr>
        <p:txBody>
          <a:bodyPr wrap="square" lIns="0" tIns="0" rIns="0" bIns="0" rtlCol="0" anchor="t"/>
          <a:lstStyle/>
          <a:p>
            <a:pPr algn="ctr" indent="0" marL="0">
              <a:lnSpc>
                <a:spcPct val="100000"/>
              </a:lnSpc>
              <a:buNone/>
            </a:pPr>
            <a:r>
              <a:rPr lang="en-US" sz="1027" b="1" dirty="0">
                <a:solidFill>
                  <a:srgbClr val="000000"/>
                </a:solidFill>
                <a:latin typeface="Arial" pitchFamily="34" charset="0"/>
                <a:ea typeface="Arial" pitchFamily="34" charset="-122"/>
                <a:cs typeface="Arial" pitchFamily="34" charset="-120"/>
              </a:rPr>
              <a:t>Яркий дом для маленьких рыб
</a:t>
            </a:r>
            <a:pPr algn="ctr" indent="0" marL="0">
              <a:lnSpc>
                <a:spcPct val="100000"/>
              </a:lnSpc>
              <a:buNone/>
            </a:pPr>
            <a:r>
              <a:rPr lang="en-US" sz="587"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80" dirty="0">
                <a:solidFill>
                  <a:srgbClr val="000000"/>
                </a:solidFill>
                <a:latin typeface="Arial" pitchFamily="34" charset="0"/>
                <a:ea typeface="Arial" pitchFamily="34" charset="-122"/>
                <a:cs typeface="Arial" pitchFamily="34" charset="-120"/>
              </a:rPr>
              <a:t>Коралловый риф похож на подводный город, где рядом живут small fish, shells and sea anemones. Его яркие цвета сразу привлекают внимание, поэтому ученикам легко связать новое слово reef с живой картинкой и морской природой.
</a:t>
            </a:r>
            <a:endParaRPr lang="en-US" sz="1027" dirty="0"/>
          </a:p>
        </p:txBody>
      </p:sp>
      <p:sp>
        <p:nvSpPr>
          <p:cNvPr id="8" name="Text 1"/>
          <p:cNvSpPr txBox="1"/>
          <p:nvPr/>
        </p:nvSpPr>
        <p:spPr>
          <a:xfrm>
            <a:off x="3506992" y="3624400"/>
            <a:ext cx="2130000" cy="926100"/>
          </a:xfrm>
          <a:prstGeom prst="rect">
            <a:avLst/>
          </a:prstGeom>
          <a:noFill/>
          <a:ln/>
        </p:spPr>
        <p:txBody>
          <a:bodyPr wrap="square" lIns="0" tIns="0" rIns="0" bIns="0" rtlCol="0" anchor="t"/>
          <a:lstStyle/>
          <a:p>
            <a:pPr algn="ctr" indent="0" marL="0">
              <a:lnSpc>
                <a:spcPct val="100000"/>
              </a:lnSpc>
              <a:buNone/>
            </a:pPr>
            <a:r>
              <a:rPr lang="en-US" sz="1004" b="1" dirty="0">
                <a:solidFill>
                  <a:srgbClr val="000000"/>
                </a:solidFill>
                <a:latin typeface="Arial" pitchFamily="34" charset="0"/>
                <a:ea typeface="Arial" pitchFamily="34" charset="-122"/>
                <a:cs typeface="Arial" pitchFamily="34" charset="-120"/>
              </a:rPr>
              <a:t>Кто прячется среди кораллов
</a:t>
            </a:r>
            <a:pPr algn="ctr" indent="0" marL="0">
              <a:lnSpc>
                <a:spcPct val="100000"/>
              </a:lnSpc>
              <a:buNone/>
            </a:pPr>
            <a:r>
              <a:rPr lang="en-US" sz="573"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60" dirty="0">
                <a:solidFill>
                  <a:srgbClr val="000000"/>
                </a:solidFill>
                <a:latin typeface="Arial" pitchFamily="34" charset="0"/>
                <a:ea typeface="Arial" pitchFamily="34" charset="-122"/>
                <a:cs typeface="Arial" pitchFamily="34" charset="-120"/>
              </a:rPr>
              <a:t>Between the coral branches, many small animals find food and shelter. Here children can see how living things stay close to each other, and why reefs are important homes for sea life. A bright reef also helps students remember adjectives like colorful and small.
</a:t>
            </a:r>
            <a:endParaRPr lang="en-US" sz="1004" dirty="0"/>
          </a:p>
        </p:txBody>
      </p:sp>
      <p:sp>
        <p:nvSpPr>
          <p:cNvPr id="9" name="Text 2"/>
          <p:cNvSpPr txBox="1"/>
          <p:nvPr/>
        </p:nvSpPr>
        <p:spPr>
          <a:xfrm>
            <a:off x="6154092" y="3624400"/>
            <a:ext cx="2130000" cy="926100"/>
          </a:xfrm>
          <a:prstGeom prst="rect">
            <a:avLst/>
          </a:prstGeom>
          <a:noFill/>
          <a:ln/>
        </p:spPr>
        <p:txBody>
          <a:bodyPr wrap="square" lIns="0" tIns="0" rIns="0" bIns="0" rtlCol="0" anchor="t"/>
          <a:lstStyle/>
          <a:p>
            <a:pPr algn="ctr" indent="0" marL="0">
              <a:lnSpc>
                <a:spcPct val="100000"/>
              </a:lnSpc>
              <a:buNone/>
            </a:pPr>
            <a:r>
              <a:rPr lang="en-US" sz="1086" b="1" dirty="0">
                <a:solidFill>
                  <a:srgbClr val="000000"/>
                </a:solidFill>
                <a:latin typeface="Arial" pitchFamily="34" charset="0"/>
                <a:ea typeface="Arial" pitchFamily="34" charset="-122"/>
                <a:cs typeface="Arial" pitchFamily="34" charset="-120"/>
              </a:rPr>
              <a:t>Мир, который нужно беречь
</a:t>
            </a:r>
            <a:pPr algn="ctr" indent="0" marL="0">
              <a:lnSpc>
                <a:spcPct val="100000"/>
              </a:lnSpc>
              <a:buNone/>
            </a:pPr>
            <a:r>
              <a:rPr lang="en-US" sz="62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30" dirty="0">
                <a:solidFill>
                  <a:srgbClr val="000000"/>
                </a:solidFill>
                <a:latin typeface="Arial" pitchFamily="34" charset="0"/>
                <a:ea typeface="Arial" pitchFamily="34" charset="-122"/>
                <a:cs typeface="Arial" pitchFamily="34" charset="-120"/>
              </a:rPr>
              <a:t>A coral reef is beautiful, but it is also fragile. When students learn this topic, they can connect sea animals with protection of nature and talk about clean water, healthy reefs, and the life that depends on them.
</a:t>
            </a:r>
            <a:endParaRPr lang="en-US" sz="1086" dirty="0"/>
          </a:p>
        </p:txBody>
      </p:sp>
      <p:sp>
        <p:nvSpPr>
          <p:cNvPr id="10" name="Text 3"/>
          <p:cNvSpPr txBox="1"/>
          <p:nvPr/>
        </p:nvSpPr>
        <p:spPr>
          <a:xfrm>
            <a:off x="306750" y="317500"/>
            <a:ext cx="6903000" cy="9261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Coral reefs and colorful sea life
</a:t>
            </a:r>
            <a:endParaRPr lang="en-US" sz="3000" dirty="0"/>
          </a:p>
        </p:txBody>
      </p:sp>
      <p:sp>
        <p:nvSpPr>
          <p:cNvPr id="11"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10</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45465" y="1326700"/>
            <a:ext cx="2939269" cy="2959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Comparing animals: big, small, fast, slow
</a:t>
            </a:r>
            <a:endParaRPr lang="en-US" sz="3000" dirty="0"/>
          </a:p>
        </p:txBody>
      </p:sp>
      <p:sp>
        <p:nvSpPr>
          <p:cNvPr id="10"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11</a:t>
            </a:r>
            <a:endParaRPr lang="en-US" sz="1800" dirty="0"/>
          </a:p>
        </p:txBody>
      </p:sp>
      <p:sp>
        <p:nvSpPr>
          <p:cNvPr id="11" name="Text 2"/>
          <p:cNvSpPr txBox="1"/>
          <p:nvPr/>
        </p:nvSpPr>
        <p:spPr>
          <a:xfrm>
            <a:off x="3843575" y="1179675"/>
            <a:ext cx="2354400" cy="956700"/>
          </a:xfrm>
          <a:prstGeom prst="rect">
            <a:avLst/>
          </a:prstGeom>
          <a:noFill/>
          <a:ln/>
        </p:spPr>
        <p:txBody>
          <a:bodyPr wrap="square" lIns="0" tIns="0" rIns="0" bIns="0" rtlCol="0" anchor="t"/>
          <a:lstStyle/>
          <a:p>
            <a:pPr algn="l" indent="0" marL="0">
              <a:lnSpc>
                <a:spcPct val="100000"/>
              </a:lnSpc>
              <a:buNone/>
            </a:pPr>
            <a:r>
              <a:rPr lang="en-US" sz="1202" b="1" dirty="0">
                <a:solidFill>
                  <a:srgbClr val="000000"/>
                </a:solidFill>
                <a:latin typeface="Arial" pitchFamily="34" charset="0"/>
                <a:ea typeface="Arial" pitchFamily="34" charset="-122"/>
                <a:cs typeface="Arial" pitchFamily="34" charset="-120"/>
              </a:rPr>
              <a:t>Размер животных
</a:t>
            </a:r>
            <a:pPr algn="l" indent="0" marL="0">
              <a:lnSpc>
                <a:spcPct val="100000"/>
              </a:lnSpc>
              <a:buNone/>
            </a:pPr>
            <a:r>
              <a:rPr lang="en-US" sz="68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0" dirty="0">
                <a:solidFill>
                  <a:srgbClr val="000000"/>
                </a:solidFill>
                <a:latin typeface="Arial" pitchFamily="34" charset="0"/>
                <a:ea typeface="Arial" pitchFamily="34" charset="-122"/>
                <a:cs typeface="Arial" pitchFamily="34" charset="-120"/>
              </a:rPr>
              <a:t>Сравнение по размеру помогает сразу понять значение новых слов. Ученики легко запоминают пары big and small, когда видят contrast between a whale and a seahorse or a turtle and a shark.
</a:t>
            </a:r>
            <a:endParaRPr lang="en-US" sz="1202" dirty="0"/>
          </a:p>
        </p:txBody>
      </p:sp>
      <p:sp>
        <p:nvSpPr>
          <p:cNvPr id="12" name="Text 3"/>
          <p:cNvSpPr txBox="1"/>
          <p:nvPr/>
        </p:nvSpPr>
        <p:spPr>
          <a:xfrm>
            <a:off x="4054484" y="2265375"/>
            <a:ext cx="2354400" cy="956700"/>
          </a:xfrm>
          <a:prstGeom prst="rect">
            <a:avLst/>
          </a:prstGeom>
          <a:noFill/>
          <a:ln/>
        </p:spPr>
        <p:txBody>
          <a:bodyPr wrap="square" lIns="0" tIns="0" rIns="0" bIns="0" rtlCol="0" anchor="t"/>
          <a:lstStyle/>
          <a:p>
            <a:pPr algn="l" indent="0" marL="0">
              <a:lnSpc>
                <a:spcPct val="100000"/>
              </a:lnSpc>
              <a:buNone/>
            </a:pPr>
            <a:r>
              <a:rPr lang="en-US" sz="1173" b="1" dirty="0">
                <a:solidFill>
                  <a:srgbClr val="000000"/>
                </a:solidFill>
                <a:latin typeface="Arial" pitchFamily="34" charset="0"/>
                <a:ea typeface="Arial" pitchFamily="34" charset="-122"/>
                <a:cs typeface="Arial" pitchFamily="34" charset="-120"/>
              </a:rPr>
              <a:t>Скорость движения
</a:t>
            </a:r>
            <a:pPr algn="l" indent="0" marL="0">
              <a:lnSpc>
                <a:spcPct val="100000"/>
              </a:lnSpc>
              <a:buNone/>
            </a:pPr>
            <a:r>
              <a:rPr lang="en-US" sz="67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5" dirty="0">
                <a:solidFill>
                  <a:srgbClr val="000000"/>
                </a:solidFill>
                <a:latin typeface="Arial" pitchFamily="34" charset="0"/>
                <a:ea typeface="Arial" pitchFamily="34" charset="-122"/>
                <a:cs typeface="Arial" pitchFamily="34" charset="-120"/>
              </a:rPr>
              <a:t>Слова fast и slow делают описание живым и понятным. Короткие примеры, например a shark is fast и a turtle is slow, показывают разницу без сложной грамматики и длинных предложений.
</a:t>
            </a:r>
            <a:endParaRPr lang="en-US" sz="1173" dirty="0"/>
          </a:p>
        </p:txBody>
      </p:sp>
      <p:sp>
        <p:nvSpPr>
          <p:cNvPr id="13" name="Text 4"/>
          <p:cNvSpPr txBox="1"/>
          <p:nvPr/>
        </p:nvSpPr>
        <p:spPr>
          <a:xfrm>
            <a:off x="4272205" y="3351075"/>
            <a:ext cx="2354400" cy="956700"/>
          </a:xfrm>
          <a:prstGeom prst="rect">
            <a:avLst/>
          </a:prstGeom>
          <a:noFill/>
          <a:ln/>
        </p:spPr>
        <p:txBody>
          <a:bodyPr wrap="square" lIns="0" tIns="0" rIns="0" bIns="0" rtlCol="0" anchor="t"/>
          <a:lstStyle/>
          <a:p>
            <a:pPr algn="l" indent="0" marL="0">
              <a:lnSpc>
                <a:spcPct val="100000"/>
              </a:lnSpc>
              <a:buNone/>
            </a:pPr>
            <a:r>
              <a:rPr lang="en-US" sz="1246" b="1" dirty="0">
                <a:solidFill>
                  <a:srgbClr val="000000"/>
                </a:solidFill>
                <a:latin typeface="Arial" pitchFamily="34" charset="0"/>
                <a:ea typeface="Arial" pitchFamily="34" charset="-122"/>
                <a:cs typeface="Arial" pitchFamily="34" charset="-120"/>
              </a:rPr>
              <a:t>Внешние признаки
</a:t>
            </a:r>
            <a:pPr algn="l" indent="0" marL="0">
              <a:lnSpc>
                <a:spcPct val="100000"/>
              </a:lnSpc>
              <a:buNone/>
            </a:pPr>
            <a:r>
              <a:rPr lang="en-US" sz="71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68" dirty="0">
                <a:solidFill>
                  <a:srgbClr val="000000"/>
                </a:solidFill>
                <a:latin typeface="Arial" pitchFamily="34" charset="0"/>
                <a:ea typeface="Arial" pitchFamily="34" charset="-122"/>
                <a:cs typeface="Arial" pitchFamily="34" charset="-120"/>
              </a:rPr>
              <a:t>Прилагательные long, short, strong, smooth и colorful помогают замечать детали тела и окраски. Они подходят для простых фраз about fins, shells, teeth, tails and bright sea colors.
</a:t>
            </a:r>
            <a:endParaRPr lang="en-US" sz="1246" dirty="0"/>
          </a:p>
        </p:txBody>
      </p:sp>
      <p:sp>
        <p:nvSpPr>
          <p:cNvPr id="14" name="Text 5"/>
          <p:cNvSpPr txBox="1"/>
          <p:nvPr/>
        </p:nvSpPr>
        <p:spPr>
          <a:xfrm>
            <a:off x="6483368" y="1179675"/>
            <a:ext cx="2354400" cy="956700"/>
          </a:xfrm>
          <a:prstGeom prst="rect">
            <a:avLst/>
          </a:prstGeom>
          <a:noFill/>
          <a:ln/>
        </p:spPr>
        <p:txBody>
          <a:bodyPr wrap="square" lIns="0" tIns="0" rIns="0" bIns="0" rtlCol="0" anchor="t"/>
          <a:lstStyle/>
          <a:p>
            <a:pPr algn="l" indent="0" marL="0">
              <a:lnSpc>
                <a:spcPct val="100000"/>
              </a:lnSpc>
              <a:buNone/>
            </a:pPr>
            <a:r>
              <a:rPr lang="en-US" sz="1285" b="1" dirty="0">
                <a:solidFill>
                  <a:srgbClr val="000000"/>
                </a:solidFill>
                <a:latin typeface="Arial" pitchFamily="34" charset="0"/>
                <a:ea typeface="Arial" pitchFamily="34" charset="-122"/>
                <a:cs typeface="Arial" pitchFamily="34" charset="-120"/>
              </a:rPr>
              <a:t>Характер и поведение
</a:t>
            </a:r>
            <a:pPr algn="l" indent="0" marL="0">
              <a:lnSpc>
                <a:spcPct val="100000"/>
              </a:lnSpc>
              <a:buNone/>
            </a:pPr>
            <a:r>
              <a:rPr lang="en-US" sz="73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2" dirty="0">
                <a:solidFill>
                  <a:srgbClr val="000000"/>
                </a:solidFill>
                <a:latin typeface="Arial" pitchFamily="34" charset="0"/>
                <a:ea typeface="Arial" pitchFamily="34" charset="-122"/>
                <a:cs typeface="Arial" pitchFamily="34" charset="-120"/>
              </a:rPr>
              <a:t>Слова gentle, dangerous и noisy учат не только описывать внешний вид, но и поведение животных. Так ученик может сказать, что a dolphin is gentle, while a shark is dangerous.
</a:t>
            </a:r>
            <a:endParaRPr lang="en-US" sz="1285" dirty="0"/>
          </a:p>
        </p:txBody>
      </p:sp>
      <p:sp>
        <p:nvSpPr>
          <p:cNvPr id="15" name="Text 6"/>
          <p:cNvSpPr txBox="1"/>
          <p:nvPr/>
        </p:nvSpPr>
        <p:spPr>
          <a:xfrm>
            <a:off x="6694277" y="2265375"/>
            <a:ext cx="2354400" cy="956700"/>
          </a:xfrm>
          <a:prstGeom prst="rect">
            <a:avLst/>
          </a:prstGeom>
          <a:noFill/>
          <a:ln/>
        </p:spPr>
        <p:txBody>
          <a:bodyPr wrap="square" lIns="0" tIns="0" rIns="0" bIns="0" rtlCol="0" anchor="t"/>
          <a:lstStyle/>
          <a:p>
            <a:pPr algn="l" indent="0" marL="0">
              <a:lnSpc>
                <a:spcPct val="100000"/>
              </a:lnSpc>
              <a:buNone/>
            </a:pPr>
            <a:r>
              <a:rPr lang="en-US" sz="1121" b="1" dirty="0">
                <a:solidFill>
                  <a:srgbClr val="000000"/>
                </a:solidFill>
                <a:latin typeface="Arial" pitchFamily="34" charset="0"/>
                <a:ea typeface="Arial" pitchFamily="34" charset="-122"/>
                <a:cs typeface="Arial" pitchFamily="34" charset="-120"/>
              </a:rPr>
              <a:t>Учимся через пары
</a:t>
            </a:r>
            <a:pPr algn="l" indent="0" marL="0">
              <a:lnSpc>
                <a:spcPct val="100000"/>
              </a:lnSpc>
              <a:buNone/>
            </a:pPr>
            <a:r>
              <a:rPr lang="en-US" sz="64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61" dirty="0">
                <a:solidFill>
                  <a:srgbClr val="000000"/>
                </a:solidFill>
                <a:latin typeface="Arial" pitchFamily="34" charset="0"/>
                <a:ea typeface="Arial" pitchFamily="34" charset="-122"/>
                <a:cs typeface="Arial" pitchFamily="34" charset="-120"/>
              </a:rPr>
              <a:t>Противопоставления big and small, fast and slow, long and short удобны для повторения в классе. Такие пары развивают словарь быстрее, потому что новый материал связан с уже знакомыми словами.
</a:t>
            </a:r>
            <a:endParaRPr lang="en-US" sz="112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Диаграмма показывает, что морская среда встречается чаще всего, поэтому именно она дает больше всего слов для описания животных и их привычек.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Sea and ocean dominate, while river, lake and pond expand the topic to freshwater habitats and local nature.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Учебная тема «Water world/animals»; условное распределение для учебной диаграммы.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Where water animals live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12</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398948" y="938850"/>
            <a:ext cx="3274305" cy="3265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06750" y="621650"/>
            <a:ext cx="4932000" cy="1097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Freshwater animals: river and lake words
</a:t>
            </a:r>
            <a:endParaRPr lang="en-US" sz="3000" dirty="0"/>
          </a:p>
        </p:txBody>
      </p:sp>
      <p:sp>
        <p:nvSpPr>
          <p:cNvPr id="9"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13</a:t>
            </a:r>
            <a:endParaRPr lang="en-US" sz="1800" dirty="0"/>
          </a:p>
        </p:txBody>
      </p:sp>
      <p:sp>
        <p:nvSpPr>
          <p:cNvPr id="10" name="Text 2"/>
          <p:cNvSpPr txBox="1"/>
          <p:nvPr/>
        </p:nvSpPr>
        <p:spPr>
          <a:xfrm>
            <a:off x="833200" y="1866203"/>
            <a:ext cx="1914347" cy="1230515"/>
          </a:xfrm>
          <a:prstGeom prst="rect">
            <a:avLst/>
          </a:prstGeom>
          <a:noFill/>
          <a:ln/>
        </p:spPr>
        <p:txBody>
          <a:bodyPr wrap="square" lIns="0" tIns="0" rIns="0" bIns="0" rtlCol="0" anchor="t"/>
          <a:lstStyle/>
          <a:p>
            <a:pPr algn="l" indent="0" marL="0">
              <a:lnSpc>
                <a:spcPct val="100000"/>
              </a:lnSpc>
              <a:buNone/>
            </a:pPr>
            <a:r>
              <a:rPr lang="en-US" sz="1263" b="1" dirty="0">
                <a:solidFill>
                  <a:srgbClr val="000000"/>
                </a:solidFill>
                <a:latin typeface="Arial" pitchFamily="34" charset="0"/>
                <a:ea typeface="Arial" pitchFamily="34" charset="-122"/>
                <a:cs typeface="Arial" pitchFamily="34" charset="-120"/>
              </a:rPr>
              <a:t>Пресная вода
</a:t>
            </a:r>
            <a:pPr algn="l" indent="0" marL="0">
              <a:lnSpc>
                <a:spcPct val="100000"/>
              </a:lnSpc>
              <a:buNone/>
            </a:pPr>
            <a:r>
              <a:rPr lang="en-US" sz="90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83" dirty="0">
                <a:solidFill>
                  <a:srgbClr val="000000"/>
                </a:solidFill>
                <a:latin typeface="Arial" pitchFamily="34" charset="0"/>
                <a:ea typeface="Arial" pitchFamily="34" charset="-122"/>
                <a:cs typeface="Arial" pitchFamily="34" charset="-120"/>
              </a:rPr>
              <a:t>Слова river, lake, pond и freshwater помогают назвать местные водоемы. Ученики учатся различать пресную и морскую среду, чтобы точнее описывать, где живут animals.
</a:t>
            </a:r>
            <a:endParaRPr lang="en-US" sz="1263" dirty="0"/>
          </a:p>
        </p:txBody>
      </p:sp>
      <p:sp>
        <p:nvSpPr>
          <p:cNvPr id="11" name="Text 3"/>
          <p:cNvSpPr txBox="1"/>
          <p:nvPr/>
        </p:nvSpPr>
        <p:spPr>
          <a:xfrm>
            <a:off x="833200" y="3292664"/>
            <a:ext cx="1914347" cy="1230515"/>
          </a:xfrm>
          <a:prstGeom prst="rect">
            <a:avLst/>
          </a:prstGeom>
          <a:noFill/>
          <a:ln/>
        </p:spPr>
        <p:txBody>
          <a:bodyPr wrap="square" lIns="0" tIns="0" rIns="0" bIns="0" rtlCol="0" anchor="t"/>
          <a:lstStyle/>
          <a:p>
            <a:pPr algn="l" indent="0" marL="0">
              <a:lnSpc>
                <a:spcPct val="100000"/>
              </a:lnSpc>
              <a:buNone/>
            </a:pPr>
            <a:r>
              <a:rPr lang="en-US" sz="1277" b="1" dirty="0">
                <a:solidFill>
                  <a:srgbClr val="000000"/>
                </a:solidFill>
                <a:latin typeface="Arial" pitchFamily="34" charset="0"/>
                <a:ea typeface="Arial" pitchFamily="34" charset="-122"/>
                <a:cs typeface="Arial" pitchFamily="34" charset="-120"/>
              </a:rPr>
              <a:t>Слова места
</a:t>
            </a:r>
            <a:pPr algn="l" indent="0" marL="0">
              <a:lnSpc>
                <a:spcPct val="100000"/>
              </a:lnSpc>
              <a:buNone/>
            </a:pPr>
            <a:r>
              <a:rPr lang="en-US" sz="91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000000"/>
                </a:solidFill>
                <a:latin typeface="Arial" pitchFamily="34" charset="0"/>
                <a:ea typeface="Arial" pitchFamily="34" charset="-122"/>
                <a:cs typeface="Arial" pitchFamily="34" charset="-120"/>
              </a:rPr>
              <a:t>Лексика reeds, shore and boat помогает описывать берег и окружение водоема. Она делает ответ полнее: ученик может сказать, что a frog lives near reeds on the shore.
</a:t>
            </a:r>
            <a:endParaRPr lang="en-US" sz="1277" dirty="0"/>
          </a:p>
        </p:txBody>
      </p:sp>
      <p:sp>
        <p:nvSpPr>
          <p:cNvPr id="12" name="Text 4"/>
          <p:cNvSpPr txBox="1"/>
          <p:nvPr/>
        </p:nvSpPr>
        <p:spPr>
          <a:xfrm>
            <a:off x="3324489" y="1866203"/>
            <a:ext cx="1914347" cy="1230515"/>
          </a:xfrm>
          <a:prstGeom prst="rect">
            <a:avLst/>
          </a:prstGeom>
          <a:noFill/>
          <a:ln/>
        </p:spPr>
        <p:txBody>
          <a:bodyPr wrap="square" lIns="0" tIns="0" rIns="0" bIns="0" rtlCol="0" anchor="t"/>
          <a:lstStyle/>
          <a:p>
            <a:pPr algn="l" indent="0" marL="0">
              <a:lnSpc>
                <a:spcPct val="100000"/>
              </a:lnSpc>
              <a:buNone/>
            </a:pPr>
            <a:r>
              <a:rPr lang="en-US" sz="1255" b="1" dirty="0">
                <a:solidFill>
                  <a:srgbClr val="000000"/>
                </a:solidFill>
                <a:latin typeface="Arial" pitchFamily="34" charset="0"/>
                <a:ea typeface="Arial" pitchFamily="34" charset="-122"/>
                <a:cs typeface="Arial" pitchFamily="34" charset="-120"/>
              </a:rPr>
              <a:t>Животные рек и озер
</a:t>
            </a:r>
            <a:pPr algn="l" indent="0" marL="0">
              <a:lnSpc>
                <a:spcPct val="100000"/>
              </a:lnSpc>
              <a:buNone/>
            </a:pPr>
            <a:r>
              <a:rPr lang="en-US" sz="89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6" dirty="0">
                <a:solidFill>
                  <a:srgbClr val="000000"/>
                </a:solidFill>
                <a:latin typeface="Arial" pitchFamily="34" charset="0"/>
                <a:ea typeface="Arial" pitchFamily="34" charset="-122"/>
                <a:cs typeface="Arial" pitchFamily="34" charset="-120"/>
              </a:rPr>
              <a:t>К пресной воде часто относят carp, pike, catfish, frog, duck and beaver. Эти слова удобно повторять в коротких фразах, потому что они связаны с природой, которую дети видят рядом.
</a:t>
            </a:r>
            <a:endParaRPr lang="en-US" sz="1255" dirty="0"/>
          </a:p>
        </p:txBody>
      </p:sp>
      <p:sp>
        <p:nvSpPr>
          <p:cNvPr id="13" name="Text 5"/>
          <p:cNvSpPr txBox="1"/>
          <p:nvPr/>
        </p:nvSpPr>
        <p:spPr>
          <a:xfrm>
            <a:off x="3324489" y="3292664"/>
            <a:ext cx="1914347" cy="1230515"/>
          </a:xfrm>
          <a:prstGeom prst="rect">
            <a:avLst/>
          </a:prstGeom>
          <a:noFill/>
          <a:ln/>
        </p:spPr>
        <p:txBody>
          <a:bodyPr wrap="square" lIns="0" tIns="0" rIns="0" bIns="0" rtlCol="0" anchor="t"/>
          <a:lstStyle/>
          <a:p>
            <a:pPr algn="l" indent="0" marL="0">
              <a:lnSpc>
                <a:spcPct val="100000"/>
              </a:lnSpc>
              <a:buNone/>
            </a:pPr>
            <a:r>
              <a:rPr lang="en-US" sz="1284" b="1" dirty="0">
                <a:solidFill>
                  <a:srgbClr val="000000"/>
                </a:solidFill>
                <a:latin typeface="Arial" pitchFamily="34" charset="0"/>
                <a:ea typeface="Arial" pitchFamily="34" charset="-122"/>
                <a:cs typeface="Arial" pitchFamily="34" charset="-120"/>
              </a:rPr>
              <a:t>Простые предложения
</a:t>
            </a:r>
            <a:pPr algn="l" indent="0" marL="0">
              <a:lnSpc>
                <a:spcPct val="100000"/>
              </a:lnSpc>
              <a:buNone/>
            </a:pPr>
            <a:r>
              <a:rPr lang="en-US" sz="91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Короткие модели вроде A fish swims in a river и A duck can live in water and on land помогают говорить уверенно. Они подходят для устных ответов и мини-описаний.
</a:t>
            </a:r>
            <a:endParaRPr lang="en-US" sz="1284"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200" y="2526629"/>
            <a:ext cx="4296900" cy="1712441"/>
          </a:xfrm>
          <a:prstGeom prst="rect">
            <a:avLst/>
          </a:prstGeom>
        </p:spPr>
      </p:pic>
      <p:sp>
        <p:nvSpPr>
          <p:cNvPr id="4" name="Text 0"/>
          <p:cNvSpPr txBox="1"/>
          <p:nvPr/>
        </p:nvSpPr>
        <p:spPr>
          <a:xfrm>
            <a:off x="4992225" y="2228625"/>
            <a:ext cx="3818400" cy="23082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Короткие слова помогают строить простые описания животных и связывать признак, действие и объект в одном предложении.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Прилагательные и глаголы дают готовую модель описания: признак + животное + действие. Это удобно для простых устных ответов и первых письменных фраз.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Школьный словарь и тема «Water world/animals»
</a:t>
            </a:r>
            <a:endParaRPr lang="en-US" sz="1400" dirty="0"/>
          </a:p>
        </p:txBody>
      </p:sp>
      <p:sp>
        <p:nvSpPr>
          <p:cNvPr id="5" name="Text 1"/>
          <p:cNvSpPr txBox="1"/>
          <p:nvPr/>
        </p:nvSpPr>
        <p:spPr>
          <a:xfrm>
            <a:off x="357200" y="1316700"/>
            <a:ext cx="8453400" cy="685500"/>
          </a:xfrm>
          <a:prstGeom prst="rect">
            <a:avLst/>
          </a:prstGeom>
          <a:noFill/>
          <a:ln/>
        </p:spPr>
        <p:txBody>
          <a:bodyPr wrap="square" lIns="0" tIns="0" rIns="0" bIns="0" rtlCol="0" anchor="t"/>
          <a:lstStyle/>
          <a:p>
            <a:pPr algn="l" indent="0" marL="0">
              <a:lnSpc>
                <a:spcPct val="100000"/>
              </a:lnSpc>
              <a:buNone/>
            </a:pPr>
            <a:r>
              <a:rPr lang="en-US" sz="2698" dirty="0">
                <a:solidFill>
                  <a:srgbClr val="000000"/>
                </a:solidFill>
                <a:latin typeface="Arial" pitchFamily="34" charset="0"/>
                <a:ea typeface="Arial" pitchFamily="34" charset="-122"/>
                <a:cs typeface="Arial" pitchFamily="34" charset="-120"/>
              </a:rPr>
              <a:t>Useful adjectives and verbs for describing water animals
</a:t>
            </a:r>
            <a:endParaRPr lang="en-US" sz="2698"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14</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175000" y="2989800"/>
            <a:ext cx="5252100" cy="20151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3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простые модели помогают строить короткие описания животных.
</a:t>
            </a:r>
            <a:endParaRPr lang="en-US" sz="4000" dirty="0"/>
          </a:p>
        </p:txBody>
      </p:sp>
      <p:sp>
        <p:nvSpPr>
          <p:cNvPr id="4" name="Text 1"/>
          <p:cNvSpPr txBox="1"/>
          <p:nvPr/>
        </p:nvSpPr>
        <p:spPr>
          <a:xfrm>
            <a:off x="357200" y="529175"/>
            <a:ext cx="4214700" cy="1841400"/>
          </a:xfrm>
          <a:prstGeom prst="rect">
            <a:avLst/>
          </a:prstGeom>
          <a:noFill/>
          <a:ln/>
        </p:spPr>
        <p:txBody>
          <a:bodyPr wrap="square" lIns="0" tIns="0" rIns="0" bIns="0" rtlCol="0" anchor="ctr"/>
          <a:lstStyle/>
          <a:p>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Для шестого класса достаточно трёх опор: артикли, множественное число и there is / there are. Они позволяют быстро составлять понятные предложения о водных животных.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434343"/>
                </a:solidFill>
                <a:latin typeface="Arial" pitchFamily="34" charset="0"/>
                <a:ea typeface="Arial" pitchFamily="34" charset="-122"/>
                <a:cs typeface="Arial" pitchFamily="34" charset="-120"/>
              </a:rPr>
              <a:t>Учебная тема «Water world/animals», обобщение базовой грамматики
</a:t>
            </a:r>
            <a:endParaRPr lang="en-US" sz="1600" dirty="0"/>
          </a:p>
        </p:txBody>
      </p:sp>
      <p:sp>
        <p:nvSpPr>
          <p:cNvPr id="5" name="Text 2"/>
          <p:cNvSpPr txBox="1"/>
          <p:nvPr/>
        </p:nvSpPr>
        <p:spPr>
          <a:xfrm>
            <a:off x="35720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15</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037" y="1408575"/>
            <a:ext cx="8451727" cy="3115800"/>
          </a:xfrm>
          <a:prstGeom prst="rect">
            <a:avLst/>
          </a:prstGeom>
        </p:spPr>
      </p:pic>
      <p:sp>
        <p:nvSpPr>
          <p:cNvPr id="4" name="Text 0"/>
          <p:cNvSpPr txBox="1"/>
          <p:nvPr/>
        </p:nvSpPr>
        <p:spPr>
          <a:xfrm>
            <a:off x="357200" y="304275"/>
            <a:ext cx="8453400" cy="970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How pollution affects water animals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Цепочка причин и последствий для обсуждения экологической лексики на уроке английского языка.
</a:t>
            </a:r>
            <a:endParaRPr lang="en-US" sz="3000" dirty="0"/>
          </a:p>
        </p:txBody>
      </p:sp>
      <p:sp>
        <p:nvSpPr>
          <p:cNvPr id="5"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16</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51" y="0"/>
            <a:ext cx="221009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190875" y="239425"/>
            <a:ext cx="5672700" cy="759300"/>
          </a:xfrm>
          <a:prstGeom prst="rect">
            <a:avLst/>
          </a:prstGeom>
          <a:noFill/>
          <a:ln/>
        </p:spPr>
        <p:txBody>
          <a:bodyPr wrap="square" lIns="0" tIns="0" rIns="0" bIns="0" rtlCol="0" anchor="t"/>
          <a:lstStyle/>
          <a:p>
            <a:pPr algn="l" indent="0" marL="0">
              <a:lnSpc>
                <a:spcPct val="100000"/>
              </a:lnSpc>
              <a:buNone/>
            </a:pPr>
            <a:r>
              <a:rPr lang="en-US" sz="3000" dirty="0">
                <a:solidFill>
                  <a:srgbClr val="050505"/>
                </a:solidFill>
                <a:latin typeface="Arial" pitchFamily="34" charset="0"/>
                <a:ea typeface="Arial" pitchFamily="34" charset="-122"/>
                <a:cs typeface="Arial" pitchFamily="34" charset="-120"/>
              </a:rPr>
              <a:t>People and the water world
</a:t>
            </a:r>
            <a:endParaRPr lang="en-US" sz="3000" dirty="0"/>
          </a:p>
        </p:txBody>
      </p:sp>
      <p:sp>
        <p:nvSpPr>
          <p:cNvPr id="10"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17</a:t>
            </a:r>
            <a:endParaRPr lang="en-US" sz="1800" dirty="0"/>
          </a:p>
        </p:txBody>
      </p:sp>
      <p:sp>
        <p:nvSpPr>
          <p:cNvPr id="11" name="Text 2"/>
          <p:cNvSpPr txBox="1"/>
          <p:nvPr/>
        </p:nvSpPr>
        <p:spPr>
          <a:xfrm>
            <a:off x="3190837" y="1855902"/>
            <a:ext cx="2729725" cy="984606"/>
          </a:xfrm>
          <a:prstGeom prst="rect">
            <a:avLst/>
          </a:prstGeom>
          <a:noFill/>
          <a:ln/>
        </p:spPr>
        <p:txBody>
          <a:bodyPr wrap="square" lIns="0" tIns="0" rIns="0" bIns="0" rtlCol="0" anchor="t"/>
          <a:lstStyle/>
          <a:p>
            <a:pPr algn="l" indent="0" marL="0">
              <a:lnSpc>
                <a:spcPct val="100000"/>
              </a:lnSpc>
              <a:buNone/>
            </a:pPr>
            <a:r>
              <a:rPr lang="en-US" sz="1214" b="1" dirty="0">
                <a:solidFill>
                  <a:srgbClr val="000000"/>
                </a:solidFill>
                <a:latin typeface="Arial" pitchFamily="34" charset="0"/>
                <a:ea typeface="Arial" pitchFamily="34" charset="-122"/>
                <a:cs typeface="Arial" pitchFamily="34" charset="-120"/>
              </a:rPr>
              <a:t>Отдых и движение
</a:t>
            </a:r>
            <a:pPr algn="l" indent="0" marL="0">
              <a:lnSpc>
                <a:spcPct val="100000"/>
              </a:lnSpc>
              <a:buNone/>
            </a:pPr>
            <a:r>
              <a:rPr lang="en-US" sz="69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41" dirty="0">
                <a:solidFill>
                  <a:srgbClr val="000000"/>
                </a:solidFill>
                <a:latin typeface="Arial" pitchFamily="34" charset="0"/>
                <a:ea typeface="Arial" pitchFamily="34" charset="-122"/>
                <a:cs typeface="Arial" pitchFamily="34" charset="-120"/>
              </a:rPr>
              <a:t>People swim, boat and dive in water, so the topic connects language with real-life activities. Такие действия помогают ученикам использовать новые слова в знакомых ситуациях and everyday examples.
</a:t>
            </a:r>
            <a:endParaRPr lang="en-US" sz="1214" dirty="0"/>
          </a:p>
        </p:txBody>
      </p:sp>
      <p:sp>
        <p:nvSpPr>
          <p:cNvPr id="12" name="Text 3"/>
          <p:cNvSpPr txBox="1"/>
          <p:nvPr/>
        </p:nvSpPr>
        <p:spPr>
          <a:xfrm>
            <a:off x="6133502" y="1855902"/>
            <a:ext cx="2729725"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Забота о природе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Глаголы protect, help, save и care about показывают, как люди can support animals. Короткие фразы about cleaning beaches and keeping water clean подходят для simple classroom speech.
</a:t>
            </a:r>
            <a:endParaRPr lang="en-US" sz="1323" dirty="0"/>
          </a:p>
        </p:txBody>
      </p:sp>
      <p:sp>
        <p:nvSpPr>
          <p:cNvPr id="13" name="Text 4"/>
          <p:cNvSpPr txBox="1"/>
          <p:nvPr/>
        </p:nvSpPr>
        <p:spPr>
          <a:xfrm>
            <a:off x="3190837" y="3612631"/>
            <a:ext cx="2729725"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Наблюдение и обучение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Children visit aquariums, watch videos and read books about sea animals. Scientists also study whales and dolphins, so the topic links school English with real knowledge and curiosity about nature.
</a:t>
            </a:r>
            <a:endParaRPr lang="en-US" sz="1323" dirty="0"/>
          </a:p>
        </p:txBody>
      </p:sp>
      <p:sp>
        <p:nvSpPr>
          <p:cNvPr id="14" name="Text 5"/>
          <p:cNvSpPr txBox="1"/>
          <p:nvPr/>
        </p:nvSpPr>
        <p:spPr>
          <a:xfrm>
            <a:off x="6133502" y="3612631"/>
            <a:ext cx="2729725" cy="984606"/>
          </a:xfrm>
          <a:prstGeom prst="rect">
            <a:avLst/>
          </a:prstGeom>
          <a:noFill/>
          <a:ln/>
        </p:spPr>
        <p:txBody>
          <a:bodyPr wrap="square" lIns="0" tIns="0" rIns="0" bIns="0" rtlCol="0" anchor="t"/>
          <a:lstStyle/>
          <a:p>
            <a:pPr algn="l" indent="0" marL="0">
              <a:lnSpc>
                <a:spcPct val="100000"/>
              </a:lnSpc>
              <a:buNone/>
            </a:pPr>
            <a:r>
              <a:rPr lang="en-US" sz="1323" b="1" dirty="0">
                <a:solidFill>
                  <a:srgbClr val="000000"/>
                </a:solidFill>
                <a:latin typeface="Arial" pitchFamily="34" charset="0"/>
                <a:ea typeface="Arial" pitchFamily="34" charset="-122"/>
                <a:cs typeface="Arial" pitchFamily="34" charset="-120"/>
              </a:rPr>
              <a:t>Практика в речи
</a:t>
            </a:r>
            <a:pPr algn="l"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34" dirty="0">
                <a:solidFill>
                  <a:srgbClr val="000000"/>
                </a:solidFill>
                <a:latin typeface="Arial" pitchFamily="34" charset="0"/>
                <a:ea typeface="Arial" pitchFamily="34" charset="-122"/>
                <a:cs typeface="Arial" pitchFamily="34" charset="-120"/>
              </a:rPr>
              <a:t>Ученики могут рассказать, what people do near water and why it matters. Такие ответы развивают vocabulary, make speaking easier and help connect animals with human responsibility.
</a:t>
            </a:r>
            <a:endParaRPr lang="en-US" sz="1323"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Мини-опрос показывает, какие слова нравятся детям больше всего и какие животные быстрее запоминаются на уроке.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Dolphin, whale and turtle lead the survey, while octopus and shark are less chosen because they seem less familiar or more unusual.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Мини-опрос класса по теме «Water world»; условные учебные данные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Favorite water animals in a class survey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18</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6750" y="621650"/>
            <a:ext cx="8556900" cy="6219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Mini review: what students should know
</a:t>
            </a:r>
            <a:endParaRPr lang="en-US" sz="3000" dirty="0"/>
          </a:p>
        </p:txBody>
      </p:sp>
      <p:sp>
        <p:nvSpPr>
          <p:cNvPr id="8"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19</a:t>
            </a:r>
            <a:endParaRPr lang="en-US" sz="1800" dirty="0"/>
          </a:p>
        </p:txBody>
      </p:sp>
      <p:sp>
        <p:nvSpPr>
          <p:cNvPr id="9" name="Text 2"/>
          <p:cNvSpPr txBox="1"/>
          <p:nvPr/>
        </p:nvSpPr>
        <p:spPr>
          <a:xfrm>
            <a:off x="1408775"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Vocabulary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Сначала ученики узнают названия водных животных и мест обитания. Они могут различать sea, ocean, river, lake и pond, а также называть fish, dolphin, whale, turtle, octopus and crab.
</a:t>
            </a:r>
            <a:endParaRPr lang="en-US" sz="1400" dirty="0"/>
          </a:p>
        </p:txBody>
      </p:sp>
      <p:sp>
        <p:nvSpPr>
          <p:cNvPr id="10" name="Text 3"/>
          <p:cNvSpPr txBox="1"/>
          <p:nvPr/>
        </p:nvSpPr>
        <p:spPr>
          <a:xfrm>
            <a:off x="3674708"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Grammar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Затем повторяются простые модели: It is, It can, There is и There are. Эти структуры помогают строить короткие, понятные предложения без сложных времён и длинных конструкций.
</a:t>
            </a:r>
            <a:endParaRPr lang="en-US" sz="1400" dirty="0"/>
          </a:p>
        </p:txBody>
      </p:sp>
      <p:sp>
        <p:nvSpPr>
          <p:cNvPr id="11" name="Text 4"/>
          <p:cNvSpPr txBox="1"/>
          <p:nvPr/>
        </p:nvSpPr>
        <p:spPr>
          <a:xfrm>
            <a:off x="5940625" y="1807000"/>
            <a:ext cx="1821000" cy="2274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Speaking
</a:t>
            </a:r>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В конце темы ученик должен уверенно сказать 3–4 предложения об одном животном. Такой ответ может включать название, место обитания, действие и один интересный факт.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39950" y="842000"/>
            <a:ext cx="5109000" cy="2645100"/>
          </a:xfrm>
          <a:prstGeom prst="rect">
            <a:avLst/>
          </a:prstGeom>
          <a:noFill/>
          <a:ln/>
        </p:spPr>
        <p:txBody>
          <a:bodyPr wrap="square" lIns="0" tIns="0" rIns="0" bIns="0" rtlCol="0" anchor="t"/>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Water world in English: key ideas and learning outcomes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Тема water world помогает выучить полезную лексику, повторить базовую грамматику и научиться говорить о животных простыми фразами. Урок связывает английский язык с природой и заботой о ней.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2026-05-30T16:49:54Z</dcterms:created>
  <dcterms:modified xsi:type="dcterms:W3CDTF">2026-05-30T16:49:54Z</dcterms:modified>
</cp:coreProperties>
</file>