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живого
</a:t>
            </a:r>
            <a:endParaRPr lang="en-US" sz="3400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отличить живое: ключевые признаки и их единство.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объекты проявляют лишь отдельные признаки жизни: вирусы, споры и покоящиеся семена. Поэтому биология оценивает не один признак, а их совокупность и взаимосвязь.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живое не всегда легко отличить от неживого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149371"/>
            <a:ext cx="8795400" cy="199270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как элементарная единица живого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70625" y="3916050"/>
            <a:ext cx="1533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служит минимальной структурной единицей живых организмов: именно из неё построены ткани, органы и целый организм, если речь не идёт о вирусах.
</a:t>
            </a:r>
            <a:endParaRPr lang="en-US" sz="700" dirty="0"/>
          </a:p>
        </p:txBody>
      </p:sp>
      <p:sp>
        <p:nvSpPr>
          <p:cNvPr id="13" name="Text 3"/>
          <p:cNvSpPr txBox="1"/>
          <p:nvPr/>
        </p:nvSpPr>
        <p:spPr>
          <a:xfrm>
            <a:off x="270625" y="3656750"/>
            <a:ext cx="15330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Структурная основа
</a:t>
            </a:r>
            <a:endParaRPr lang="en-US" sz="900" dirty="0"/>
          </a:p>
        </p:txBody>
      </p:sp>
      <p:sp>
        <p:nvSpPr>
          <p:cNvPr id="14" name="Text 4"/>
          <p:cNvSpPr txBox="1"/>
          <p:nvPr/>
        </p:nvSpPr>
        <p:spPr>
          <a:xfrm>
            <a:off x="7341000" y="3916050"/>
            <a:ext cx="1533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клетке объединяются обмен веществ, передача информации и образование новых структур, поэтому именно она является главной единицей, где реализуются свойства живого.
</a:t>
            </a:r>
            <a:endParaRPr lang="en-US" sz="700" dirty="0"/>
          </a:p>
        </p:txBody>
      </p:sp>
      <p:sp>
        <p:nvSpPr>
          <p:cNvPr id="15" name="Text 5"/>
          <p:cNvSpPr txBox="1"/>
          <p:nvPr/>
        </p:nvSpPr>
        <p:spPr>
          <a:xfrm>
            <a:off x="7341000" y="3656750"/>
            <a:ext cx="15330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Единый центр жизни
</a:t>
            </a:r>
            <a:endParaRPr lang="en-US" sz="900" dirty="0"/>
          </a:p>
        </p:txBody>
      </p:sp>
      <p:sp>
        <p:nvSpPr>
          <p:cNvPr id="16" name="Text 6"/>
          <p:cNvSpPr txBox="1"/>
          <p:nvPr/>
        </p:nvSpPr>
        <p:spPr>
          <a:xfrm>
            <a:off x="5573406" y="3916050"/>
            <a:ext cx="1533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ускоряют реакции обмена веществ, благодаря чему клетка получает энергию, строит собственные структуры, обновляет повреждённые элементы и поддерживает устойчивость.
</a:t>
            </a:r>
            <a:endParaRPr lang="en-US" sz="700" dirty="0"/>
          </a:p>
        </p:txBody>
      </p:sp>
      <p:sp>
        <p:nvSpPr>
          <p:cNvPr id="17" name="Text 7"/>
          <p:cNvSpPr txBox="1"/>
          <p:nvPr/>
        </p:nvSpPr>
        <p:spPr>
          <a:xfrm>
            <a:off x="5573406" y="3656750"/>
            <a:ext cx="15330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системы
</a:t>
            </a:r>
            <a:endParaRPr lang="en-US" sz="900" dirty="0"/>
          </a:p>
        </p:txBody>
      </p:sp>
      <p:sp>
        <p:nvSpPr>
          <p:cNvPr id="18" name="Text 8"/>
          <p:cNvSpPr txBox="1"/>
          <p:nvPr/>
        </p:nvSpPr>
        <p:spPr>
          <a:xfrm>
            <a:off x="3805813" y="3916050"/>
            <a:ext cx="1533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хранит информацию о строении и функциях организма. Через её работу клетка передаёт наследственные признаки, а также управляет синтезом белков и других веществ.
</a:t>
            </a:r>
            <a:endParaRPr lang="en-US" sz="700" dirty="0"/>
          </a:p>
        </p:txBody>
      </p:sp>
      <p:sp>
        <p:nvSpPr>
          <p:cNvPr id="19" name="Text 9"/>
          <p:cNvSpPr txBox="1"/>
          <p:nvPr/>
        </p:nvSpPr>
        <p:spPr>
          <a:xfrm>
            <a:off x="3805813" y="3656750"/>
            <a:ext cx="15330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Наследственный материал
</a:t>
            </a:r>
            <a:endParaRPr lang="en-US" sz="900" dirty="0"/>
          </a:p>
        </p:txBody>
      </p:sp>
      <p:sp>
        <p:nvSpPr>
          <p:cNvPr id="20" name="Text 10"/>
          <p:cNvSpPr txBox="1"/>
          <p:nvPr/>
        </p:nvSpPr>
        <p:spPr>
          <a:xfrm>
            <a:off x="2038219" y="3916050"/>
            <a:ext cx="1533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клетку от внешней среды, а цитоплазма создаёт пространство, где протекают реакции, обеспечивающие поддержание жизнедеятельности и согласованную работу компонентов.
</a:t>
            </a:r>
            <a:endParaRPr lang="en-US" sz="700" dirty="0"/>
          </a:p>
        </p:txBody>
      </p:sp>
      <p:sp>
        <p:nvSpPr>
          <p:cNvPr id="21" name="Text 11"/>
          <p:cNvSpPr txBox="1"/>
          <p:nvPr/>
        </p:nvSpPr>
        <p:spPr>
          <a:xfrm>
            <a:off x="2038219" y="3656750"/>
            <a:ext cx="1533000" cy="2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среда
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77050" y="995808"/>
            <a:ext cx="3592500" cy="352233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строения и функций в живой природе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3515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строение органа редко бывает случайным: его форма связана с выполняемой функцией и помогает организму действовать эффективнее в конкретных условиях среды.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0000" y="10985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и назначение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23230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обеспечивает фотосинтез и испарение воды, крыло птицы приспособлено к полёту, корень — к поглощению веществ, а эритроцит — к переносу кислорода.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70000" y="197938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специализации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270000" y="3128475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Специализация клеток, тканей и органов делает работу организма согласованной: каждая часть выполняет свою задачу, не дублируя функции других структур без необходимости.
</a:t>
            </a:r>
            <a:endParaRPr lang="en-US" sz="900" dirty="0"/>
          </a:p>
        </p:txBody>
      </p:sp>
      <p:sp>
        <p:nvSpPr>
          <p:cNvPr id="15" name="Text 7"/>
          <p:cNvSpPr txBox="1"/>
          <p:nvPr/>
        </p:nvSpPr>
        <p:spPr>
          <a:xfrm>
            <a:off x="270000" y="2875560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высокая эффективность
</a:t>
            </a:r>
            <a:endParaRPr lang="en-US" sz="1300" dirty="0"/>
          </a:p>
        </p:txBody>
      </p:sp>
      <p:sp>
        <p:nvSpPr>
          <p:cNvPr id="16" name="Text 8"/>
          <p:cNvSpPr txBox="1"/>
          <p:nvPr/>
        </p:nvSpPr>
        <p:spPr>
          <a:xfrm>
            <a:off x="270000" y="4050250"/>
            <a:ext cx="45165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Гомологичные органы у разных организмов указывают на общее происхождение и помогают установить родство видов, даже если внешне эти органы выполняют разные функции.
</a:t>
            </a:r>
            <a:endParaRPr lang="en-US" sz="900" dirty="0"/>
          </a:p>
        </p:txBody>
      </p:sp>
      <p:sp>
        <p:nvSpPr>
          <p:cNvPr id="17" name="Text 9"/>
          <p:cNvSpPr txBox="1"/>
          <p:nvPr/>
        </p:nvSpPr>
        <p:spPr>
          <a:xfrm>
            <a:off x="270000" y="3797335"/>
            <a:ext cx="45165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Эволюционное значение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6604" y="1576525"/>
            <a:ext cx="4011791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живого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какие признаки лежат в основе жизни и как они проявляются в конкретных примерах.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свойства взаимосвязаны: без обмена веществ, роста и реакции на среду организм не может существовать как единое целое.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курсу биологии: основные свойства живых организмов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признаки наиболее важны для распознавания живого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 теме «Свойства живого»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признаки жизни оцениваются вместе: отдельный критерий сам по себе ещё не даёт полного ответа.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фундаментальны клеточное строение и обмен веществ, однако полная картина возможна только при учёте остальных признаков.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419" y="1225603"/>
            <a:ext cx="234413" cy="26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98412" y="1225603"/>
            <a:ext cx="267900" cy="267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1419" y="3203566"/>
            <a:ext cx="234413" cy="2679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15156" y="3203566"/>
            <a:ext cx="234413" cy="2679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 энергии
</a:t>
            </a:r>
            <a:endParaRPr lang="en-US" sz="2600" dirty="0"/>
          </a:p>
        </p:txBody>
      </p:sp>
      <p:sp>
        <p:nvSpPr>
          <p:cNvPr id="13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4" name="Text 2"/>
          <p:cNvSpPr txBox="1"/>
          <p:nvPr/>
        </p:nvSpPr>
        <p:spPr>
          <a:xfrm>
            <a:off x="251675" y="172886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получает из среды воду, минеральные соли, кислород или органические вещества. Эти компоненты становятся исходным материалом для построения клеток и дальнейших превращений.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781700" y="1177153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Поступление веществ
</a:t>
            </a:r>
            <a:endParaRPr lang="en-US" sz="1200" dirty="0"/>
          </a:p>
        </p:txBody>
      </p:sp>
      <p:sp>
        <p:nvSpPr>
          <p:cNvPr id="16" name="Text 4"/>
          <p:cNvSpPr txBox="1"/>
          <p:nvPr/>
        </p:nvSpPr>
        <p:spPr>
          <a:xfrm>
            <a:off x="4649962" y="1728775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клеток вещества расщепляются, соединяются и перестраиваются под действием ферментов. Так создаются собственные структуры организма и поддерживается постоянное обновление.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5215437" y="1177153"/>
            <a:ext cx="33219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Превращения в клетке
</a:t>
            </a:r>
            <a:endParaRPr lang="en-US" sz="1200" dirty="0"/>
          </a:p>
        </p:txBody>
      </p:sp>
      <p:sp>
        <p:nvSpPr>
          <p:cNvPr id="18" name="Text 6"/>
          <p:cNvSpPr txBox="1"/>
          <p:nvPr/>
        </p:nvSpPr>
        <p:spPr>
          <a:xfrm>
            <a:off x="251725" y="3709511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химических превращениях высвобождается энергия, которая запасается в молекулах АТФ. Затем она используется в синтезе, движении, делении клеток и других процессах.
</a:t>
            </a:r>
            <a:endParaRPr lang="en-US" sz="1100" dirty="0"/>
          </a:p>
        </p:txBody>
      </p:sp>
      <p:sp>
        <p:nvSpPr>
          <p:cNvPr id="19" name="Text 7"/>
          <p:cNvSpPr txBox="1"/>
          <p:nvPr/>
        </p:nvSpPr>
        <p:spPr>
          <a:xfrm>
            <a:off x="781700" y="3157875"/>
            <a:ext cx="35121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энергии
</a:t>
            </a:r>
            <a:endParaRPr lang="en-US" sz="1200" dirty="0"/>
          </a:p>
        </p:txBody>
      </p:sp>
      <p:sp>
        <p:nvSpPr>
          <p:cNvPr id="20" name="Text 8"/>
          <p:cNvSpPr txBox="1"/>
          <p:nvPr/>
        </p:nvSpPr>
        <p:spPr>
          <a:xfrm>
            <a:off x="4649962" y="3709500"/>
            <a:ext cx="4042200" cy="72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Конечные продукты обмена должны удаляться, иначе они нарушают работу клеток. Этот этап завершает обмен веществ и помогает сохранять внутреннюю устойчивость организма.
</a:t>
            </a:r>
            <a:endParaRPr lang="en-US" sz="1100" dirty="0"/>
          </a:p>
        </p:txBody>
      </p:sp>
      <p:sp>
        <p:nvSpPr>
          <p:cNvPr id="21" name="Text 9"/>
          <p:cNvSpPr txBox="1"/>
          <p:nvPr/>
        </p:nvSpPr>
        <p:spPr>
          <a:xfrm>
            <a:off x="5215437" y="3157875"/>
            <a:ext cx="3476700" cy="36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продуктов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организм получает и использует энергию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путь энергии от внешнего источника к клеточным процессам и удалению продуктов обмена.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 развитие живых организмов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131075" y="109587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Начальный этап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31075" y="2834725"/>
            <a:ext cx="18864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начинается с образования новых клеток и накопления веществ. Уже на ранних стадиях организм увеличивает массу и приобретает признаки будущей организации.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2323676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активного роста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3676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тела растут неравномерно: одни органы развиваются быстрее других. У растений этот процесс может продолжаться всю жизнь, у животных обычно имеет предел.
</a:t>
            </a:r>
            <a:endParaRPr lang="en-US" sz="900" dirty="0"/>
          </a:p>
        </p:txBody>
      </p:sp>
      <p:sp>
        <p:nvSpPr>
          <p:cNvPr id="15" name="Text 6"/>
          <p:cNvSpPr txBox="1"/>
          <p:nvPr/>
        </p:nvSpPr>
        <p:spPr>
          <a:xfrm>
            <a:off x="4516250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4516250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включает качественные изменения строения и функций. Организм достигает зрелости, а его системы начинают работать согласованно и полноценно.
</a:t>
            </a:r>
            <a:endParaRPr lang="en-US" sz="900" dirty="0"/>
          </a:p>
        </p:txBody>
      </p:sp>
      <p:sp>
        <p:nvSpPr>
          <p:cNvPr id="17" name="Text 8"/>
          <p:cNvSpPr txBox="1"/>
          <p:nvPr/>
        </p:nvSpPr>
        <p:spPr>
          <a:xfrm>
            <a:off x="6708851" y="109587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1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Завершение жизненного цикла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6708851" y="2834725"/>
            <a:ext cx="1953900" cy="13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периода зрелости наступает старение, при котором функции постепенно ослабевают. Это естественный этап развития, а не отдельное заболевание.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102497"/>
            <a:ext cx="8604000" cy="19913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6997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как условие непрерывности жизни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9732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вида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9732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обеспечивает непрерывность существования вида и передачу наследственной информации потомкам. Без него жизнь отдельных организмов не могла бы продолжаться во времени.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6190275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6190275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связано с образованием гамет и оплодотворением. Оно происходит медленнее, но создаёт большее наследственное разнообразие и повышает приспособляемость потомства.
</a:t>
            </a:r>
            <a:endParaRPr lang="en-US" sz="1000" dirty="0"/>
          </a:p>
        </p:txBody>
      </p:sp>
      <p:sp>
        <p:nvSpPr>
          <p:cNvPr id="11" name="Text 6"/>
          <p:cNvSpPr txBox="1"/>
          <p:nvPr/>
        </p:nvSpPr>
        <p:spPr>
          <a:xfrm>
            <a:off x="3293800" y="3397700"/>
            <a:ext cx="25422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Бесполые способы
</a:t>
            </a:r>
            <a:endParaRPr lang="en-US" sz="1200" dirty="0"/>
          </a:p>
        </p:txBody>
      </p:sp>
      <p:sp>
        <p:nvSpPr>
          <p:cNvPr id="12" name="Text 7"/>
          <p:cNvSpPr txBox="1"/>
          <p:nvPr/>
        </p:nvSpPr>
        <p:spPr>
          <a:xfrm>
            <a:off x="3293800" y="3653075"/>
            <a:ext cx="2542200" cy="9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бесполом размножении новые особи возникают без слияния гамет. Деление, почкование и спорообразование позволяют быстро увеличить численность и сохранить признаки родителя.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и половое размножение: сравнение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по школьному курсу биологии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выбор способа размножения связан с условиями среды: одни организмы выигрывают в скорости, другие — в генетическом разнообразии.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выгодно для быстрого расселения, половое — для повышения наследственной изменчивости и устойчивости популяций.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310400"/>
            <a:ext cx="59229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генетическая информация
</a:t>
            </a:r>
            <a:endParaRPr lang="en-US" sz="2600" dirty="0"/>
          </a:p>
        </p:txBody>
      </p:sp>
      <p:sp>
        <p:nvSpPr>
          <p:cNvPr id="11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D3DF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594150" y="14267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Материальная основа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94150" y="16239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 хранится в ДНК и реализуется через гены, расположенные в хромосомах. Именно они определяют признаки организма и обеспечивают передачу этих признаков потомкам.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594150" y="20776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Универсальность кода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94150" y="22748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Генетический код почти одинаков у большинства организмов, поэтому сходные молекулярные механизмы лежат в основе жизни растений, животных, грибов и бактерий.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594150" y="27285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Стабильность наследования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94150" y="29257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точному копированию ДНК признаки сохраняются из поколения в поколение. Это делает возможным узнаваемость вида и преемственность его биологических особенностей.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594150" y="33794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 генах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94150" y="35766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 наследственном материале происходят мутации. Они могут менять свойства организма и создавать новые варианты признаков, которые затем передаются потомкам.
</a:t>
            </a:r>
            <a:endParaRPr lang="en-US" sz="800" dirty="0"/>
          </a:p>
        </p:txBody>
      </p:sp>
      <p:sp>
        <p:nvSpPr>
          <p:cNvPr id="20" name="Text 10"/>
          <p:cNvSpPr txBox="1"/>
          <p:nvPr/>
        </p:nvSpPr>
        <p:spPr>
          <a:xfrm>
            <a:off x="594150" y="4030380"/>
            <a:ext cx="5922900" cy="1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эволюцией
</a:t>
            </a:r>
            <a:endParaRPr lang="en-US" sz="1100" dirty="0"/>
          </a:p>
        </p:txBody>
      </p:sp>
      <p:sp>
        <p:nvSpPr>
          <p:cNvPr id="21" name="Text 11"/>
          <p:cNvSpPr txBox="1"/>
          <p:nvPr/>
        </p:nvSpPr>
        <p:spPr>
          <a:xfrm>
            <a:off x="594150" y="4227550"/>
            <a:ext cx="5922900" cy="26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сохраняет уже имеющиеся особенности, а изменчивость вносит новизну. Вместе они создают основу для приспособления организмов и исторического развития жизни.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09905"/>
            <a:ext cx="8604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как источник различий между организмами
</a:t>
            </a:r>
            <a:endParaRPr lang="en-US" sz="2514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3514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бывает ненаследственной и наследственной. Первая связана с условиями среды, вторая возникает из-за изменений в генах и их сочетаниях при размножении.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10985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типа изменчивости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270000" y="223229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Ненаследственная изменчивость не затрагивает генотип и обычно обратима. К ней относятся загар, развитие мышц при тренировках и изменение размеров листьев при разном освещении.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270000" y="197937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Модификационные изменения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270000" y="3128469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 возникает вследствие мутаций и рекомбинации генов. Она делает потомство непохожим на родителей и увеличивает разнообразие внутри популяции.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270000" y="2875550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Наследственные различия
</a:t>
            </a:r>
            <a:endParaRPr lang="en-US" sz="1400" dirty="0"/>
          </a:p>
        </p:txBody>
      </p:sp>
      <p:sp>
        <p:nvSpPr>
          <p:cNvPr id="14" name="Text 8"/>
          <p:cNvSpPr txBox="1"/>
          <p:nvPr/>
        </p:nvSpPr>
        <p:spPr>
          <a:xfrm>
            <a:off x="270000" y="4050244"/>
            <a:ext cx="7264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наследственные различия дают материал для естественного отбора. Без них популяции хуже приспосабливались бы к переменам среды и новым условиям существования.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270000" y="3797325"/>
            <a:ext cx="7264200" cy="2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отбора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организма на раздражитель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общий путь сигнала: от воздействия среды к ответу организма.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302325"/>
            <a:ext cx="86997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 — относительное постоянство внутренней среды
</a:t>
            </a:r>
            <a:endParaRPr lang="en-US" sz="2440" dirty="0"/>
          </a:p>
        </p:txBody>
      </p:sp>
      <p:sp>
        <p:nvSpPr>
          <p:cNvPr id="8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Гомеостаз сохраняет устойчивые параметры внутренней среды: температуру, pH, содержание воды, солей и глюкозы. Благодаря этому клетки работают в оптимальных условиях.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70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поддерживается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2468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человека поддержание постоянства обеспечивают нервная и эндокринная системы, а также почки, кожа и органы дыхания. Они быстро реагируют на отклонения показателей.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2468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регулирует
</a:t>
            </a:r>
            <a:endParaRPr lang="en-US" sz="1300" dirty="0"/>
          </a:p>
        </p:txBody>
      </p:sp>
      <p:sp>
        <p:nvSpPr>
          <p:cNvPr id="13" name="Text 6"/>
          <p:cNvSpPr txBox="1"/>
          <p:nvPr/>
        </p:nvSpPr>
        <p:spPr>
          <a:xfrm>
            <a:off x="4666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внутренние условия резко меняются, нарушается работа ферментов, замедляются обменные процессы и страдает деятельность органов. Поэтому гомеостаз жизненно необходим.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4666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endParaRPr lang="en-US" sz="1300" dirty="0"/>
          </a:p>
        </p:txBody>
      </p:sp>
      <p:sp>
        <p:nvSpPr>
          <p:cNvPr id="15" name="Text 8"/>
          <p:cNvSpPr txBox="1"/>
          <p:nvPr/>
        </p:nvSpPr>
        <p:spPr>
          <a:xfrm>
            <a:off x="6864625" y="2682666"/>
            <a:ext cx="2009400" cy="1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 не изолирован от окружающей среды, но способен компенсировать её изменения. Именно поэтому человек сохраняет жизнеспособность при жаре, холоде, нагрузке и нехватке воды.
</a:t>
            </a:r>
            <a:endParaRPr lang="en-US" sz="1100" dirty="0"/>
          </a:p>
        </p:txBody>
      </p:sp>
      <p:sp>
        <p:nvSpPr>
          <p:cNvPr id="16" name="Text 9"/>
          <p:cNvSpPr txBox="1"/>
          <p:nvPr/>
        </p:nvSpPr>
        <p:spPr>
          <a:xfrm>
            <a:off x="6864625" y="2260716"/>
            <a:ext cx="20094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внешней средой
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6104" y="1340425"/>
            <a:ext cx="4011791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живого у разных групп организмов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основные свойства живого проявляются у всех групп, но выражены по-разному в зависимости от строения и образа жизни.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всех групп есть клеточная организация и обмен веществ, но способы роста, размножения и реакции на среду отражают их биологическое разнообразие.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 особенные признаки живого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школьному курсу биологии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Частные признаки не отменяют общих: они лишь показывают, как единые биологические основы по-разному проявляются у разных организмов.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едино по главным признакам, но многообразно по их конкретным формам и способам реализации.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Наличие двух вариантов наследственного материала помогает увидеть, что вирусы сочетают признаки биологических систем и неживых частиц, не являясь полноценной клеткой.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типа нуклеиновых кислот встречаются у вирусов — ДНК и РНК; это подчёркивает их пограничное положение между живым и неживым.
</a:t>
            </a:r>
            <a:endParaRPr lang="en-US" sz="48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
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519" y="1433100"/>
            <a:ext cx="8505262" cy="3400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302325"/>
            <a:ext cx="8508300" cy="4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свойств живого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270000" y="819650"/>
            <a:ext cx="8508300" cy="3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взаимосвязанные свойства образуют единую систему жизнедеятельности.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нельзя определить по одному признаку: только их сочетание создаёт целостную систему, способную к саморегуляции, размножению, приспособлению и историческому развитию.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свойства живого нужно рассматривать вместе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2026-06-01T14:50:24Z</dcterms:created>
  <dcterms:modified xsi:type="dcterms:W3CDTF">2026-06-01T14:50:24Z</dcterms:modified>
</cp:coreProperties>
</file>