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78725" y="2684325"/>
            <a:ext cx="4885800" cy="191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реформы и начало колониальной политики в Италии XIX–XX веков.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3475" y="776025"/>
            <a:ext cx="7978800" cy="141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Италия: время реформ и колониальных захватов — основные темы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83475" y="473400"/>
            <a:ext cx="4219800" cy="1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перед началом реформ: раздробленность и вызовы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XIX века Италия представляла собой множество независимых государств с бедным сельским населением и низким уровнем промышленного развития.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фигуры объединения Италии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Джузеппе Гарибальди — Герой объединения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Гарибальди возглавил ряд добровольческих походов, сыграв решающую роль в объединении разрозненных территорий страны и укреплении национального духа.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 Камилло Кавур — архитектор нового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Кавур как премьер-министр Сардинии продвигал сильное государственное управление и дипломатические союзы, обеспечив политическую базу для объединения.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Эммануил II — первый король объединённой Италии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объединил титулы и помог укрепить государственную власть, подчеркивая новый статус Италии как единой нации.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Вехи первых реформ в Италии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6974000" y="2683719"/>
            <a:ext cx="10062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единой юридической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Введены новые законы для объединения правовых норм на всей территории Италии.
</a:t>
            </a:r>
            <a:endParaRPr lang="en-US" sz="832" dirty="0"/>
          </a:p>
        </p:txBody>
      </p:sp>
      <p:sp>
        <p:nvSpPr>
          <p:cNvPr id="13" name="Text 3"/>
          <p:cNvSpPr txBox="1"/>
          <p:nvPr/>
        </p:nvSpPr>
        <p:spPr>
          <a:xfrm>
            <a:off x="991725" y="2690590"/>
            <a:ext cx="10062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1861 — Создание Королевства Италия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создало основу для централизованных реформ в разных сферах общества.
</a:t>
            </a:r>
            <a:endParaRPr lang="en-US" sz="832" dirty="0"/>
          </a:p>
        </p:txBody>
      </p:sp>
      <p:sp>
        <p:nvSpPr>
          <p:cNvPr id="14" name="Text 4"/>
          <p:cNvSpPr txBox="1"/>
          <p:nvPr/>
        </p:nvSpPr>
        <p:spPr>
          <a:xfrm>
            <a:off x="2487293" y="2683754"/>
            <a:ext cx="10062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1867 — Реформа 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Проведено упорядочение системы образования, усилено обязательное обучение.
</a:t>
            </a:r>
            <a:endParaRPr lang="en-US" sz="832" dirty="0"/>
          </a:p>
        </p:txBody>
      </p:sp>
      <p:sp>
        <p:nvSpPr>
          <p:cNvPr id="15" name="Text 5"/>
          <p:cNvSpPr txBox="1"/>
          <p:nvPr/>
        </p:nvSpPr>
        <p:spPr>
          <a:xfrm>
            <a:off x="3982857" y="2683719"/>
            <a:ext cx="10062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1860–1870-е — Централизация налогов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Создана более справедливая и эффективная налоговая система для финансирования государственных нужд.
</a:t>
            </a:r>
            <a:endParaRPr lang="en-US" sz="832" dirty="0"/>
          </a:p>
        </p:txBody>
      </p:sp>
      <p:sp>
        <p:nvSpPr>
          <p:cNvPr id="16" name="Text 6"/>
          <p:cNvSpPr txBox="1"/>
          <p:nvPr/>
        </p:nvSpPr>
        <p:spPr>
          <a:xfrm>
            <a:off x="5478424" y="2683719"/>
            <a:ext cx="10062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национальной армии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военных сил обеспечило защиту и укрепление территории страны.
</a:t>
            </a:r>
            <a:endParaRPr lang="en-US" sz="83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Кавур активно развивал железнодорожную сеть, обеспечивая связь между регионами и ускоряя экономический рост страны.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графа Камилло Кавура в реформы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Поддерживал модернизацию промышленности и банковской системы, стимулируя инвестиции и предпринимательскую активность.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Укрепил международные связи с Францией и Великобританией, что расширило экспортные возможности Италии.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Трансформизм и реформы при Агостино Депретисе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Расширено избирательное право для всех мужчин, что увеличило участие населения в политике.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Введена практика трансформизма для объединения различных политических партий и снижения экстремизма.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Реформированы системы образования и поддержано развитие промышленности для укрепления экономики.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грамотности сопровождался значительным увеличением числа промышленных предприятий.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социальных изменений в Италии XIX века
</a:t>
            </a:r>
            <a:endParaRPr lang="en-US" sz="254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способствовали развитию образования и индустрии, но социальное неравенство сохранялось.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Италии, XIX–XX вв.
</a:t>
            </a:r>
            <a:endParaRPr lang="en-US" sz="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18" y="1655556"/>
            <a:ext cx="3828000" cy="178689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431" y="1655556"/>
            <a:ext cx="3828000" cy="178689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итальянской колониальной экспансии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1087900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колонии Сомали в 1889 году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впервые закрепилась в Африке, создавая торговые и военные позиции. Эта колония стала отправной точкой для дальнейших захватов.
</a:t>
            </a:r>
            <a:endParaRPr lang="en-US" sz="1105" dirty="0"/>
          </a:p>
        </p:txBody>
      </p:sp>
      <p:sp>
        <p:nvSpPr>
          <p:cNvPr id="13" name="Text 3"/>
          <p:cNvSpPr txBox="1"/>
          <p:nvPr/>
        </p:nvSpPr>
        <p:spPr>
          <a:xfrm>
            <a:off x="5299413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Эритреи в 1890 году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Продвижение Италии в Африке шло через соперничество с другими европейскими державами, усиливая международное влияние страны.
</a:t>
            </a:r>
            <a:endParaRPr lang="en-US" sz="110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435484"/>
            <a:ext cx="4000500" cy="14946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году основания, площади и населению трёх крупнейших колоний Италии.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итальянских колоний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имели разный размер и население, но экономическая выгода для Италии была ограниченной.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архивы, конец XIX – начало XX века
</a:t>
            </a:r>
            <a:endParaRPr lang="en-US" sz="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Администрация Италии в Эритрее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европейских правовых и образовательных систем способствовало развитию инфраструктуры и школ, однако местное население часто сталкивалось с ограничениями.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труда были тяжёлыми, участие коренных жителей в управлении менялось слабо, что вызывало социальное напряжение.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Итало-эфиопская война и битва при Адуа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1895–1896 годах Италия вступила в военный конфликт с Эфиопией, намереваясь включить её в свою колониальную империю. Итальянские войска ожидали лёгкую победу, но столкнулись с упорным сопротивлением.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Решающая битва при Адуа в 1896 году завершилась разгромом итальянской армии. Это стало первой в истории крупной победой африканской армии над европейской державой и ослабило позиции Италии в Европе.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Ливии и расширение колониальной империи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кампания и захват Ливии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1911–1912 годах Италия начала войну против Османской империи и захватила Ливию, сделав её самой большой колонией в Африке. Военные действия сопровождались ожесточёнными боями и борьбой с повстанцами.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Администрация и последствия завоевания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власти сталкивались с сопротивлением местного населения, которое подавлялось с применением силы. Несмотря на вложения в инфраструктуру, экономические выгоды для Италии были ограничены и краткосрочны.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колониальной экспансии Италии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укрепить международный престиж и занять достойное место среди европейских держав стало одним из главных стимулов для колониальных захватов Италии.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новых рынков сбыта продукции и территорий для переселения избыточного населения обеспечивал экономическую основу для расширения итальянских владений.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догнать ведущие европейские страны в гонке за колониями подталкивало Италию к активному участию в африканском разделе и увеличению своего влияния.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конфликты привели к значительным человеческим потерям как среди местных жителей, так и итальянских солдат, что усилило напряжённость.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колониях развивалась инфраструктура: строились дороги, медицинские учреждения и школы, однако эти изменения не всегда улучшали условия жизни коренного населения.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затраты на содержание колоний часто превышали доходы, что делало их финансово невыгодными для Италии в долгосрочной перспективе.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Одностороннее развитие колоний поддерживало интересы метрополии, не способствуя социальному и экономическому прогрессу самих колониальных территорий.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колониальных войн для Италии и колоний
</a:t>
            </a:r>
            <a:endParaRPr lang="en-US" sz="224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текстильной и металлургической промышленности стало ключевым фактором модернизации экономики страны в конце XIX — начале XX века.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изменения после реформ и захватов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железнодорожного и морского транспорта расширила внутренние и внешние торговые связи, стимулируя экономический рост.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большинство населения по-прежнему работало в аграрном секторе, что усиливало разрыв в уровне жизни между промышленным Севером и аграрным Югом.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реформы и их влияние на население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системы здравоохранения улучшало медицинскую помощь, снижая уровень заболеваний и повышая продолжительность жизни.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обязательного бесплатного начального образования способствовало росту грамотности среди детей в городах и некоторых регионах страны.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 не менее в сельских районах Южной Италии неграмотность и бедность сохранялись высокими до начала XX века, замедляя социальное развитие.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политические последствия реформ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среднего класса и предпринимательских кругов изменило структуру общества, усилив политическое влияние этих групп.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экономического неравенства между Севером и Югом вызвал социальные противоречия и напряжённость в стране.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недовольства сложившимися условиями стимулировало распространение социалистических и националистических идей, предвещая политическую нестабильность.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вступила в войну на стороне Антанты, надеясь укрепить свои позиции и расширить территорию после поражения Австро-Венгрии.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окончания войны страна получила лишь часть обещанных земель, что вызвало разочарование и чувство национального унижения.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последствия войны усилили экономические трудности и социальное напряжение в обществе, способствуя росту экстремистских настроений.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нестабильность и недовольство привели к массовым выступлениям и росту радикальных движений, формируя почву для будущего переворота.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в годы Первой мировой: влияние реформ и экспансии
</a:t>
            </a:r>
            <a:endParaRPr lang="en-US" sz="224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1922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фашисты пришли к власти, ознаменовав начало нового этапа в становлении Италии как авторитарного государства.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Италии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1922 году фашистская партия под руководством Бенито Муссолини захватила власть, прекратив период либеральных реформ и открыв эру диктатуры.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0926" y="2015000"/>
            <a:ext cx="3640200" cy="2538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5125" y="2971500"/>
            <a:ext cx="39297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 колониальная политика стимулировали экономическое развитие Италии, но не устранили глубокие социальные противоречия, что предопределило последующие исторические события.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реформ и колониальной эпохи: взгляд в историю
</a:t>
            </a:r>
            <a:endParaRPr lang="en-US" sz="264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2026-05-10T23:36:58Z</dcterms:created>
  <dcterms:modified xsi:type="dcterms:W3CDTF">2026-05-10T23:36:58Z</dcterms:modified>
</cp:coreProperties>
</file>