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Научно-техническая революция и человек в цифровую эпоху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НТР меняет не только технику, но и общество.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показывает, как научные открытия и техника меняют производство, общение, власть и повседневную жизнь людей.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НТР важна для общества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НТР и почему она гуманитарна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90425" y="1190675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научный рост
</a:t>
            </a:r>
            <a:pPr algn="l" indent="0" marL="0">
              <a:lnSpc>
                <a:spcPct val="115000"/>
              </a:lnSpc>
              <a:buNone/>
            </a:pPr>
            <a:r>
              <a:rPr lang="en-US" sz="5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НТР — это ускоренное развитие науки и техники, при котором новые решения быстро переходят из лабораторий в повседневную жизнь и меняют привычный уклад.
</a:t>
            </a:r>
            <a:endParaRPr lang="en-US" sz="1054" dirty="0"/>
          </a:p>
        </p:txBody>
      </p:sp>
      <p:sp>
        <p:nvSpPr>
          <p:cNvPr id="12" name="Text 3"/>
          <p:cNvSpPr txBox="1"/>
          <p:nvPr/>
        </p:nvSpPr>
        <p:spPr>
          <a:xfrm>
            <a:off x="690425" y="2075817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 — человек
</a:t>
            </a:r>
            <a:pPr algn="l" indent="0" marL="0">
              <a:lnSpc>
                <a:spcPct val="115000"/>
              </a:lnSpc>
              <a:buNone/>
            </a:pPr>
            <a:r>
              <a:rPr lang="en-US" sz="5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гуманитарный смысл раскрывается через человека: труд, права, общение, культурные практики и доступ к информации становятся частью технологических изменений.
</a:t>
            </a:r>
            <a:endParaRPr lang="en-US" sz="1054" dirty="0"/>
          </a:p>
        </p:txBody>
      </p:sp>
      <p:sp>
        <p:nvSpPr>
          <p:cNvPr id="13" name="Text 4"/>
          <p:cNvSpPr txBox="1"/>
          <p:nvPr/>
        </p:nvSpPr>
        <p:spPr>
          <a:xfrm>
            <a:off x="690425" y="2960954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общественных связей
</a:t>
            </a:r>
            <a:pPr algn="l" indent="0" marL="0">
              <a:lnSpc>
                <a:spcPct val="115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влияют не только на производство, но и на отношения между людьми, распределение возможностей и способы участия в общественной жизни.
</a:t>
            </a:r>
            <a:endParaRPr lang="en-US" sz="1099" dirty="0"/>
          </a:p>
        </p:txBody>
      </p:sp>
      <p:sp>
        <p:nvSpPr>
          <p:cNvPr id="14" name="Text 5"/>
          <p:cNvSpPr txBox="1"/>
          <p:nvPr/>
        </p:nvSpPr>
        <p:spPr>
          <a:xfrm>
            <a:off x="690425" y="3846080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нормы и ценности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НТР рассматривают как фактор общественных преобразований: она формирует новые нормы, ожидания и модели поведения в разных сферах.
</a:t>
            </a:r>
            <a:endParaRPr lang="en-US" sz="115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25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изменения стали такими быстрыми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45900" y="1226675"/>
            <a:ext cx="14331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середины XX века открытия стали внедряться гораздо быстрее: между изобретением и массовым использованием теперь проходит намного меньше времени, чем раньше.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184551" y="1237075"/>
            <a:ext cx="14331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Электроника, компьютеры, интернет и мобильная связь создали среду, в которой человек постоянно подключён к информации, работе и общению.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3839102" y="1237075"/>
            <a:ext cx="14331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и искусственный интеллект меняют медицину, производство и сервис, затрагивая даже те сферы, где раньше доминировал только человек.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493637" y="1225225"/>
            <a:ext cx="14331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прибор — много функций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смартфон объединяет телефон, камеру, карту, библиотеку, платежный инструмент и средство общения, поэтому изменения ощущаются сразу в нескольких привычках.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7148183" y="1225225"/>
            <a:ext cx="14331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критическое мышление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Быстрота перемен делает важным не только умение пользоваться техникой, но и способность оценивать её последствия для общества.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НТР меняет общество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 открытия к общественным изменениям; примером служит путь интернета от научно-военной сети к повседневной среде.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Быстрая передача
</a:t>
            </a:r>
            <a:pPr algn="l" indent="0" marL="0">
              <a:lnSpc>
                <a:spcPct val="115000"/>
              </a:lnSpc>
              <a:buNone/>
            </a:pPr>
            <a:r>
              <a:rPr lang="en-US" sz="63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связь ускорила передачу сообщений: новости, видео и личные письма стали доходить почти мгновенно, сокращая расстояния между людьми и странами.
</a:t>
            </a:r>
            <a:endParaRPr lang="en-US" sz="1355" dirty="0"/>
          </a:p>
        </p:txBody>
      </p:sp>
      <p:sp>
        <p:nvSpPr>
          <p:cNvPr id="7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Постоянное 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63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цифровые сервисы сделали обмен непрерывным: мессенджеры, социальные сети и облачные хранилища встроились в учёбу, работу и досуг.
</a:t>
            </a:r>
            <a:endParaRPr lang="en-US" sz="1355" dirty="0"/>
          </a:p>
        </p:txBody>
      </p:sp>
      <p:sp>
        <p:nvSpPr>
          <p:cNvPr id="8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Роль алгоритмов
</a:t>
            </a:r>
            <a:pPr algn="l" indent="0" marL="0">
              <a:lnSpc>
                <a:spcPct val="115000"/>
              </a:lnSpc>
              <a:buNone/>
            </a:pPr>
            <a:r>
              <a:rPr lang="en-US" sz="63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выросла зависимость от платформ: алгоритмы определяют, что мы видим чаще, и влияют на внимание, выбор и привычки.
</a:t>
            </a:r>
            <a:endParaRPr lang="en-US" sz="1355" dirty="0"/>
          </a:p>
        </p:txBody>
      </p:sp>
      <p:sp>
        <p:nvSpPr>
          <p:cNvPr id="9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Новая реальность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3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стала цифровая повседневность, в которой удобство сочетается с необходимостью осознанно управлять своим временем и информационным потоком.
</a:t>
            </a:r>
            <a:endParaRPr lang="en-US" sz="1355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Данные, связь и цифровая повседневность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563542"/>
            <a:ext cx="4063200" cy="23423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меняет не только технологию работы, но и структуру занятости: одни функции исчезают, другие становятся более востребованными.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Рутинные операции сокращаются, а спрос смещается к цифровым и аналитическим навыкам.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 о НТР и автоматизации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Автоматизация: что исчезает и что появляется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отрасли и экономика знаний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690425" y="1190675"/>
            <a:ext cx="4613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Микроэлектроника
</a:t>
            </a:r>
            <a:pPr algn="l" indent="0" marL="0">
              <a:lnSpc>
                <a:spcPct val="115000"/>
              </a:lnSpc>
              <a:buNone/>
            </a:pPr>
            <a:r>
              <a:rPr lang="en-US" sz="4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Микроэлектроника стала базой для компьютеров, смартфонов и умной техники, без которых невозможно представить современную связь, производство и быт.
</a:t>
            </a:r>
            <a:endParaRPr lang="en-US" sz="1079" dirty="0"/>
          </a:p>
        </p:txBody>
      </p:sp>
      <p:sp>
        <p:nvSpPr>
          <p:cNvPr id="13" name="Text 3"/>
          <p:cNvSpPr txBox="1"/>
          <p:nvPr/>
        </p:nvSpPr>
        <p:spPr>
          <a:xfrm>
            <a:off x="690425" y="1897025"/>
            <a:ext cx="4613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 сети
</a:t>
            </a:r>
            <a:pPr algn="l" indent="0" marL="0">
              <a:lnSpc>
                <a:spcPct val="115000"/>
              </a:lnSpc>
              <a:buNone/>
            </a:pPr>
            <a:r>
              <a:rPr lang="en-US" sz="4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Спутниковая связь и интернет-экономика ускорили обмен данными, торговлю и услуги, сделав рынки и коммуникации глобальными.
</a:t>
            </a:r>
            <a:endParaRPr lang="en-US" sz="1079" dirty="0"/>
          </a:p>
        </p:txBody>
      </p:sp>
      <p:sp>
        <p:nvSpPr>
          <p:cNvPr id="14" name="Text 4"/>
          <p:cNvSpPr txBox="1"/>
          <p:nvPr/>
        </p:nvSpPr>
        <p:spPr>
          <a:xfrm>
            <a:off x="690425" y="2603371"/>
            <a:ext cx="4613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 и биотехнологии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4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Робототехника и биоинженерия расширили возможности промышленности, медицины и сельского хозяйства, повышая точность и эффективность процессов.
</a:t>
            </a:r>
            <a:endParaRPr lang="en-US" sz="1079" dirty="0"/>
          </a:p>
        </p:txBody>
      </p:sp>
      <p:sp>
        <p:nvSpPr>
          <p:cNvPr id="15" name="Text 5"/>
          <p:cNvSpPr txBox="1"/>
          <p:nvPr/>
        </p:nvSpPr>
        <p:spPr>
          <a:xfrm>
            <a:off x="690425" y="3309708"/>
            <a:ext cx="4613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как ресурс
</a:t>
            </a:r>
            <a:pPr algn="l" indent="0" marL="0">
              <a:lnSpc>
                <a:spcPct val="115000"/>
              </a:lnSpc>
              <a:buNone/>
            </a:pPr>
            <a:r>
              <a:rPr lang="en-US" sz="4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Креативные индустрии опираются на дизайн, медиа и цифровые инструменты, превращая знания и идеи в экономическую ценность.
</a:t>
            </a:r>
            <a:endParaRPr lang="en-US" sz="1079" dirty="0"/>
          </a:p>
        </p:txBody>
      </p:sp>
      <p:sp>
        <p:nvSpPr>
          <p:cNvPr id="16" name="Text 6"/>
          <p:cNvSpPr txBox="1"/>
          <p:nvPr/>
        </p:nvSpPr>
        <p:spPr>
          <a:xfrm>
            <a:off x="690425" y="4016044"/>
            <a:ext cx="4613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как капитал
</a:t>
            </a:r>
            <a:pPr algn="l" indent="0" marL="0">
              <a:lnSpc>
                <a:spcPct val="115000"/>
              </a:lnSpc>
              <a:buNone/>
            </a:pPr>
            <a:r>
              <a:rPr lang="en-US" sz="4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экономике знаний главным капиталом становятся не только сырьё и труд, но и информация, патенты, программы и компетенции специалистов.
</a:t>
            </a:r>
            <a:endParaRPr lang="en-US" sz="107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25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НТР меняет труд и образование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5900" y="12266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навыки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труд требует цифровой грамотности: работник должен уверенно пользоваться устройствами, искать сведения, оценивать источники и быстро осваивать обновления.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60942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Переобучение всю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481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Профессиональная подготовка всё чаще становится непрерывной: одна специальность уже не гарантирует стабильность на всю жизнь, поэтому важно готовиться к переобучению.
</a:t>
            </a:r>
            <a:endParaRPr lang="en-US" sz="1154" dirty="0"/>
          </a:p>
        </p:txBody>
      </p:sp>
      <p:sp>
        <p:nvSpPr>
          <p:cNvPr id="14" name="Text 4"/>
          <p:cNvSpPr txBox="1"/>
          <p:nvPr/>
        </p:nvSpPr>
        <p:spPr>
          <a:xfrm>
            <a:off x="469297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требования к школе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школа должна учить не только предметам, но и сотрудничеству, самостоятельности и умению решать нестандартные задачи в меняющейся среде.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76509" y="122522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в обычной работе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привычные профессии, например кассир, оператор или водитель, сегодня работают рядом с автоматизированными системами и электронным управлением.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теме НТР и медиаграмотности
</a:t>
            </a:r>
            <a:endParaRPr lang="en-US" sz="971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ускоряет распространение сообщений, но не гарантирует их достоверность.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эмоциональнее и нагляднее сообщение, тем быстрее оно распространяется и тем выше риск манипуляции.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Информация, пропаганда и дезинформация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охватывает почти всё человечество, поэтому правила работы с данными становятся вопросом власти и прав человека.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5,35 млрд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пользовались интернетом в начале 2024 года.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DataReportal, Digital 2024 Global Overview Report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законов о защите данных показывает: право на приватность стало базовой нормой цифровой эпохи, а не частной темой специалистов.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137 стран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имеют национальные законы о защите данных.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UNCTAD, Data Protection and Privacy Legislation Worldwide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Демократия и участие граждан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564275" y="1234400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отклик
</a:t>
            </a:r>
            <a:pPr algn="l" indent="0" marL="0">
              <a:lnSpc>
                <a:spcPct val="115000"/>
              </a:lnSpc>
              <a:buNone/>
            </a:pPr>
            <a:r>
              <a:rPr lang="en-US" sz="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Онлайн-петиции, электронные обращения и открытые данные упрощают участие граждан в общественной жизни. Человек быстрее находит проблему, объединяется с другими и требует ответа от власти.
</a:t>
            </a:r>
            <a:endParaRPr lang="en-US" sz="1069" dirty="0"/>
          </a:p>
        </p:txBody>
      </p:sp>
      <p:sp>
        <p:nvSpPr>
          <p:cNvPr id="13" name="Text 3"/>
          <p:cNvSpPr txBox="1"/>
          <p:nvPr/>
        </p:nvSpPr>
        <p:spPr>
          <a:xfrm>
            <a:off x="4564275" y="2097119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сервисы расширяют доступ к обсуждению решений, но не заменяют реального диалога. Важно, чтобы участие не сводилось к формальному нажатию кнопки без влияния на итог.
</a:t>
            </a:r>
            <a:endParaRPr lang="en-US" sz="1069" dirty="0"/>
          </a:p>
        </p:txBody>
      </p:sp>
      <p:sp>
        <p:nvSpPr>
          <p:cNvPr id="14" name="Text 4"/>
          <p:cNvSpPr txBox="1"/>
          <p:nvPr/>
        </p:nvSpPr>
        <p:spPr>
          <a:xfrm>
            <a:off x="4564275" y="2959835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манипуляции
</a:t>
            </a:r>
            <a:pPr algn="l" indent="0" marL="0">
              <a:lnSpc>
                <a:spcPct val="115000"/>
              </a:lnSpc>
              <a:buNone/>
            </a:pPr>
            <a:r>
              <a:rPr lang="en-US" sz="4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Боты, фейки и таргетированная реклама способны искажать мнение избирателей и создавать иллюзию массовой поддержки. Поэтому цифровая демократия нуждается в проверке источников и прозрачных правилах.
</a:t>
            </a:r>
            <a:endParaRPr lang="en-US" sz="1007" dirty="0"/>
          </a:p>
        </p:txBody>
      </p:sp>
      <p:sp>
        <p:nvSpPr>
          <p:cNvPr id="15" name="Text 5"/>
          <p:cNvSpPr txBox="1"/>
          <p:nvPr/>
        </p:nvSpPr>
        <p:spPr>
          <a:xfrm>
            <a:off x="4564250" y="3822552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навыки
</a:t>
            </a:r>
            <a:pPr algn="l" indent="0" marL="0">
              <a:lnSpc>
                <a:spcPct val="115000"/>
              </a:lnSpc>
              <a:buNone/>
            </a:pPr>
            <a:r>
              <a:rPr lang="en-US" sz="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активность в сети требует навыков: критического чтения, аргументации и ответственности за публикации. Без них технологии усиливают шум, а не осмысленное участие.
</a:t>
            </a:r>
            <a:endParaRPr lang="en-US" sz="106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2025227"/>
            <a:ext cx="4063200" cy="14400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OECD; European Commission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прозрачность и безопасность работают только вместе — открытость снижает произвол, а защита данных удерживает технологии в правовом поле.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цифровая открытость, тем важнее независимая проверка и правовые гарантии.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Прозрачность и кибербезопасность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 технологий и границы допустимого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2437850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проблема связана с равенством: доступ к цифровым сервисам, образованию и информации не должен зависеть от дохода, места жительства или возраста пользователя.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928825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Равный доступ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53125" y="1787927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вопрос этики — не всё ли возможное должно быть дозволено. Массовая слежка и скрытое управление поведением подрывают доверие и превращают человека в объект наблюдения.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44100" y="12537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наблюдения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52075" y="1787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линия спора касается алгоритмов. Если система ошибается или воспроизводит предвзятость, ответственность несут не только разработчики, но и те, кто внедрил решение без проверки.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343050" y="1253777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 решения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660900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технологии должны уважать достоинство человека. Опасные эксперименты, манипулятивные интерфейсы и дискриминационные модели требуют ограничений даже тогда, когда они экономически выгодны.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6151875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личности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25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технологии меняют искусство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45902" y="1226675"/>
            <a:ext cx="2431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1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средства
</a:t>
            </a:r>
            <a:pPr algn="l" indent="0" marL="0">
              <a:lnSpc>
                <a:spcPct val="115000"/>
              </a:lnSpc>
              <a:buNone/>
            </a:pPr>
            <a:r>
              <a:rPr lang="en-US" sz="582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инструменты расширили язык искусства: художник может работать на планшете, моделировать объём, монтировать видео и быстро пробовать разные визуальные решения без потери качества.
</a:t>
            </a:r>
            <a:endParaRPr lang="en-US" sz="1261" dirty="0"/>
          </a:p>
        </p:txBody>
      </p:sp>
      <p:sp>
        <p:nvSpPr>
          <p:cNvPr id="11" name="Text 3"/>
          <p:cNvSpPr txBox="1"/>
          <p:nvPr/>
        </p:nvSpPr>
        <p:spPr>
          <a:xfrm>
            <a:off x="3326027" y="1237075"/>
            <a:ext cx="2431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7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зрительский опыт
</a:t>
            </a:r>
            <a:pPr algn="l" indent="0" marL="0">
              <a:lnSpc>
                <a:spcPct val="115000"/>
              </a:lnSpc>
              <a:buNone/>
            </a:pPr>
            <a:r>
              <a:rPr lang="en-US" sz="553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зрителя изменился сам формат восприятия. Вместо пассивного просмотра всё чаще предлагают интерактивные инсталляции, онлайн-галереи и короткие медиапроекты, где важны внимание и реакция.
</a:t>
            </a:r>
            <a:endParaRPr lang="en-US" sz="1197" dirty="0"/>
          </a:p>
        </p:txBody>
      </p:sp>
      <p:sp>
        <p:nvSpPr>
          <p:cNvPr id="12" name="Text 4"/>
          <p:cNvSpPr txBox="1"/>
          <p:nvPr/>
        </p:nvSpPr>
        <p:spPr>
          <a:xfrm>
            <a:off x="6133127" y="1237075"/>
            <a:ext cx="2431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в сети
</a:t>
            </a:r>
            <a:pPr algn="l" indent="0" marL="0">
              <a:lnSpc>
                <a:spcPct val="115000"/>
              </a:lnSpc>
              <a:buNone/>
            </a:pPr>
            <a:r>
              <a:rPr lang="en-US" sz="579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сблизили искусство и повседневную культуру: виртуальные выставки, цифровые афиши и медиаперформансы делают художественные практики заметнее и доступнее для широкой аудитории.
</a:t>
            </a:r>
            <a:endParaRPr lang="en-US" sz="125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автор
</a:t>
            </a:r>
            <a:pPr algn="l" indent="0" marL="0">
              <a:lnSpc>
                <a:spcPct val="115000"/>
              </a:lnSpc>
              <a:buNone/>
            </a:pPr>
            <a:r>
              <a:rPr lang="en-US" sz="62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ИИ обострило вопрос: кто является автором результата — человек, задавший замысел, или программа, выполнившая генерацию. Однозначного ответа здесь часто нет.
</a:t>
            </a:r>
            <a:endParaRPr lang="en-US" sz="1339" dirty="0"/>
          </a:p>
        </p:txBody>
      </p:sp>
      <p:sp>
        <p:nvSpPr>
          <p:cNvPr id="7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замысла
</a:t>
            </a:r>
            <a:pPr algn="l" indent="0" marL="0">
              <a:lnSpc>
                <a:spcPct val="115000"/>
              </a:lnSpc>
              <a:buNone/>
            </a:pPr>
            <a:r>
              <a:rPr lang="en-US" sz="5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Оригинальность в цифровой среде зависит не только от инструмента, но и от замысла, отбора и монтажа. Поэтому ценность художественного выбора человека сохраняется даже при использовании алгоритмов.
</a:t>
            </a:r>
            <a:endParaRPr lang="en-US" sz="1220" dirty="0"/>
          </a:p>
        </p:txBody>
      </p:sp>
      <p:sp>
        <p:nvSpPr>
          <p:cNvPr id="8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Авторские права
</a:t>
            </a:r>
            <a:pPr algn="l" indent="0" marL="0">
              <a:lnSpc>
                <a:spcPct val="115000"/>
              </a:lnSpc>
              <a:buNone/>
            </a:pPr>
            <a:r>
              <a:rPr lang="en-US" sz="61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требует уточнять, кому принадлежат результаты работы с цифровыми редакторами и обучающими моделями. Без ясных правил спор о копировании и лицензиях будет только расти.
</a:t>
            </a:r>
            <a:endParaRPr lang="en-US" sz="1317" dirty="0"/>
          </a:p>
        </p:txBody>
      </p:sp>
      <p:sp>
        <p:nvSpPr>
          <p:cNvPr id="9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художника
</a:t>
            </a:r>
            <a:pPr algn="l" indent="0" marL="0">
              <a:lnSpc>
                <a:spcPct val="115000"/>
              </a:lnSpc>
              <a:buNone/>
            </a:pPr>
            <a:r>
              <a:rPr lang="en-US" sz="63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 ИИ не отменяет ценность личного опыта, стиля и ответственности. Именно они отличают творческий акт от механической генерации и делают произведение узнаваемым.
</a:t>
            </a:r>
            <a:endParaRPr lang="en-US" sz="1355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Авторство, оригинальность и новые споры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и новые художественные жанры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564275" y="1234400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без барьеров
</a:t>
            </a:r>
            <a:pPr algn="l" indent="0" marL="0">
              <a:lnSpc>
                <a:spcPct val="115000"/>
              </a:lnSpc>
              <a:buNone/>
            </a:pPr>
            <a:r>
              <a:rPr lang="en-US" sz="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Онлайн-музеи, аудиогиды и субтитры делают культуру доступнее людям с разными возможностями. Искусство перестаёт быть привилегией тех, кто может лично прийти в музей или театр.
</a:t>
            </a:r>
            <a:endParaRPr lang="en-US" sz="1069" dirty="0"/>
          </a:p>
        </p:txBody>
      </p:sp>
      <p:sp>
        <p:nvSpPr>
          <p:cNvPr id="13" name="Text 3"/>
          <p:cNvSpPr txBox="1"/>
          <p:nvPr/>
        </p:nvSpPr>
        <p:spPr>
          <a:xfrm>
            <a:off x="4564275" y="2097119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форматы знакомства
</a:t>
            </a:r>
            <a:pPr algn="l" indent="0" marL="0">
              <a:lnSpc>
                <a:spcPct val="115000"/>
              </a:lnSpc>
              <a:buNone/>
            </a:pPr>
            <a:r>
              <a:rPr lang="en-US" sz="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3D-тури и виртуальные экспозиции позволяют рассматривать произведения в деталях и знакомиться с коллекциями из других городов и стран. Это расширяет культурный кругозор школьников.
</a:t>
            </a:r>
            <a:endParaRPr lang="en-US" sz="1069" dirty="0"/>
          </a:p>
        </p:txBody>
      </p:sp>
      <p:sp>
        <p:nvSpPr>
          <p:cNvPr id="14" name="Text 4"/>
          <p:cNvSpPr txBox="1"/>
          <p:nvPr/>
        </p:nvSpPr>
        <p:spPr>
          <a:xfrm>
            <a:off x="4564275" y="2959835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жанров
</a:t>
            </a:r>
            <a:pPr algn="l" indent="0" marL="0">
              <a:lnSpc>
                <a:spcPct val="115000"/>
              </a:lnSpc>
              <a:buNone/>
            </a:pPr>
            <a:r>
              <a:rPr lang="en-US" sz="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перформанс объединяет сцену, экран и звук, а видеоклип превращается в самостоятельную художественную форму. Граница между искусством, кино и медиа становится более подвижной.
</a:t>
            </a:r>
            <a:endParaRPr lang="en-US" sz="1069" dirty="0"/>
          </a:p>
        </p:txBody>
      </p:sp>
      <p:sp>
        <p:nvSpPr>
          <p:cNvPr id="15" name="Text 5"/>
          <p:cNvSpPr txBox="1"/>
          <p:nvPr/>
        </p:nvSpPr>
        <p:spPr>
          <a:xfrm>
            <a:off x="4564250" y="3822552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 как участник
</a:t>
            </a:r>
            <a:pPr algn="l" indent="0" marL="0">
              <a:lnSpc>
                <a:spcPct val="115000"/>
              </a:lnSpc>
              <a:buNone/>
            </a:pPr>
            <a:r>
              <a:rPr lang="en-US" sz="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Интерактивное искусство зависит от реакции зрителя: движение, выбор или голос меняют ход произведения. В результате зритель становится соавтором художественного события.
</a:t>
            </a:r>
            <a:endParaRPr lang="en-US" sz="106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Спорт: датчики, аналитика и подготовка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416400" y="165626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Видеоаналитика делает подготовку более предметной: можно разбирать технику движения, траекторию и тактические ошибки. Решения становятся менее интуитивными и более обоснованными данными.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907375" y="112526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движений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73750" y="1668139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Сенсоры и GPS фиксируют скорость, пульс, дистанцию и нагрузку спортсмена почти в реальном времени. Это помогает тренеру видеть не только результат, но и скрытое переутомление.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64725" y="1134002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диагностика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35100" y="1668139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программы восстановления снижают риск травм и учитывают возраст, состояние и интенсивность нагрузки. В профессиональном спорте это становится важным преимуществом для команды.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726075" y="1134002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Персональная нагрузка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Научно-техническая революция дала человеку скорость, удобство и новые возможности, но одновременно сделала общество более уязвимым к контролю и неравенству. Поэтому технологии требуют не восхищения, а ответственных правил.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ответственность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2026-07-26T14:55:28Z</dcterms:created>
  <dcterms:modified xsi:type="dcterms:W3CDTF">2026-07-26T14:55:28Z</dcterms:modified>
</cp:coreProperties>
</file>