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Турция, Китай, Индия и Япония: четыре модели развития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страны — четыре траектории развития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6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сравнивать эти страны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страны сопоставимы по влиянию, но различаются по ресурсам, демографии и экономической роли. Поэтому их сравнение помогает понять, почему одни опираются на рынок, другие — на индустрию или технологии.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Турция: краткий профиль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население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Турции составляет около 783 тыс. км², а население приближается к 85 млн человек. Это крупное государство с заметной плотностью расселения и сильной концентрацией в городах.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между Европой и Азией делает Турцию важным транспортным и торговым мостом. Через неё проходят ключевые маршруты, связывающие разные части региона.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 мегаполис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Столицей страны является Анкара, а крупнейшим городом — Стамбул. Такое сочетание подчёркивает административный и экономический разрыв между политическим центром и главным городским узлом.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Стратегическая роль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проливы и выход к нескольким морям усиливают внешнеэкономическое значение страны. Благодаря этому Турция влияет не только на региональную логистику, но и на международные потоки.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Турция: сильные стороны и вызовы
</a:t>
            </a:r>
            <a:endParaRPr lang="en-US" sz="2259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8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зависимость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Турции чувствительна к импорту энергоносителей, поэтому рост цен на нефть и газ быстро отражается на бюджете, торговом балансе и себестоимости производства.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нестабильность
</a:t>
            </a:r>
            <a:pPr algn="l" indent="0" marL="0">
              <a:lnSpc>
                <a:spcPct val="90000"/>
              </a:lnSpc>
              <a:buNone/>
            </a:pPr>
            <a:r>
              <a:rPr lang="en-US" sz="37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инфляция и колебания курса лиры осложняют планирование для бизнеса и населения. В таких условиях особенно важны стабильная денежная политика и доверие к финансовой системе.
</a:t>
            </a:r>
            <a:endParaRPr lang="en-US" sz="1025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источники роста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Туризм, строительство и потребительский спрос дают заметный вклад в рост, но делают экономику уязвимой к внешним шокам и сезонным изменениям спроса.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задачи
</a:t>
            </a:r>
            <a:pPr algn="l" indent="0" marL="0">
              <a:lnSpc>
                <a:spcPct val="90000"/>
              </a:lnSpc>
              <a:buNone/>
            </a:pPr>
            <a:r>
              <a:rPr lang="en-US" sz="39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9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долгосрочного развития стране нужны повышение производительности, обновление промышленности и снижение зависимости от сырья и краткосрочных внешних поступлений.
</a:t>
            </a:r>
            <a:endParaRPr lang="en-US" sz="10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краткий профиль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краткий профиль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государства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занимает около 9,6 млн км² и является одной из крупнейших стран мира по территории. Масштаб страны создаёт огромный внутренний рынок и сложную региональную структуру.
</a:t>
            </a:r>
            <a:endParaRPr lang="en-US" sz="947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рынок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превышает 1,4 млрд человек, что делает Китай одним из главных центров спроса, труда и потребления. Такой объём населения влияет на всю мировую экономику.
</a:t>
            </a:r>
            <a:endParaRPr lang="en-US" sz="947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развития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Столицей страны является Пекин, а крупнейшие промышленные и финансовые центры сосредоточены вдоль побережья. Это усиливает контраст между прибрежными и внутренними районами.
</a:t>
            </a:r>
            <a:endParaRPr lang="en-US" sz="947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Производственная мощь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стал мировым лидером в производстве электроники, техники и промышленного оборудования. Его роль в глобальных цепочках поставок особенно велика в сфере экспорта.
</a:t>
            </a:r>
            <a:endParaRPr lang="en-US" sz="94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112" y="1750102"/>
            <a:ext cx="485400" cy="388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6149" y="3327084"/>
            <a:ext cx="341325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сдвиг
</a:t>
            </a:r>
            <a:pPr algn="l" indent="0" marL="0">
              <a:lnSpc>
                <a:spcPct val="90000"/>
              </a:lnSpc>
              <a:buNone/>
            </a:pPr>
            <a:r>
              <a:rPr lang="en-US" sz="63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постепенно сокращает трудовые ресурсы и повышает расходы на пенсии и здравоохранение. Это меняет приоритеты экономической политики и усиливает необходимость роста производительности.
</a:t>
            </a:r>
            <a:endParaRPr lang="en-US" sz="1277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риски
</a:t>
            </a:r>
            <a:pPr algn="l" indent="0" marL="0">
              <a:lnSpc>
                <a:spcPct val="90000"/>
              </a:lnSpc>
              <a:buNone/>
            </a:pPr>
            <a:r>
              <a:rPr lang="en-US" sz="6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внешних рынков делает экономику чувствительной к торговым ограничениям и изменениям спроса. Это особенно заметно для экспортно ориентированных отраслей и крупных компаний.
</a:t>
            </a:r>
            <a:endParaRPr lang="en-US" sz="1288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дисбалансы
</a:t>
            </a:r>
            <a:pPr algn="l" indent="0" marL="0">
              <a:lnSpc>
                <a:spcPct val="90000"/>
              </a:lnSpc>
              <a:buNone/>
            </a:pPr>
            <a:r>
              <a:rPr lang="en-US" sz="6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Строительный сектор, недвижимость и корпоративные долги остаются источниками неопределённости. Их нестабильность может замедлять инвестиции и оказывать давление на финансовую систему.
</a:t>
            </a:r>
            <a:endParaRPr lang="en-US" sz="1288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энергия
</a:t>
            </a:r>
            <a:pPr algn="l" indent="0" marL="0">
              <a:lnSpc>
                <a:spcPct val="90000"/>
              </a:lnSpc>
              <a:buNone/>
            </a:pPr>
            <a:r>
              <a:rPr lang="en-US" sz="6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нагрузка связана с высоким промышленным производством и энергопотреблением. Переход к более чистым технологиям уже стал необходимым условием устойчивого роста.
</a:t>
            </a:r>
            <a:endParaRPr lang="en-US" sz="1288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8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вызовы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1208" y="1569245"/>
            <a:ext cx="1713264" cy="29191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краткий профиль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8" dirty="0"/>
          </a:p>
        </p:txBody>
      </p:sp>
      <p:sp>
        <p:nvSpPr>
          <p:cNvPr id="12" name="Text 2"/>
          <p:cNvSpPr txBox="1"/>
          <p:nvPr/>
        </p:nvSpPr>
        <p:spPr>
          <a:xfrm>
            <a:off x="525179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страны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занимает около 3,3 млн км² и входит в число крупнейших государств мира по территории. Пространственный масштаб сочетается с очень высокой плотностью населения в ряде районов.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230228" y="2551753"/>
            <a:ext cx="130601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население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уже превышает 1,4 млрд человек, а средний возраст остаётся сравнительно низким. Это создаёт большой трудовой потенциал и быстрый рост внутреннего спроса.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52253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рост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Столицей является Нью-Дели, а крупнейшие города быстро растут и расширяют экономическое влияние. Урбанизация становится одним из главных факторов преобразования страны.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652582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и цифровизация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играет особенно заметную роль в сфере услуг, программирования и цифровых платформ. Сектор технологий дополняет традиционную экономику и выводит страну на мировой рынок.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8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сильные стороны и вызовы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1563687"/>
            <a:ext cx="4007345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ограничения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и неравенство по-прежнему ограничивают доступ к возможностям для миллионов людей. Это снижает качество человеческого капитала и замедляет включение части населения в современную экономику.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236" y="1563687"/>
            <a:ext cx="408797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Инфраструктурное давление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энергетика и городская инфраструктура не всегда успевают за темпами роста населения и бизнеса. Перегрузка систем особенно заметна в крупных агломерациях.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21772" y="2958305"/>
            <a:ext cx="3999997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доступ к услугам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медицина развиты неравномерно между регионами, поэтому стартовые условия у людей сильно различаются. Это усложняет формирование единого рынка труда и равных шансов.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46239" y="2958305"/>
            <a:ext cx="4080628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и рост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вызов для страны — создать достаточно рабочих мест для молодого поколения. Без этого демографическое преимущество может превратиться в источник напряжения, а не роста.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краткий профиль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краткий профиль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Компактная территория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Японии составляет около 378 тыс. км², а население — примерно 124 млн человек. Страна сравнительно компактна, но обладает высокой экономической плотностью.
</a:t>
            </a:r>
            <a:endParaRPr lang="en-US" sz="947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как центр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 — столица и один из крупнейших городских центров мира. Здесь сосредоточены управление, финансы, высокие технологии и ключевые транспортные узлы.
</a:t>
            </a:r>
            <a:endParaRPr lang="en-US" sz="947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база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относится к числу самых развитых индустриальных держав. Её экономика основана на сложном производстве, высокой культуре качества и развитой инженерной школе.
</a:t>
            </a:r>
            <a:endParaRPr lang="en-US" sz="947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Экспортные отрасли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Мировую известность стране обеспечили автомобилестроение, электроника, машиностроение и точное производство. Эти отрасли формируют сильный экспортный профиль и устойчивую репутацию брендов.
</a:t>
            </a:r>
            <a:endParaRPr lang="en-US" sz="94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усиливает нагрузку на рынок труда, бюджет и систему социальной поддержки, хотя Япония сохраняет технологическое лидерство.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2023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2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29,1%
</a:t>
            </a:r>
            <a:pPr algn="l" indent="0" marL="0">
              <a:lnSpc>
                <a:spcPct val="90000"/>
              </a:lnSpc>
              <a:buNone/>
            </a:pPr>
            <a:r>
              <a:rPr lang="en-US" sz="14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населения Японии было в возрасте 65 лет и старше.
</a:t>
            </a:r>
            <a:endParaRPr lang="en-US" sz="8214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распределяются источники роста: от промышленного масштаба до сервисной экономики и высокотехнологичного экспорта.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Турция заметнее опираются на индустрию, Индия — на услуги, а Япония выделяется самой высокой долей сервисов и сложного производства.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модели четырёх стран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8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World Development Indicators; структура ВВП по секторам, последние доступные данные, округлено.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возраст населения хорошо показывает будущие нагрузки на рынок труда, образование и социальную систему.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имеет самый молодой профиль, а Япония — самый возрастной. Турция выглядит промежуточным случаем, тогда как Китай уже входит в фазу быстрого старения.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демографический баланс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8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World Population Prospects; средний возраст населения, оценки 2024 года.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 Индии особенно велико: именно оно делает систему образования сложнее и одновременно помогает формировать крупный рынок человеческого капитала.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Индии, Перечень VIII; действующая редакция.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6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
</a:t>
            </a:r>
            <a:pPr algn="l" indent="0" marL="0">
              <a:lnSpc>
                <a:spcPct val="90000"/>
              </a:lnSpc>
              <a:buNone/>
            </a:pPr>
            <a:r>
              <a:rPr lang="en-US" sz="14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официальных языка признаны в Индии на федеральном уровне.
</a:t>
            </a:r>
            <a:endParaRPr lang="en-US" sz="8063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инновации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сочетает масштабное производство, роботизацию и быстрое внедрение электромобилей. Инновации здесь тесно связаны с государственными программами, внутренним рынком и экспортной конкуренцией.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сохраняет мировое лидерство в робототехнике, точной механике и промышленной инженерии. Её преимущество — качество, надёжность и долгий цикл совершенствования изделий.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сильна в разработке программного обеспечения, аутсорсинге и цифровых платформах. Технологический сектор особенно заметен в услугах для бизнеса и повседневных электронных сервисах.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 развивает автомобильные компоненты, текстиль, бытовую технику и оборонную промышленность. Её сильная сторона — гибкое производство, ориентированное и на Европу, и на региональные рынки.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политика тесно связана с промышленной структурой и импортной зависимостью: у каждой страны свой баланс между доступностью топлива, экологическими целями и ценой энергии.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 Индия остаются наиболее зависимыми от традиционных источников, тогда как Турция и Китай быстрее расширяют роль возобновляемой энергетики.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энергия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8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IEA, Ember и национальная статистика; оценки по структуре энергобаланса и электроэнергии, 2023–2024, округлено.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и торговые связи
</a:t>
            </a:r>
            <a:endParaRPr lang="en-US" sz="2256" dirty="0"/>
          </a:p>
        </p:txBody>
      </p:sp>
      <p:sp>
        <p:nvSpPr>
          <p:cNvPr id="8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8" dirty="0"/>
          </a:p>
        </p:txBody>
      </p:sp>
      <p:sp>
        <p:nvSpPr>
          <p:cNvPr id="9" name="Text 2"/>
          <p:cNvSpPr txBox="1"/>
          <p:nvPr/>
        </p:nvSpPr>
        <p:spPr>
          <a:xfrm>
            <a:off x="559405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Азийская конкуренция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Индия усиливают экономическое присутствие в Азии через торговлю, инвестиции и инфраструктурные проекты. Их соперничество связано не только с рынками, но и с региональным влиянием.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2659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цепочки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опирается на союзы и технологические цепочки, прежде всего с США и странами Восточной Азии. Это помогает ей удерживать позиции в высокотехнологичном производстве и стандартах качества.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5914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Многовекторность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 строит многовекторную дипломатию, одновременно взаимодействуя с Европой, Ближним Востоком и Азией. Такое положение повышает её значимость как посредника, но требует гибкости во внешней политике.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сравнительная таблица
</a:t>
            </a:r>
            <a:endParaRPr lang="en-US" sz="2511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8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помогает увидеть не только размер стран, но и их экономическую специализацию, ограничения роста и международную роль.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четырёх стран есть сильный ресурс развития, но он разный: у одних — масштаб, у других — технологии, услуги или география.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61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World Bank, UN, IMF и национальной статистики; последние доступные данные, без точной унификации по годам.
</a:t>
            </a:r>
            <a:endParaRPr lang="en-US" sz="66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8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и что разделяет страны
</a:t>
            </a:r>
            <a:endParaRPr lang="en-US" sz="2218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и что разделяет страны
</a:t>
            </a:r>
            <a:endParaRPr lang="en-US" sz="2218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масштаб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страны обладают крупным внутренним рынком и значительным государственным влиянием на экономику. Это позволяет им проводить долгосрочную промышленную и инфраструктурную политику.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разрыв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прежде всего связаны с демографией: Индия выигрывает за счёт молодого населения, Япония и Китай сталкиваются со старением, а Турция занимает промежуточную позицию.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энергия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база и энергетическая зависимость тоже не совпадают. Это влияет на устойчивость валюты, темпы промышленного роста и чувствительность к мировым ценам.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 специализация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 определяет место страны в мировой экономике: одни продают сложную технику и технологии, другие — услуги, компоненты или логистические преимущества.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 четырёх словах
</a:t>
            </a:r>
            <a:endParaRPr lang="en-US" sz="2848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 строит влияние на выгодном положении между Европой и Азией. Её роль особенно заметна в торговых маршрутах, транспорте и политическом посредничестве.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использует огромный рынок, производственные цепочки и экспортную мощь. Его влияние основано на масштабе экономики и глубокой встроенности в мировую промышленность.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опирается на демографический потенциал и сектор услуг, особенно цифровых. Это создаёт долгосрочный ресурс роста, но требует рабочих мест и инфраструктуры.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удерживает позиции за счёт технологий, инженерной культуры и высокого качества продукции. Её сила — не в размере, а в точности и надёжности.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пути развития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Турция, Китай, Индия и Япония показывают четыре разных пути модернизации: через географию, масштаб, демографию и технологии. Именно сочетание ресурсов и ограничений определяет их мировую роль.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2026-07-26T01:59:52Z</dcterms:created>
  <dcterms:modified xsi:type="dcterms:W3CDTF">2026-07-26T01:59:52Z</dcterms:modified>
</cp:coreProperties>
</file>