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92800" y="856038"/>
            <a:ext cx="7958400" cy="168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Символизм: язык знаков, чувств и скрытых смыслов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4875325" y="2833413"/>
            <a:ext cx="3665100" cy="14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Литература, где образ всегда говорит больше, чем сказано прямо.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592800" y="150325"/>
            <a:ext cx="32064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213" y="364950"/>
            <a:ext cx="4211573" cy="4418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75275" y="522450"/>
            <a:ext cx="3665100" cy="18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возник символизм и почему он изменил литературу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4875325" y="2739475"/>
            <a:ext cx="3665100" cy="18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Символизм вырос из европейской культуры конца XIX века как ответ на сухой рационализм и натуралистическую точность. В России он быстро стал не только художественным направлением, но и способом философского поиска нового смысла искусства.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75325" y="3010225"/>
            <a:ext cx="3665100" cy="13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символа обычно рождается не в прямом объяснении, а в системе намёков, звуковых перекличек и сопоставлений внутри произведения.
</a:t>
            </a:r>
            <a:endParaRPr lang="en-US" sz="1300" dirty="0"/>
          </a:p>
        </p:txBody>
      </p:sp>
      <p:sp>
        <p:nvSpPr>
          <p:cNvPr id="8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663275" y="522450"/>
            <a:ext cx="3665100" cy="18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символ в литературе
</a:t>
            </a:r>
            <a:endParaRPr lang="en-US" sz="2500" dirty="0"/>
          </a:p>
        </p:txBody>
      </p:sp>
      <p:sp>
        <p:nvSpPr>
          <p:cNvPr id="10" name="Text 3"/>
          <p:cNvSpPr txBox="1"/>
          <p:nvPr/>
        </p:nvSpPr>
        <p:spPr>
          <a:xfrm>
            <a:off x="4875325" y="764625"/>
            <a:ext cx="3665100" cy="13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 не сводится к одному значению: он одновременно обозначает предмет, чувство и идею, соединяя конкретное и отвлечённое в одном образе.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663325" y="3010225"/>
            <a:ext cx="3665100" cy="13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 тот же символ может по-разному звучать в разных текстах: ночь, путь, окно, звезда раскрываются через контекст, повтор и ритм.
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775814"/>
            <a:ext cx="4212000" cy="301092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92800" y="522450"/>
            <a:ext cx="7958400" cy="10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 видимый и мир скрытый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4708075" y="2342900"/>
            <a:ext cx="3946200" cy="8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символистском произведении предметный мир важен, но он не самодостаточен. Туман, сумерки, вода и полутени создают ощущение границы, за которой скрыто большее.
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  <p:sp>
        <p:nvSpPr>
          <p:cNvPr id="11" name="Text 3"/>
          <p:cNvSpPr txBox="1"/>
          <p:nvPr/>
        </p:nvSpPr>
        <p:spPr>
          <a:xfrm>
            <a:off x="4708075" y="1833475"/>
            <a:ext cx="3946200" cy="42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Материальный план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708075" y="3844100"/>
            <a:ext cx="3946200" cy="8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 внешними деталями открывается невидимый смысл: настроение, предчувствие, духовный поиск. Свет и тьма, отражения и размытые контуры подчёркивают идею двоемирия.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4708075" y="3334675"/>
            <a:ext cx="3946200" cy="42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Духовный план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100" y="1931492"/>
            <a:ext cx="4417500" cy="270196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92800" y="522450"/>
            <a:ext cx="7958400" cy="10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темы символизма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558900" y="1946400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Символистская поэзия часто соединяет личное переживание с религиозным и философским напряжением.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558900" y="3458263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темы подводят к одной главной идее: человек ищет абсолют и чувствует разрыв между земным и высшим.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4217100" y="4813225"/>
            <a:ext cx="4566900" cy="28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материалам обобщённого литературоведческого описания символизма
</a:t>
            </a:r>
            <a:endParaRPr lang="en-US" sz="963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33450" y="522450"/>
            <a:ext cx="5795400" cy="18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Русский символизм: две волны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476250" y="2709458"/>
            <a:ext cx="18705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1890-е: старшие символисты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476300" y="3404220"/>
            <a:ext cx="1870500" cy="10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Валерий Брюсов, Константин Бальмонт и Фёдор Сологуб сосредоточились на эстетизме, культуре формы и яркой лирической выразительности.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4689600" y="2709458"/>
            <a:ext cx="18705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1900-е: младшие символисты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4689650" y="3360419"/>
            <a:ext cx="1870500" cy="107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Александр Блок, Андрей Белый и Вячеслав Иванов усилили философскую проблематику, мифологическое мышление и чувство исторического перелома.
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9400" y="2532150"/>
            <a:ext cx="4417500" cy="150065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92800" y="522450"/>
            <a:ext cx="7958400" cy="10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представители и особенности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5273852" y="1947222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как символизм объединял разных авторов, но по-разному раскрывался в их поэтике.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5273852" y="3459084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общем интересе к символу каждый автор усиливал свою сторону метода: от строгой формы до мистической и трагической интонации.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509400" y="4813225"/>
            <a:ext cx="4487700" cy="28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литературоведческим характеристикам русских символистов
</a:t>
            </a:r>
            <a:endParaRPr lang="en-US" sz="963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7700" y="2766500"/>
            <a:ext cx="645900" cy="645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28450" y="2766113"/>
            <a:ext cx="484425" cy="6459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741213" y="581825"/>
            <a:ext cx="659700" cy="5864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11125" y="522450"/>
            <a:ext cx="3928200" cy="18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Философские источники символизма
</a:t>
            </a:r>
            <a:endParaRPr lang="en-US" sz="2500" dirty="0"/>
          </a:p>
        </p:txBody>
      </p:sp>
      <p:sp>
        <p:nvSpPr>
          <p:cNvPr id="11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800" dirty="0"/>
          </a:p>
        </p:txBody>
      </p:sp>
      <p:sp>
        <p:nvSpPr>
          <p:cNvPr id="12" name="Text 2"/>
          <p:cNvSpPr txBox="1"/>
          <p:nvPr/>
        </p:nvSpPr>
        <p:spPr>
          <a:xfrm>
            <a:off x="1300250" y="2766500"/>
            <a:ext cx="3084000" cy="65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Платон
</a:t>
            </a:r>
            <a:endParaRPr lang="en-US" sz="1500" dirty="0"/>
          </a:p>
        </p:txBody>
      </p:sp>
      <p:sp>
        <p:nvSpPr>
          <p:cNvPr id="13" name="Text 3"/>
          <p:cNvSpPr txBox="1"/>
          <p:nvPr/>
        </p:nvSpPr>
        <p:spPr>
          <a:xfrm>
            <a:off x="510800" y="3566400"/>
            <a:ext cx="3873000" cy="10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Идея двух уровней реальности помогала символистам понимать видимый мир как отражение более высокой, идеальной сущности.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5530263" y="2766113"/>
            <a:ext cx="3084000" cy="65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Христианская мистическая традиция
</a:t>
            </a:r>
            <a:endParaRPr lang="en-US" sz="1500" dirty="0"/>
          </a:p>
        </p:txBody>
      </p:sp>
      <p:sp>
        <p:nvSpPr>
          <p:cNvPr id="15" name="Text 5"/>
          <p:cNvSpPr txBox="1"/>
          <p:nvPr/>
        </p:nvSpPr>
        <p:spPr>
          <a:xfrm>
            <a:off x="4740813" y="3566013"/>
            <a:ext cx="3873000" cy="10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укрепила интерес к откровению, духовному преображению и образам, которые указывают на невидимое и священное.
</a:t>
            </a:r>
            <a:endParaRPr lang="en-US" sz="1200" dirty="0"/>
          </a:p>
        </p:txBody>
      </p:sp>
      <p:sp>
        <p:nvSpPr>
          <p:cNvPr id="16" name="Text 6"/>
          <p:cNvSpPr txBox="1"/>
          <p:nvPr/>
        </p:nvSpPr>
        <p:spPr>
          <a:xfrm>
            <a:off x="5530663" y="552075"/>
            <a:ext cx="3084000" cy="65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Владимир Соловьёв
</a:t>
            </a:r>
            <a:endParaRPr lang="en-US" sz="1500" dirty="0"/>
          </a:p>
        </p:txBody>
      </p:sp>
      <p:sp>
        <p:nvSpPr>
          <p:cNvPr id="17" name="Text 7"/>
          <p:cNvSpPr txBox="1"/>
          <p:nvPr/>
        </p:nvSpPr>
        <p:spPr>
          <a:xfrm>
            <a:off x="4741213" y="1351975"/>
            <a:ext cx="3873000" cy="10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идеи всеединства и духовной цельности мира придали символизму философскую глубину и представление об искусстве как пути познания.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4093" y="1931425"/>
            <a:ext cx="8115814" cy="2702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92800" y="479928"/>
            <a:ext cx="7958400" cy="66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263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символистский текст ведёт к скрытому смыслу
</a:t>
            </a:r>
            <a:endParaRPr lang="en-US" sz="2263" dirty="0"/>
          </a:p>
        </p:txBody>
      </p:sp>
      <p:sp>
        <p:nvSpPr>
          <p:cNvPr id="7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565125" y="1321050"/>
            <a:ext cx="8123400" cy="3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 образ превращается в философское переживание.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37300" y="2779201"/>
            <a:ext cx="6446700" cy="200829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92800" y="522450"/>
            <a:ext cx="7958400" cy="83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Прекрасной Дамы у Блока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4704900" y="1646148"/>
            <a:ext cx="3946200" cy="101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соединяет свет, таинственность и недостижимость, поэтому он одновременно вызывает надежду и тревогу. Через него Блок показывает мечту о преображении жизни и человека.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800" dirty="0"/>
          </a:p>
        </p:txBody>
      </p:sp>
      <p:sp>
        <p:nvSpPr>
          <p:cNvPr id="11" name="Text 3"/>
          <p:cNvSpPr txBox="1"/>
          <p:nvPr/>
        </p:nvSpPr>
        <p:spPr>
          <a:xfrm>
            <a:off x="492900" y="1646148"/>
            <a:ext cx="3946200" cy="101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Прекрасная Дама у Блока — это не конкретный персонаж, а возвышенный символ идеала, чистоты и духовного ожидания, к которому лирический герой обращён с почти молитвенным чувством.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100" y="1931492"/>
            <a:ext cx="4417500" cy="270196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92800" y="522450"/>
            <a:ext cx="7958400" cy="10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Символизм и другие литературные направления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558900" y="1946400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Символизм особенно заметен там, где важнее намёк, чем прямое описание, а смысл раскрывается через ассоциации и подтекст.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558900" y="3458263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9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показывает: символизм выделяется ориентацией на скрытую идею, тогда как другие направления по-разному соотносят форму, предметность и эксперимент.
</a:t>
            </a:r>
            <a:endParaRPr lang="en-US" sz="1399" dirty="0"/>
          </a:p>
        </p:txBody>
      </p:sp>
      <p:sp>
        <p:nvSpPr>
          <p:cNvPr id="11" name="Text 4"/>
          <p:cNvSpPr txBox="1"/>
          <p:nvPr/>
        </p:nvSpPr>
        <p:spPr>
          <a:xfrm>
            <a:off x="4217100" y="4813225"/>
            <a:ext cx="4566900" cy="28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Сравнительный анализ литературных направлений Серебряного века на основе школьного курса литературы.
</a:t>
            </a:r>
            <a:endParaRPr lang="en-US" sz="963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633450" y="522450"/>
            <a:ext cx="7895400" cy="154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Поэтика символизма
</a:t>
            </a:r>
            <a:endParaRPr lang="en-US" sz="2500" dirty="0"/>
          </a:p>
        </p:txBody>
      </p:sp>
      <p:sp>
        <p:nvSpPr>
          <p:cNvPr id="10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800" dirty="0"/>
          </a:p>
        </p:txBody>
      </p:sp>
      <p:sp>
        <p:nvSpPr>
          <p:cNvPr id="11" name="Text 2"/>
          <p:cNvSpPr txBox="1"/>
          <p:nvPr/>
        </p:nvSpPr>
        <p:spPr>
          <a:xfrm>
            <a:off x="476300" y="2430914"/>
            <a:ext cx="1870500" cy="20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 символистов строится так, чтобы звучание было не менее важно, чем значение: ритм, повторы, аллитерации и внутренняя музыка создают особое настроение.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2582300" y="2430914"/>
            <a:ext cx="1870500" cy="20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в символистском тексте редко бывает однозначным: один мотив может одновременно передавать чувство, мысль и философский вопрос, не сводясь к одному толкованию.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4688075" y="2430914"/>
            <a:ext cx="1870500" cy="20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Большую роль играют цвет, свет, тьма, туман, контраст и недосказанность; эти детали не просто описывают мир, а настраивают читателя на скрытый смысл.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6794084" y="2430914"/>
            <a:ext cx="1870500" cy="20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Композиция часто ассоциативна: события и образы соединяются не по сюжету, а по внутренним перекличкам, поэтому текст воспринимается как цельное эмоционально-философское целое.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100" y="2704302"/>
            <a:ext cx="4417500" cy="115634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92800" y="522450"/>
            <a:ext cx="7958400" cy="10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Символы и их значения в поэзии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558900" y="1946400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Ниже показаны наиболее частотные символы и их возможные смысловые поля в поэзии символистов.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558900" y="3458263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 тот же образ в символизме не закреплён за одним значением: его смысл меняется в зависимости от контекста, интонации и системы повторов.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4217100" y="4813225"/>
            <a:ext cx="4566900" cy="28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устойчивых символов русской поэзии Серебряного века.
</a:t>
            </a:r>
            <a:endParaRPr lang="en-US" sz="103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800" dirty="0"/>
          </a:p>
        </p:txBody>
      </p:sp>
      <p:sp>
        <p:nvSpPr>
          <p:cNvPr id="7" name="Text 1"/>
          <p:cNvSpPr txBox="1"/>
          <p:nvPr/>
        </p:nvSpPr>
        <p:spPr>
          <a:xfrm>
            <a:off x="663275" y="516925"/>
            <a:ext cx="78792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Символизм в живописи и музыке
</a:t>
            </a:r>
            <a:endParaRPr lang="en-US" sz="2500" dirty="0"/>
          </a:p>
        </p:txBody>
      </p:sp>
      <p:sp>
        <p:nvSpPr>
          <p:cNvPr id="8" name="Text 2"/>
          <p:cNvSpPr txBox="1"/>
          <p:nvPr/>
        </p:nvSpPr>
        <p:spPr>
          <a:xfrm>
            <a:off x="508200" y="1619725"/>
            <a:ext cx="2511600" cy="296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живописи символизм стремился передать не буквальный сюжет, а состояние души и образ-идею; поэтому важны условность, декоративность и напряжённая выразительность линий и цвета.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6124200" y="1619725"/>
            <a:ext cx="2511600" cy="296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музыке близкие принципы проявились у Александра Скрябина: звук, тембр и ритм становятся способом вызвать переживание тайны, подъёма и духовного преображения.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316200" y="1619725"/>
            <a:ext cx="2511600" cy="296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Михаила Врубеля, Густава Климта и Арнольда Бёклина художественный образ часто строится как знак внутреннего мира, а не как точная сцена из повседневной жизни.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2581297"/>
            <a:ext cx="4212000" cy="220060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875325" y="3010225"/>
            <a:ext cx="3665100" cy="13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Городской пейзаж нередко отражает состояние героя и историческое напряжение эпохи. Ночные площади, мосты и тени создают ощущение ожидания перемен, а иногда — предчувствие катастрофы.
</a:t>
            </a:r>
            <a:endParaRPr lang="en-US" sz="1300" dirty="0"/>
          </a:p>
        </p:txBody>
      </p:sp>
      <p:sp>
        <p:nvSpPr>
          <p:cNvPr id="9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  <p:sp>
        <p:nvSpPr>
          <p:cNvPr id="10" name="Text 2"/>
          <p:cNvSpPr txBox="1"/>
          <p:nvPr/>
        </p:nvSpPr>
        <p:spPr>
          <a:xfrm>
            <a:off x="663275" y="522450"/>
            <a:ext cx="3665100" cy="18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как символ в культуре Серебряного века
</a:t>
            </a:r>
            <a:endParaRPr lang="en-US" sz="2500" dirty="0"/>
          </a:p>
        </p:txBody>
      </p:sp>
      <p:sp>
        <p:nvSpPr>
          <p:cNvPr id="11" name="Text 3"/>
          <p:cNvSpPr txBox="1"/>
          <p:nvPr/>
        </p:nvSpPr>
        <p:spPr>
          <a:xfrm>
            <a:off x="4875325" y="764625"/>
            <a:ext cx="3665100" cy="13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В символистских текстах город часто выглядит не просто местом действия, а пространством тревоги и отчуждения. Туман, фонари, пустые улицы и окна превращаются в знаки внутреннего одиночества.
</a:t>
            </a:r>
            <a:endParaRPr lang="en-US" sz="13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100" y="1931492"/>
            <a:ext cx="4417500" cy="270196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92800" y="522450"/>
            <a:ext cx="7958400" cy="10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мотивы лирики символистов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558900" y="1946400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1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одном стихотворении символисты часто соединяют несколько мотивов сразу, поэтому лирическое переживание быстро переходит в философское обобщение.
</a:t>
            </a:r>
            <a:endParaRPr lang="en-US" sz="1411" dirty="0"/>
          </a:p>
        </p:txBody>
      </p:sp>
      <p:sp>
        <p:nvSpPr>
          <p:cNvPr id="10" name="Text 3"/>
          <p:cNvSpPr txBox="1"/>
          <p:nvPr/>
        </p:nvSpPr>
        <p:spPr>
          <a:xfrm>
            <a:off x="558900" y="3458263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Мотивы символистов образуют не набор тем, а систему взаимосвязанных состояний, где личное чувство ведёт к разговору о мире и человеке.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4217100" y="4813225"/>
            <a:ext cx="4566900" cy="28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мотивов русской символистской лирики по литературоведческим источникам.
</a:t>
            </a:r>
            <a:endParaRPr lang="en-US" sz="963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800" dirty="0"/>
          </a:p>
        </p:txBody>
      </p:sp>
      <p:sp>
        <p:nvSpPr>
          <p:cNvPr id="8" name="Text 1"/>
          <p:cNvSpPr txBox="1"/>
          <p:nvPr/>
        </p:nvSpPr>
        <p:spPr>
          <a:xfrm>
            <a:off x="663275" y="516925"/>
            <a:ext cx="78792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Критика символизма и его пределы
</a:t>
            </a:r>
            <a:endParaRPr lang="en-US" sz="2500" dirty="0"/>
          </a:p>
        </p:txBody>
      </p:sp>
      <p:sp>
        <p:nvSpPr>
          <p:cNvPr id="9" name="Text 2"/>
          <p:cNvSpPr txBox="1"/>
          <p:nvPr/>
        </p:nvSpPr>
        <p:spPr>
          <a:xfrm>
            <a:off x="524400" y="1593325"/>
            <a:ext cx="3882900" cy="132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Современники нередко считали символистскую поэзию слишком туманной: читателю приходилось разгадывать смысл, а не получать его в готовом и ясном виде.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524400" y="3281725"/>
            <a:ext cx="3882900" cy="132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Критиковали и отрыв от социальной действительности: на фоне острых исторических проблем символисты казались сосредоточенными прежде всего на внутреннем мире и метафизике.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4737905" y="1593325"/>
            <a:ext cx="3882900" cy="132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один упрёк касался элитарности. Символистский текст требовал высокой культурной подготовки, знания философских и литературных ассоциаций, что сближало его с «искусством для немногих».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4737905" y="3281725"/>
            <a:ext cx="3882900" cy="132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Однако именно эти особенности расширили возможности литературы: символизм усилил роль подтекста, психологической глубины и сложной системы образов, став важной школой модернизма.
</a:t>
            </a:r>
            <a:endParaRPr lang="en-US" sz="13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4093" y="1931425"/>
            <a:ext cx="8115814" cy="2702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92800" y="479928"/>
            <a:ext cx="7958400" cy="66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развития русского символизма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565125" y="1321050"/>
            <a:ext cx="8123400" cy="3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Хронологическая схема отражает смену тем, интонаций и художественных задач в русском символизме.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800" dirty="0"/>
          </a:p>
        </p:txBody>
      </p:sp>
      <p:sp>
        <p:nvSpPr>
          <p:cNvPr id="7" name="Text 1"/>
          <p:cNvSpPr txBox="1"/>
          <p:nvPr/>
        </p:nvSpPr>
        <p:spPr>
          <a:xfrm>
            <a:off x="663275" y="516925"/>
            <a:ext cx="78792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символизма для литературы XX века
</a:t>
            </a:r>
            <a:endParaRPr lang="en-US" sz="2500" dirty="0"/>
          </a:p>
        </p:txBody>
      </p:sp>
      <p:sp>
        <p:nvSpPr>
          <p:cNvPr id="8" name="Text 2"/>
          <p:cNvSpPr txBox="1"/>
          <p:nvPr/>
        </p:nvSpPr>
        <p:spPr>
          <a:xfrm>
            <a:off x="524400" y="1593475"/>
            <a:ext cx="3882900" cy="17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Символизм изменил само понимание художественного текста: смысл стал строиться не только на сюжете, но и на подтексте, звуковой организации и системе намёков.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4737888" y="1593475"/>
            <a:ext cx="3882900" cy="17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Опыт символистов повлиял на акмеизм, футуризм и философскую прозу, потому что показал, как можно говорить о человеке через образ, ритм и ассоциацию.
</a:t>
            </a:r>
            <a:endParaRPr lang="en-US" sz="1500" dirty="0"/>
          </a:p>
        </p:txBody>
      </p:sp>
      <p:sp>
        <p:nvSpPr>
          <p:cNvPr id="10" name="Text 4"/>
          <p:cNvSpPr txBox="1"/>
          <p:nvPr/>
        </p:nvSpPr>
        <p:spPr>
          <a:xfrm>
            <a:off x="524400" y="3693925"/>
            <a:ext cx="80181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литературы XX века особенно важным оказалось внимание к тайне личности, границам знания и духовной роли искусства — темам, которые не утратили актуальности и сегодня.
</a:t>
            </a:r>
            <a:endParaRPr lang="en-US" sz="15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9500" y="512729"/>
            <a:ext cx="3873000" cy="255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Символизм: искусство, которое говорит больше, чем показывает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4741664" y="3319121"/>
            <a:ext cx="3873000" cy="136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Символизм научил литературу видеть за предметом идею, за образом — чувство, а за текстом — скрытый смысл. Именно поэтому его влияние остаётся заметным и сегодня.
</a:t>
            </a:r>
            <a:endParaRPr lang="en-US" sz="1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2026-05-23T22:18:33Z</dcterms:created>
  <dcterms:modified xsi:type="dcterms:W3CDTF">2026-05-23T22:18:33Z</dcterms:modified>
</cp:coreProperties>
</file>