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97156" y="0"/>
            <a:ext cx="474668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4325" y="144325"/>
            <a:ext cx="3790800" cy="18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обзор: этапы возникновения жизни на Земле
</a:t>
            </a:r>
            <a:endParaRPr lang="en-US" sz="3803" dirty="0"/>
          </a:p>
        </p:txBody>
      </p:sp>
      <p:sp>
        <p:nvSpPr>
          <p:cNvPr id="5" name="Text 1"/>
          <p:cNvSpPr txBox="1"/>
          <p:nvPr/>
        </p:nvSpPr>
        <p:spPr>
          <a:xfrm>
            <a:off x="144325" y="2203500"/>
            <a:ext cx="37908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формирования планеты до развития сложных форм жизни и человека.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106100" y="3476325"/>
            <a:ext cx="1867500" cy="2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0400" y="895548"/>
            <a:ext cx="3430200" cy="33665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82400" y="144325"/>
            <a:ext cx="3858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Земли: начало геологической и химической истории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44325" y="1193025"/>
            <a:ext cx="3781200" cy="170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образовалась около 4,6 млрд лет назад в условиях интенсивных космических столкновений и вулканической активности. Современные исследования объединяют данные из химии, физики и геологии для понимания происхождения жизни на нашей планете.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92675" y="44561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7925" y="890679"/>
            <a:ext cx="3556800" cy="34074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75675" y="144325"/>
            <a:ext cx="4824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 Земли и формирование атмосферы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207925" y="2173350"/>
            <a:ext cx="37917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Конституция первичной атмосферы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Первичная атмосфера формировалась за счёт вулканических извержений, насыщая воздух водяным паром, метаном, аммиаком и другими газами. К 4,0 млрд лет назад появился мировой океан, играющий ключевую роль для биохимических процессов.
</a:t>
            </a:r>
            <a:endParaRPr lang="en-US" sz="983" dirty="0"/>
          </a:p>
        </p:txBody>
      </p:sp>
      <p:sp>
        <p:nvSpPr>
          <p:cNvPr id="7" name="Text 3"/>
          <p:cNvSpPr txBox="1"/>
          <p:nvPr/>
        </p:nvSpPr>
        <p:spPr>
          <a:xfrm>
            <a:off x="5207925" y="1136038"/>
            <a:ext cx="37917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возраста Земли
</a:t>
            </a:r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Углерод-урановое датирование и изучение цирконов показывают, что Земля существует около 4,4–4,6 млрд лет. Это подтверждает древность нашей планеты и начало условий для возникновения жизни.
</a:t>
            </a:r>
            <a:endParaRPr lang="en-US" sz="98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44325" y="144325"/>
            <a:ext cx="58497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Абиогенный синтез органических соединений: теории и эксперименты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144325" y="1143000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Модели объясняют, как неорганические вещества преобразовывались в органические молекулы под воздействием разрядов и тепловой энергии, создавая предшественников жизни.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1144450" y="2187275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Классический эксперимент Миллера—Юри продемонстрировал синтез аминокислот в лабораторных условиях, имитируя атмосферу ранней Земли.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44325" y="3211154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Гипотеза панспермии предлагает, что жизненные молекулы могли прийти из космоса, расширяя понимание возможных источников жизни.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08050" y="1189850"/>
            <a:ext cx="2832300" cy="18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1953
</a:t>
            </a:r>
            <a:endParaRPr lang="en-US" sz="7800" dirty="0"/>
          </a:p>
        </p:txBody>
      </p:sp>
      <p:sp>
        <p:nvSpPr>
          <p:cNvPr id="4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5179799" y="1169850"/>
            <a:ext cx="2877000" cy="18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Эксперименты показывают, что РНК способна одновременно хранить генетическую информацию и катализировать химические реакции, что могло обеспечить первые формы репликации.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5189814" y="3400000"/>
            <a:ext cx="18396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молекулярной биологии и эксперимент Миллера—Юри
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1108050" y="3182050"/>
            <a:ext cx="28323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проведения ключевого эксперимента, подтверждающего роль РНК как первичного носителя информации и катализатора.
</a:t>
            </a:r>
            <a:endParaRPr lang="en-US" sz="153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275" y="1213952"/>
            <a:ext cx="2366100" cy="20287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8943" y="1213952"/>
            <a:ext cx="2366100" cy="20287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4622" y="1213952"/>
            <a:ext cx="2366100" cy="202874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325" y="144325"/>
            <a:ext cx="75393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прокариот: первые живые клетки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689075" y="4681975"/>
            <a:ext cx="310500" cy="31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721314" y="3405808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первых клеток прокариот
</a:t>
            </a:r>
            <a:pPr algn="l" indent="0" marL="0">
              <a:lnSpc>
                <a:spcPct val="115000"/>
              </a:lnSpc>
              <a:buNone/>
            </a:pPr>
            <a:r>
              <a:rPr lang="en-US" sz="7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Простейшие прокариоты возникли примерно 3,8–3,5 млрд лет назад, представляя собой одноклеточные организмы без ядра. Они заложили основу для дальнейшей биологической эволюции.
</a:t>
            </a:r>
            <a:endParaRPr lang="en-US" sz="857" dirty="0"/>
          </a:p>
        </p:txBody>
      </p:sp>
      <p:sp>
        <p:nvSpPr>
          <p:cNvPr id="10" name="Text 3"/>
          <p:cNvSpPr txBox="1"/>
          <p:nvPr/>
        </p:nvSpPr>
        <p:spPr>
          <a:xfrm>
            <a:off x="3574040" y="3405800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Строматолиты как свидетельства ранней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7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Строматолиты, обнаруженные в Австралии и Гренландии, являются древними биоструктурами, образованными колониями прокариот, подтверждая существование жизни в доисторические эпохи.
</a:t>
            </a:r>
            <a:endParaRPr lang="en-US" sz="835" dirty="0"/>
          </a:p>
        </p:txBody>
      </p:sp>
      <p:sp>
        <p:nvSpPr>
          <p:cNvPr id="11" name="Text 4"/>
          <p:cNvSpPr txBox="1"/>
          <p:nvPr/>
        </p:nvSpPr>
        <p:spPr>
          <a:xfrm>
            <a:off x="6426765" y="3405800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Характеристики современных прокариот
</a:t>
            </a:r>
            <a:pPr algn="l" indent="0" marL="0">
              <a:lnSpc>
                <a:spcPct val="115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бактерии и археи сохраняют простую структуру: клеточная мембрана без ядра и деление путём бинарного деления, что отражает их древнее происхождение.
</a:t>
            </a:r>
            <a:endParaRPr lang="en-US" sz="93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06450" y="1545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и эволюция прокариотических форм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1106450" y="1186500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Прокариоты долгие миллиарды лет доминировали на Земле, организуя биогеохимические циклы и поддерживая жизнь на планете.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2147400" y="2220575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Археи адаптировались к экстремальным условиям, включая высокие температуры и кислотность, расширяя диапазон возможных местообитаний.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06450" y="3254650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колонизировали разнообразные экосистемы — от морских глубин до почв и живых организмов.
</a:t>
            </a:r>
            <a:endParaRPr lang="en-US" sz="1200" dirty="0"/>
          </a:p>
        </p:txBody>
      </p:sp>
      <p:sp>
        <p:nvSpPr>
          <p:cNvPr id="8" name="Text 5"/>
          <p:cNvSpPr txBox="1"/>
          <p:nvPr/>
        </p:nvSpPr>
        <p:spPr>
          <a:xfrm>
            <a:off x="2157106" y="4288675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Палеонтология подтверждает устойчивое присутствие прокариот, их роль в биосфере и существенное влияние на климатические процессы.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06700" y="906904"/>
            <a:ext cx="3556800" cy="34074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600" y="154525"/>
            <a:ext cx="4824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Гидротермальные источники и роль протобионтов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442850" y="2181895"/>
            <a:ext cx="35568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Вулканические микроструктуры содержат следы протобионтов — протоорганизмов с упорядоченной структурой, но без полноценной жизнедеятельности.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442850" y="1145407"/>
            <a:ext cx="35568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Гидротермальные источники в океанах служили местом синтеза органических молекул и формирования химических градиентов, необходимых для жизни.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7352" y="1805970"/>
            <a:ext cx="597188" cy="682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6876" y="2661216"/>
            <a:ext cx="597188" cy="682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30712" y="3514947"/>
            <a:ext cx="682500" cy="682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06100" y="144325"/>
            <a:ext cx="52614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прокариот: домены бактерий и архей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521475" y="4535766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90941" y="1805975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Молекулярные отличия
</a:t>
            </a:r>
            <a:pPr algn="l" indent="0" marL="0">
              <a:lnSpc>
                <a:spcPct val="115000"/>
              </a:lnSpc>
              <a:buNone/>
            </a:pPr>
            <a:r>
              <a:rPr lang="en-US" sz="6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рРНК подтверждает разделение прокариот на бактерии и археи, отражая глубокую эволюционную древность этих доменов.
</a:t>
            </a:r>
            <a:endParaRPr lang="en-US" sz="792" dirty="0"/>
          </a:p>
        </p:txBody>
      </p:sp>
      <p:sp>
        <p:nvSpPr>
          <p:cNvPr id="9" name="Text 3"/>
          <p:cNvSpPr txBox="1"/>
          <p:nvPr/>
        </p:nvSpPr>
        <p:spPr>
          <a:xfrm>
            <a:off x="6460465" y="2661220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Экстремофильные археи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Археи обитают в горячих источниках и кислотных средах, например, в Йеллоустоун и Срединно-Атлантическом хребте, демонстрируя адаптацию к суровым условиям.
</a:t>
            </a:r>
            <a:endParaRPr lang="en-US" sz="751" dirty="0"/>
          </a:p>
        </p:txBody>
      </p:sp>
      <p:sp>
        <p:nvSpPr>
          <p:cNvPr id="10" name="Text 4"/>
          <p:cNvSpPr txBox="1"/>
          <p:nvPr/>
        </p:nvSpPr>
        <p:spPr>
          <a:xfrm>
            <a:off x="2796956" y="3514951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Уникальная структура мембран
</a:t>
            </a:r>
            <a:pPr algn="l" indent="0" marL="0">
              <a:lnSpc>
                <a:spcPct val="115000"/>
              </a:lnSpc>
              <a:buNone/>
            </a:pPr>
            <a:r>
              <a:rPr lang="en-US" sz="6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Липиды в мембранах архей уникальны, что обеспечивает устойчивость клеток к экстремальным температурам и химическим воздействиям.
</a:t>
            </a:r>
            <a:endParaRPr lang="en-US" sz="804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6780" y="1455605"/>
            <a:ext cx="3614421" cy="8859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2189" y="2441580"/>
            <a:ext cx="3614421" cy="88595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7567" y="3427530"/>
            <a:ext cx="3614421" cy="88595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5175" y="144325"/>
            <a:ext cx="47625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9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фотосинтеза и кислородная катастрофа
</a:t>
            </a:r>
            <a:endParaRPr lang="en-US" sz="1928" dirty="0"/>
          </a:p>
        </p:txBody>
      </p:sp>
      <p:sp>
        <p:nvSpPr>
          <p:cNvPr id="7" name="Text 1"/>
          <p:cNvSpPr txBox="1"/>
          <p:nvPr/>
        </p:nvSpPr>
        <p:spPr>
          <a:xfrm>
            <a:off x="8689075" y="4681975"/>
            <a:ext cx="310500" cy="31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55176" y="1455401"/>
            <a:ext cx="2095850" cy="8863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фотосинтеза у цианобактерий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3,5 млрд лет назад появились цианобактерии, способные к кислородному фотосинтезу и продуцированию кислорода, что стало началом атмосферных изменений.
</a:t>
            </a:r>
            <a:endParaRPr lang="en-US" sz="813" dirty="0"/>
          </a:p>
        </p:txBody>
      </p:sp>
      <p:sp>
        <p:nvSpPr>
          <p:cNvPr id="9" name="Text 3"/>
          <p:cNvSpPr txBox="1"/>
          <p:nvPr/>
        </p:nvSpPr>
        <p:spPr>
          <a:xfrm>
            <a:off x="1610574" y="2441377"/>
            <a:ext cx="2095850" cy="8863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Химические следы кислородной революции
</a:t>
            </a:r>
            <a:pPr algn="l" indent="0" marL="0">
              <a:lnSpc>
                <a:spcPct val="115000"/>
              </a:lnSpc>
              <a:buNone/>
            </a:pPr>
            <a:r>
              <a:rPr lang="en-US" sz="7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в слоях осадочных пород свидетельствуют о резком повышении содержания кислорода в атмосфере около 2,4 млрд лет назад, называемом кислородной катастрофой.
</a:t>
            </a:r>
            <a:endParaRPr lang="en-US" sz="806" dirty="0"/>
          </a:p>
        </p:txBody>
      </p:sp>
      <p:sp>
        <p:nvSpPr>
          <p:cNvPr id="10" name="Text 4"/>
          <p:cNvSpPr txBox="1"/>
          <p:nvPr/>
        </p:nvSpPr>
        <p:spPr>
          <a:xfrm>
            <a:off x="2465971" y="3427326"/>
            <a:ext cx="2095850" cy="8863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кислородной катастрофы на жизнь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Массовое вымирание анаэробных организмов произошло из-за повышения кислорода, но это создало условия для дальнейшего развития аэробных форм жизни.
</a:t>
            </a:r>
            <a:endParaRPr lang="en-US" sz="813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4325" y="144325"/>
            <a:ext cx="52275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эукариотов: симбиоз и новые структуры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521475" y="4535766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44325" y="1891350"/>
            <a:ext cx="24459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1,8 млрд лет назад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первых эукариотических клеток — ключевой этап, отличающийся наличием ядра и мембранных органелл, что усиливает клеточную организацию и функциональность.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2897469" y="1891350"/>
            <a:ext cx="24459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Эндосимбиоз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Митохондрии и хлоропласты возникли в результате симбиотического поглощения древних прокариот, что позволило значительно повысить энергетический потенциал клетки.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650619" y="1891350"/>
            <a:ext cx="24459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Доказательства симбиотического происхождения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Молекулярный анализ ДНК органелл подтверждает их независимое происхождение и интеграцию в тело эукариотической клетки.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47400" y="1443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многоклеточных организмов и специализация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144325" y="1176775"/>
            <a:ext cx="1712100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Многоклеточные организмы появились около 1,2–1,0 млрд лет назад, что заложило фундамент для усложнения биологических структур и функций в живых существах.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4237950" y="1176775"/>
            <a:ext cx="1712100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Древнейшие остатки многоклеточных водорослей и губок найдены в Австралии и Китае, что подтверждает ранний переход к сложной структуре жизни.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6284750" y="1176775"/>
            <a:ext cx="1712100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этап ознаменовал переход от одноклеточных форм к организмам с взаимодействующими специальными тканями и органами.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2147400" y="2197803"/>
            <a:ext cx="1712100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Появилась клеточная специализация, позволяющая отделять функции и улучшать координацию между разными частями организма, повышая эффективность жизненных процессов.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3750" y="868029"/>
            <a:ext cx="3556800" cy="34074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44325" y="144325"/>
            <a:ext cx="4824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Кембрийский взрыв: бурное развитие многообразия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410100" y="2182350"/>
            <a:ext cx="35568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Фоссилии из Бёрджес-Шейл (Канада) свидетельствуют о богатстве форм жизни того периода, включая членистоногих, моллюсков и первых хордовых животных.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386950" y="1135682"/>
            <a:ext cx="35568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540 миллионов лет назад произошло резкое увеличение видов животного мира, появилось множество современных фил, что дало толчок эволюционному разнообразию.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01750" y="868029"/>
            <a:ext cx="3556800" cy="34074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4331" y="144325"/>
            <a:ext cx="4824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 жизни на сушу: растения, членистоногие, грибы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44325" y="2194636"/>
            <a:ext cx="37917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 биосферу
</a:t>
            </a:r>
            <a:pPr algn="l" indent="0" marL="0">
              <a:lnSpc>
                <a:spcPct val="115000"/>
              </a:lnSpc>
              <a:buNone/>
            </a:pPr>
            <a:r>
              <a:rPr lang="en-US" sz="9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суши радикально изменило атмосферу, стимулируя круговороты углерода и кислорода, что кардинально трансформировало экосистемы и условия существования жизни.
</a:t>
            </a:r>
            <a:endParaRPr lang="en-US" sz="1074" dirty="0"/>
          </a:p>
        </p:txBody>
      </p:sp>
      <p:sp>
        <p:nvSpPr>
          <p:cNvPr id="7" name="Text 3"/>
          <p:cNvSpPr txBox="1"/>
          <p:nvPr/>
        </p:nvSpPr>
        <p:spPr>
          <a:xfrm>
            <a:off x="144325" y="1157324"/>
            <a:ext cx="37917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сухопутные организмы
</a:t>
            </a:r>
            <a:pPr algn="l" indent="0" marL="0">
              <a:lnSpc>
                <a:spcPct val="115000"/>
              </a:lnSpc>
              <a:buNone/>
            </a:pPr>
            <a:r>
              <a:rPr lang="en-US" sz="9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470 млн лет назад бактерии и водоросли начали заселять сушу, с последующим появлением первых наземных растений и членистоногих, закрепляя новые экологические ниши.
</a:t>
            </a:r>
            <a:endParaRPr lang="en-US" sz="108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98100" y="447892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144325" y="202033"/>
            <a:ext cx="37503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9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Зарождение наземных позвоночных: амфибии и рептилии
</a:t>
            </a:r>
            <a:endParaRPr lang="en-US" sz="1969" dirty="0"/>
          </a:p>
        </p:txBody>
      </p:sp>
      <p:sp>
        <p:nvSpPr>
          <p:cNvPr id="9" name="Text 2"/>
          <p:cNvSpPr txBox="1"/>
          <p:nvPr/>
        </p:nvSpPr>
        <p:spPr>
          <a:xfrm>
            <a:off x="5235225" y="151381"/>
            <a:ext cx="2794200" cy="7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360–340 млн лет назад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первых амфибий — позвоночных, способных жить как в воде, так и на суше, с развитием конечностей и лёгких.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235228" y="1189056"/>
            <a:ext cx="2794200" cy="7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 к наземной среде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Амфибии связывали водные и сухопутные экосистемы, осваивая новые среды обитания.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35228" y="2226731"/>
            <a:ext cx="2794200" cy="7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рептилий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Рептилии появились позднее, развив более совершенные способы размножения и дыхания для полной независимости от воды.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235228" y="3264406"/>
            <a:ext cx="2794200" cy="7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
</a:t>
            </a:r>
            <a:pPr algn="l" indent="0" marL="0">
              <a:lnSpc>
                <a:spcPct val="115000"/>
              </a:lnSpc>
              <a:buNone/>
            </a:pPr>
            <a:r>
              <a:rPr lang="en-US" sz="7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Рептилии успешно заселили сушу, став первыми полностью сухопутными позвоночными, что повлияло на последующую эволюцию наземных животных.
</a:t>
            </a:r>
            <a:endParaRPr lang="en-US" sz="97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06700" y="906904"/>
            <a:ext cx="3556800" cy="34074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600" y="154525"/>
            <a:ext cx="4824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континентов и разделение биосферы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442850" y="2181895"/>
            <a:ext cx="35568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разделение создало условия для независимой эволюции флоры и фауны в Восточном и Западном полушариях, способствуя развитию уникальных экосистем.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442850" y="1145407"/>
            <a:ext cx="35568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250 миллионов лет назад сформировались крупные суперконтиненты Лавразия и Гондвана, что привело к значительной географической изоляции и разделению биосферы.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175000" y="1443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динозавров и возникновение птиц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198775" y="1143000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Динозавры доминировали на Земле в юрский и меловой периоды, занимая разнообразные экологические ниши более 135 миллионов лет.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3175000" y="2177075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тероподовых динозавров началось формирование пернатых форм, что стало основой для эволюции птиц.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2137650" y="3211154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Археоптерикс, найденный около 150 миллионов лет назад, является переходным звеном между динозаврами и современными птицами, подтверждая эволюционные связи.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08050" y="1189850"/>
            <a:ext cx="2832300" cy="18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6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225 млн лет
</a:t>
            </a:r>
            <a:endParaRPr lang="en-US" sz="5690" dirty="0"/>
          </a:p>
        </p:txBody>
      </p:sp>
      <p:sp>
        <p:nvSpPr>
          <p:cNvPr id="4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5179799" y="1169850"/>
            <a:ext cx="2877000" cy="18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млекопитающих охватывает значительный период, с появлением приматов примерно 55 млн лет назад и гоминид 6-8 млн лет назад в Африке.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5189814" y="3400000"/>
            <a:ext cx="18396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Палеонтологические исследования и молекулярная филогенетика
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1108050" y="3182050"/>
            <a:ext cx="28323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4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назад появились первые млекопитающие, что дало начало сложной эволюционной линии, ведущей к появлению человека.
</a:t>
            </a:r>
            <a:endParaRPr lang="en-US" sz="140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7675" y="1136703"/>
            <a:ext cx="2366100" cy="20934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8621" y="1136703"/>
            <a:ext cx="2366100" cy="20934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4325" y="144325"/>
            <a:ext cx="75393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Homo sapiens и культурная эволюция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689075" y="4681975"/>
            <a:ext cx="310500" cy="31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426894" y="3405808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Рождение современного человека
</a:t>
            </a:r>
            <a:pPr algn="l" indent="0" marL="0">
              <a:lnSpc>
                <a:spcPct val="115000"/>
              </a:lnSpc>
              <a:buNone/>
            </a:pPr>
            <a:r>
              <a:rPr lang="en-US" sz="8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Homo sapiens возникли 300–200 тыс. лет назад в Африке. Этот вид отличался развитым мозгом и сложным социальным поведением, что стало основой для дальнейшей культурной эволюции.
</a:t>
            </a:r>
            <a:endParaRPr lang="en-US" sz="916" dirty="0"/>
          </a:p>
        </p:txBody>
      </p:sp>
      <p:sp>
        <p:nvSpPr>
          <p:cNvPr id="9" name="Text 3"/>
          <p:cNvSpPr txBox="1"/>
          <p:nvPr/>
        </p:nvSpPr>
        <p:spPr>
          <a:xfrm>
            <a:off x="5003715" y="3405800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культуры и общества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языка, изготовление орудий труда, коллективная охота и появление искусства стали ключевыми факторами закрепления человечества как уникального вида с комплексной культурой.
</a:t>
            </a:r>
            <a:endParaRPr lang="en-US" sz="94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988448"/>
            <a:ext cx="9144000" cy="21520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160600" y="1167150"/>
            <a:ext cx="48228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7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этапы и значение возникновения жизни на Земле
</a:t>
            </a:r>
            <a:pPr algn="ctr" indent="0" marL="0">
              <a:lnSpc>
                <a:spcPct val="80000"/>
              </a:lnSpc>
              <a:buNone/>
            </a:pPr>
            <a:r>
              <a:rPr lang="en-US" sz="27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1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простейших органических молекул до человека – эволюция жизни отражает сложные процессы, объединяющие биологию, химию и геологию, раскрывая новые горизонты в понимании нашего происхождения.
</a:t>
            </a:r>
            <a:endParaRPr lang="en-US" sz="270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2026-05-10T04:03:56Z</dcterms:created>
  <dcterms:modified xsi:type="dcterms:W3CDTF">2026-05-10T04:03:56Z</dcterms:modified>
</cp:coreProperties>
</file>