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17. Art and Culture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Искусство, культура и современный мир: язык, смыслы, традиции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8402" y="1360725"/>
            <a:ext cx="3930197" cy="2982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art and culture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и культура часто встречаются в английской речи, поэтому эта тема помогает лучше понимать тексты, обсуждать фильмы, книги, музеи и традиции, а также уверенно выражать своё мнение на уроках и экзаменах.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лексика по теме Art and Culture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73316" y="1643723"/>
            <a:ext cx="6045767" cy="5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существительные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art, culture, masterpiece, exhibition, performance, audience и heritage помогают точно называть объекты и явления, связанные с творчеством, культурной памятью и восприятием произведений.
</a:t>
            </a:r>
            <a:endParaRPr lang="en-US" sz="1055" dirty="0"/>
          </a:p>
        </p:txBody>
      </p:sp>
      <p:sp>
        <p:nvSpPr>
          <p:cNvPr id="11" name="Text 3"/>
          <p:cNvSpPr txBox="1"/>
          <p:nvPr/>
        </p:nvSpPr>
        <p:spPr>
          <a:xfrm>
            <a:off x="573316" y="2227049"/>
            <a:ext cx="6045767" cy="5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описывать произведение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impressive, moving, emotional, original, contemporary, classic, colorful и symbolic помогают передать не только внешний вид, но и художественное впечатление от картины, спектакля или фильма.
</a:t>
            </a:r>
            <a:endParaRPr lang="en-US" sz="1055" dirty="0"/>
          </a:p>
        </p:txBody>
      </p:sp>
      <p:sp>
        <p:nvSpPr>
          <p:cNvPr id="12" name="Text 4"/>
          <p:cNvSpPr txBox="1"/>
          <p:nvPr/>
        </p:nvSpPr>
        <p:spPr>
          <a:xfrm>
            <a:off x="573316" y="2810382"/>
            <a:ext cx="6045767" cy="5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Отношение и интерес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выражения личного отношения используются like, prefer, enjoy, be interested in, be fascinated by и be keen on; они показывают, насколько человеку близка определённая форма искусства.
</a:t>
            </a:r>
            <a:endParaRPr lang="en-US" sz="1055" dirty="0"/>
          </a:p>
        </p:txBody>
      </p:sp>
      <p:sp>
        <p:nvSpPr>
          <p:cNvPr id="13" name="Text 5"/>
          <p:cNvSpPr txBox="1"/>
          <p:nvPr/>
        </p:nvSpPr>
        <p:spPr>
          <a:xfrm>
            <a:off x="573316" y="3393698"/>
            <a:ext cx="6045767" cy="5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и вдохновение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creativity, inspiration, audience reaction и tradition помогают говорить о том, как искусство вызывает чувства, влияет на зрителя и связывает современность с прошлым.
</a:t>
            </a:r>
            <a:endParaRPr lang="en-US" sz="1055" dirty="0"/>
          </a:p>
        </p:txBody>
      </p:sp>
      <p:sp>
        <p:nvSpPr>
          <p:cNvPr id="14" name="Text 6"/>
          <p:cNvSpPr txBox="1"/>
          <p:nvPr/>
        </p:nvSpPr>
        <p:spPr>
          <a:xfrm>
            <a:off x="573316" y="3977021"/>
            <a:ext cx="6045767" cy="5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различия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темы также нужна, чтобы сравнивать культурные нормы, привычки и ценности разных стран, объясняя, как контекст влияет на понимание искусства и общественной жизни.
</a:t>
            </a:r>
            <a:endParaRPr lang="en-US" sz="105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238155"/>
            <a:ext cx="3239400" cy="109091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искусства: английские названия и примеры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виды искусства, способы их восприятия и лексику для описания.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разных видов искусства разные каналы восприятия, но все они передают смысл, настроение и авторскую идею.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Сводный учебный материал по теме Unit 17 «Art and Culture».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75" y="2859378"/>
            <a:ext cx="8905200" cy="1991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и галереи как пространство культурной памяти
</a:t>
            </a:r>
            <a:endParaRPr lang="en-US" sz="2332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20150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наследия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собирают и бережно хранят подлинные произведения, документы и артефакты, благодаря которым можно изучать историю искусства, быт и ценности разных эпох.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607991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галерей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Галереи чаще показывают временные выставки и работы современных художников, поэтому они помогают увидеть новые тенденции, актуальные темы и экспериментальные формы самовыражения.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595828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названия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англоязычных текстах часто упоминаются the Louvre, the British Museum, the National Gallery и Tate Modern как узнаваемые культурные ориентиры мирового уровня.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583671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Визуальный образ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Интерьер музейного зала, картина в рамке или знаменитый экспонат сразу создают ассоциацию с культурной памятью, уважением к прошлому и ценностью подлинника.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подростки получают культурную информацию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и цифровые каналы дают быстрый доступ к новому контенту, но не всегда обеспечивают глубокое понимание произведений.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культурные ориентиры формируют медиа, а более устойчивые ценности дают школа и семья.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на основе содержания раздела Unit 17; данные иллюстративные.
</a:t>
            </a:r>
            <a:endParaRPr lang="en-US" sz="79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как отражение общества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867050" y="1345806"/>
            <a:ext cx="4938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 нормы
</a:t>
            </a:r>
            <a:pPr algn="l" indent="0" marL="0">
              <a:lnSpc>
                <a:spcPct val="115000"/>
              </a:lnSpc>
              <a:buNone/>
            </a:pPr>
            <a:r>
              <a:rPr lang="en-US" sz="1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начинается с языка, правил общения и привычных норм поведения. Именно они определяют, что считается вежливым, допустимым и уместным в конкретном обществе.
</a:t>
            </a:r>
            <a:endParaRPr lang="en-US" sz="1015" dirty="0"/>
          </a:p>
        </p:txBody>
      </p:sp>
      <p:sp>
        <p:nvSpPr>
          <p:cNvPr id="11" name="Text 3"/>
          <p:cNvSpPr txBox="1"/>
          <p:nvPr/>
        </p:nvSpPr>
        <p:spPr>
          <a:xfrm>
            <a:off x="867050" y="2076042"/>
            <a:ext cx="4938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и праздники
</a:t>
            </a:r>
            <a:pPr algn="l" indent="0" marL="0">
              <a:lnSpc>
                <a:spcPct val="115000"/>
              </a:lnSpc>
              <a:buNone/>
            </a:pPr>
            <a:r>
              <a:rPr lang="en-US" sz="1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Праздники, семейные ритуалы и общественные церемонии показывают, какие события люди считают важными и как они сохраняют связь между поколениями.
</a:t>
            </a:r>
            <a:endParaRPr lang="en-US" sz="1074" dirty="0"/>
          </a:p>
        </p:txBody>
      </p:sp>
      <p:sp>
        <p:nvSpPr>
          <p:cNvPr id="12" name="Text 4"/>
          <p:cNvSpPr txBox="1"/>
          <p:nvPr/>
        </p:nvSpPr>
        <p:spPr>
          <a:xfrm>
            <a:off x="867050" y="2799048"/>
            <a:ext cx="4938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 еда
</a:t>
            </a:r>
            <a:pPr algn="l" indent="0" marL="0">
              <a:lnSpc>
                <a:spcPct val="115000"/>
              </a:lnSpc>
              <a:buNone/>
            </a:pPr>
            <a:r>
              <a:rPr lang="en-US" sz="1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Национальная одежда, кухня и повседневные привычки часто становятся видимыми символами культуры, потому что через них легче всего увидеть образ жизни и исторический опыт.
</a:t>
            </a:r>
            <a:endParaRPr lang="en-US" sz="947" dirty="0"/>
          </a:p>
        </p:txBody>
      </p:sp>
      <p:sp>
        <p:nvSpPr>
          <p:cNvPr id="13" name="Text 5"/>
          <p:cNvSpPr txBox="1"/>
          <p:nvPr/>
        </p:nvSpPr>
        <p:spPr>
          <a:xfrm>
            <a:off x="867050" y="3522048"/>
            <a:ext cx="4938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Ценности общества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1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отражает представления о красоте, успехе, свободе и ответственности, поэтому она помогает понять, какие качества общество поощряет и уважает.
</a:t>
            </a:r>
            <a:endParaRPr lang="en-US" sz="1074" dirty="0"/>
          </a:p>
        </p:txBody>
      </p:sp>
      <p:sp>
        <p:nvSpPr>
          <p:cNvPr id="14" name="Text 6"/>
          <p:cNvSpPr txBox="1"/>
          <p:nvPr/>
        </p:nvSpPr>
        <p:spPr>
          <a:xfrm>
            <a:off x="867050" y="4245048"/>
            <a:ext cx="4938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культур
</a:t>
            </a:r>
            <a:pPr algn="l" indent="0" marL="0">
              <a:lnSpc>
                <a:spcPct val="115000"/>
              </a:lnSpc>
              <a:buNone/>
            </a:pPr>
            <a:r>
              <a:rPr lang="en-US" sz="1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British culture, American culture и local traditions позволяет увидеть, какие ценности универсальны, а какие связаны с конкретной страной и её историей.
</a:t>
            </a:r>
            <a:endParaRPr lang="en-US" sz="107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замысла к культурному влиянию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создания и восприятия художественного произведения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описывать картину, фильм или песню на английском языке
</a:t>
            </a:r>
            <a:endParaRPr lang="en-US" sz="1966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26150" y="1484350"/>
            <a:ext cx="12951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 основы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назовите title, author, genre, theme и setting. Это помогает сразу задать рамку описания и показать, что вы понимаете, о каком произведении идёт речь.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231350" y="1484350"/>
            <a:ext cx="12951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Опишите содержание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глаголы depicts, represents, suggests и reflects, чтобы передать, что изображено или выражено в произведении, не ограничиваясь простым пересказом.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020200" y="1484400"/>
            <a:ext cx="12951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Передайте настроение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mood, powerful, dramatic, touching, vivid и realistic помогают объяснить эмоциональное воздействие картины, фильма или песни на зрителя или слушателя.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5809050" y="1484350"/>
            <a:ext cx="12951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Покажите идею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creates a sense of, captures attention и leaves an impression полезны, когда нужно подчеркнуть главную мысль, художественную силу и запоминаемость произведения.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7597900" y="1484350"/>
            <a:ext cx="12951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Добавьте оценку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произведение спорное или необычное, уместны слова thought-provoking, controversial и main idea; они помогают не только описать, но и аргументированно оценить работу.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5400" y="1150787"/>
            <a:ext cx="3246000" cy="13884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9600" y="1150810"/>
            <a:ext cx="3238500" cy="13883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British and American cultural landmarks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1438800" y="2812946"/>
            <a:ext cx="28791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 и его узнаваемый силуэт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Big Ben и British Museum часто появляются в учебных текстах как символы Лондона и британской истории. Один напоминает о политическом центре страны, другой — о сохранении мирового наследия. Вместе они создают образ города, где традиция и образование тесно связаны.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829300" y="2812934"/>
            <a:ext cx="28791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Нью-Йорк и культурная энергия США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Статуя Свободы, Broadway, Hollywood и the Metropolitan Museum of Art представляют разные стороны американской культуры: свободу, индустрию развлечений и музейное искусство. Эти объекты легко узнаются по всему миру и помогают показать, как культура становится частью международного образа страны.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8113" y="2195280"/>
            <a:ext cx="3239400" cy="117666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mass culture и high culture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942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различия по аудитории, способу доступа, целям и каналам распространения, а также подчёркивает, что граница между форматами остаётся подвижной.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42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Mass culture ориентирована на массовое потребление, high culture — на более глубокое восприятие, но современные произведения нередко соединяют обе модели.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656575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учебной лексики Unit 17 по теме культуры и медиа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Английская лексика для выражения мнения о культуре
</a:t>
            </a:r>
            <a:endParaRPr lang="en-US" sz="2278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73316" y="1643723"/>
            <a:ext cx="6045767" cy="5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мнение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I think, In my opinion, I believe и It seems to me помогают начать ответ спокойно и ясно. Они показывают, что говорящий формулирует собственную позицию, а не пересказывает чужое мнение.
</a:t>
            </a:r>
            <a:endParaRPr lang="en-US" sz="1055" dirty="0"/>
          </a:p>
        </p:txBody>
      </p:sp>
      <p:sp>
        <p:nvSpPr>
          <p:cNvPr id="11" name="Text 3"/>
          <p:cNvSpPr txBox="1"/>
          <p:nvPr/>
        </p:nvSpPr>
        <p:spPr>
          <a:xfrm>
            <a:off x="573316" y="2227049"/>
            <a:ext cx="6045767" cy="5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Согласие и частичное согласие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поддержать собеседника, используют I agree и I see your point. Если есть сомнение, уместно сказать I partly agree: это звучит вежливо и позволяет сохранить аргументированную дискуссию.
</a:t>
            </a:r>
            <a:endParaRPr lang="en-US" sz="1055" dirty="0"/>
          </a:p>
        </p:txBody>
      </p:sp>
      <p:sp>
        <p:nvSpPr>
          <p:cNvPr id="12" name="Text 4"/>
          <p:cNvSpPr txBox="1"/>
          <p:nvPr/>
        </p:nvSpPr>
        <p:spPr>
          <a:xfrm>
            <a:off x="573316" y="2810382"/>
            <a:ext cx="6045767" cy="5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Несогласие без конфликта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Конструкции However и On the other hand помогают выразить несогласие корректно. Они смягчают противопоставление и позволяют показать, что другая точка зрения была услышана и рассмотрена.
</a:t>
            </a:r>
            <a:endParaRPr lang="en-US" sz="1055" dirty="0"/>
          </a:p>
        </p:txBody>
      </p:sp>
      <p:sp>
        <p:nvSpPr>
          <p:cNvPr id="13" name="Text 5"/>
          <p:cNvSpPr txBox="1"/>
          <p:nvPr/>
        </p:nvSpPr>
        <p:spPr>
          <a:xfrm>
            <a:off x="573316" y="3393698"/>
            <a:ext cx="6045767" cy="5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Аргументация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Связки because, since, therefore и as a result делают ответ логичным. С их помощью можно объяснить причину, показать следствие и выстроить убедительное рассуждение о культурном явлении.
</a:t>
            </a:r>
            <a:endParaRPr lang="en-US" sz="1055" dirty="0"/>
          </a:p>
        </p:txBody>
      </p:sp>
      <p:sp>
        <p:nvSpPr>
          <p:cNvPr id="14" name="Text 6"/>
          <p:cNvSpPr txBox="1"/>
          <p:nvPr/>
        </p:nvSpPr>
        <p:spPr>
          <a:xfrm>
            <a:off x="573316" y="3977021"/>
            <a:ext cx="6045767" cy="5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 уточнения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иллюстрации мысли полезны for example и in addition. Такие слова помогают не ограничиваться общими фразами, а приводить конкретные наблюдения о фильме, книге, выставке или традиции.
</a:t>
            </a:r>
            <a:endParaRPr lang="en-US" sz="105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культурное событие успешным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успех влияют не только художественные качества, но и способность события быстро распространяться в медиасреде и вовлекать зрителей в обсуждение.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оригинальность, эмоции и онлайн-распространение: именно они помогают событию стать заметным и перейти из локального формата в культурный тренд.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ключевых факторов успешного культурного события, 2025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наследие и его сохранение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867050" y="1345806"/>
            <a:ext cx="4938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входит в наследие
</a:t>
            </a:r>
            <a:pPr algn="l" indent="0" marL="0">
              <a:lnSpc>
                <a:spcPct val="115000"/>
              </a:lnSpc>
              <a:buNone/>
            </a:pPr>
            <a:r>
              <a:rPr lang="en-US" sz="1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наследие объединяет не только здания и памятники, но и рукописи, языки, традиции, ремёсла, а также музейные коллекции, которые сохраняют память о прошлом и передают её дальше.
</a:t>
            </a:r>
            <a:endParaRPr lang="en-US" sz="894" dirty="0"/>
          </a:p>
        </p:txBody>
      </p:sp>
      <p:sp>
        <p:nvSpPr>
          <p:cNvPr id="11" name="Text 3"/>
          <p:cNvSpPr txBox="1"/>
          <p:nvPr/>
        </p:nvSpPr>
        <p:spPr>
          <a:xfrm>
            <a:off x="867050" y="2076042"/>
            <a:ext cx="4938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угрозы
</a:t>
            </a:r>
            <a:pPr algn="l" indent="0" marL="0">
              <a:lnSpc>
                <a:spcPct val="115000"/>
              </a:lnSpc>
              <a:buNone/>
            </a:pPr>
            <a:r>
              <a:rPr lang="en-US" sz="1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уязвимо из-за военных разрушений, запустения, городской застройки, загрязнения, изменения климата и вандализма. Эти факторы могут необратимо повредить уникальные объекты и культурную среду.
</a:t>
            </a:r>
            <a:endParaRPr lang="en-US" sz="844" dirty="0"/>
          </a:p>
        </p:txBody>
      </p:sp>
      <p:sp>
        <p:nvSpPr>
          <p:cNvPr id="12" name="Text 4"/>
          <p:cNvSpPr txBox="1"/>
          <p:nvPr/>
        </p:nvSpPr>
        <p:spPr>
          <a:xfrm>
            <a:off x="867050" y="2799048"/>
            <a:ext cx="4938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реставрации
</a:t>
            </a:r>
            <a:pPr algn="l" indent="0" marL="0">
              <a:lnSpc>
                <a:spcPct val="115000"/>
              </a:lnSpc>
              <a:buNone/>
            </a:pPr>
            <a:r>
              <a:rPr lang="en-US" sz="1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Реставрация помогает вернуть объектам устойчивость и читаемость, но требует научной точности. Важно сохранять подлинность материала, не подменяя историческую ценность декоративным обновлением.
</a:t>
            </a:r>
            <a:endParaRPr lang="en-US" sz="862" dirty="0"/>
          </a:p>
        </p:txBody>
      </p:sp>
      <p:sp>
        <p:nvSpPr>
          <p:cNvPr id="13" name="Text 5"/>
          <p:cNvSpPr txBox="1"/>
          <p:nvPr/>
        </p:nvSpPr>
        <p:spPr>
          <a:xfrm>
            <a:off x="867050" y="3522048"/>
            <a:ext cx="4938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решения
</a:t>
            </a:r>
            <a:pPr algn="l" indent="0" marL="0">
              <a:lnSpc>
                <a:spcPct val="115000"/>
              </a:lnSpc>
              <a:buNone/>
            </a:pPr>
            <a:r>
              <a:rPr lang="en-US" sz="1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Цифровое архивирование, виртуальные туры и онлайн-каталоги делают наследие доступнее для исследователей и школьников. Такие инструменты особенно важны, если оригинал находится под угрозой.
</a:t>
            </a:r>
            <a:endParaRPr lang="en-US" sz="852" dirty="0"/>
          </a:p>
        </p:txBody>
      </p:sp>
      <p:sp>
        <p:nvSpPr>
          <p:cNvPr id="14" name="Text 6"/>
          <p:cNvSpPr txBox="1"/>
          <p:nvPr/>
        </p:nvSpPr>
        <p:spPr>
          <a:xfrm>
            <a:off x="867050" y="4245048"/>
            <a:ext cx="4938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UNESCO и правовая охрана помогают координировать усилия разных стран. Сохранение наследия становится общей задачей, потому что культурные ценности имеют значение далеко за пределами одной территории.
</a:t>
            </a:r>
            <a:endParaRPr lang="en-US" sz="82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современного произведения в цифровой среде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отражает, как онлайн-публикация ускоряет распространение искусства и одновременно повышает риски копирования и поверхностного восприятия.
</a:t>
            </a:r>
            <a:endParaRPr lang="en-US" sz="86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150" y="2575212"/>
            <a:ext cx="3296100" cy="207615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2744" y="2575212"/>
            <a:ext cx="3296100" cy="207615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Искусство, которое живёт в городе и сети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1486275" y="1303043"/>
            <a:ext cx="27618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Стена, которая говорит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старой городской стене появляется яркий мурал: крупные фигуры, контрастные цвета и короткая фраза, понятная без перевода. Прохожие фотографируют работу, останавливаются и обсуждают её смысл, а район неожиданно становится точкой притяжения.
</a:t>
            </a:r>
            <a:endParaRPr lang="en-US" sz="973" dirty="0"/>
          </a:p>
        </p:txBody>
      </p:sp>
      <p:sp>
        <p:nvSpPr>
          <p:cNvPr id="10" name="Text 2"/>
          <p:cNvSpPr txBox="1"/>
          <p:nvPr/>
        </p:nvSpPr>
        <p:spPr>
          <a:xfrm>
            <a:off x="4869869" y="1303043"/>
            <a:ext cx="27618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 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тёмном зале мультимедийная инсталляция меняется вместе со зрителем: свет реагирует на шаги, звук усиливает ощущение пространства, а изображение будто оживает. Здесь искусство не просто смотрят — в нём участвуют.
</a:t>
            </a:r>
            <a:endParaRPr lang="en-US" sz="1052" dirty="0"/>
          </a:p>
        </p:txBody>
      </p:sp>
      <p:sp>
        <p:nvSpPr>
          <p:cNvPr id="11" name="Text 3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для сравнения произведений и жанров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помогают строить сравнение по понятным критериям: что объединяет произведения, чем они различаются и какой вывод можно сделать о замысле автора.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важны contrast, theme, message и differences: они помогают не только описать объекты, но и показать их художественный смысл.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подборка лексики для сравнительного анализа в Unit 17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829" y="1291650"/>
            <a:ext cx="451200" cy="360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679" y="1963455"/>
            <a:ext cx="437400" cy="437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5829" y="2713725"/>
            <a:ext cx="451200" cy="3609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2729" y="3385530"/>
            <a:ext cx="437400" cy="437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55829" y="4134788"/>
            <a:ext cx="451200" cy="36096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Культурный диалог и уважение к различиям
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5" name="Text 2"/>
          <p:cNvSpPr txBox="1"/>
          <p:nvPr/>
        </p:nvSpPr>
        <p:spPr>
          <a:xfrm>
            <a:off x="1016387" y="1250950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Терпимость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Tolerance помогает принимать то, что привычки, формы обращения и нормы поведения в разных странах могут отличаться. Без неё легко превратить различие в источник напряжения.
</a:t>
            </a:r>
            <a:endParaRPr lang="en-US" sz="800" dirty="0"/>
          </a:p>
        </p:txBody>
      </p:sp>
      <p:sp>
        <p:nvSpPr>
          <p:cNvPr id="16" name="Text 3"/>
          <p:cNvSpPr txBox="1"/>
          <p:nvPr/>
        </p:nvSpPr>
        <p:spPr>
          <a:xfrm>
            <a:off x="1007875" y="1960978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Respect проявляется в тоне речи, выборе слов и внимании к собеседнику. Это особенно важно в школе, в переписке и во время международных проектов, где ценится корректность.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1016387" y="2673030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Открытый диалог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Open-mindedness позволяет задавать вопросы вместо поспешных выводов. Если человек уточняет смысл, а не угадывает его, вероятность недопонимания заметно снижается.
</a:t>
            </a:r>
            <a:endParaRPr lang="en-US" sz="800" dirty="0"/>
          </a:p>
        </p:txBody>
      </p:sp>
      <p:sp>
        <p:nvSpPr>
          <p:cNvPr id="18" name="Text 5"/>
          <p:cNvSpPr txBox="1"/>
          <p:nvPr/>
        </p:nvSpPr>
        <p:spPr>
          <a:xfrm>
            <a:off x="1016387" y="3383058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слушание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Active listening означает, что мы слышим не только слова, но и намерение. Перефразирование и уточнение помогают показать внимание и избежать ложных интерпретаций.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1016387" y="4094098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Эмпатия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Empathy помогает представить ситуацию глазами другого человека. Для старшеклассников это полезно в поездках, онлайн-общении и совместной работе, где важно учитывать культурный контекст.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342959"/>
            <a:ext cx="3239400" cy="88130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анализа художественного текста или изображения
</a:t>
            </a:r>
            <a:endParaRPr lang="en-US" sz="2072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напоминает, из каких шагов складывается сильный ответ: сначала описание, затем интерпретация, после этого оценка и личная позиция.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Эффективный анализ строится на сочетании фактов, интерпретации и личного отклика; без одного из этих элементов ответ становится неполным.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Методические приёмы анализа художественного текста и изображения в Unit 17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17. Art and Culture: главное, что нужно запомнить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9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 помогает говорить об искусстве, культуре и наследии уверенно и содержательно. Освоенная лексика делает возможными сравнение, аргументацию и вдумчивый анализ произведений на английском языке.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2026-05-31T17:56:20Z</dcterms:created>
  <dcterms:modified xsi:type="dcterms:W3CDTF">2026-05-31T17:56:20Z</dcterms:modified>
</cp:coreProperties>
</file>