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jpe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image" Target="../media/image-4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jpe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И. Цветаева: жизнь, поэзия, судьба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Поэзия, прожитая как личная и историческая драма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перемен и новых голосов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Цветаева вошла в литературу в момент крушения старого мира, революций и культурных поисков Серебряного века. Её судьба и стихи помогают увидеть, как личный голос поэта становится свидетельством эпохи.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4200" y="1063698"/>
            <a:ext cx="8429700" cy="22556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79563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семейная среда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3520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и дата рождения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3520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Марина Цветаева родилась 26 сентября 1892 года в Москве. Столичная культурная среда рано приучила её к ощущению истории, искусства и слова как части большого духовного мира.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80675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культурное взросление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80675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чтение и музейная среда сформировали у неё привычку мыслить широко и точно. Уже в юности Цветаева воспринимала литературу не как школьный предмет, а как способ понимать жизнь.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68290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языки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468290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Мать, Мария Александровна Мейн, была пианисткой, поэтому музыка, чтение и иностранные языки стали естественной частью воспитания. Это развило у Цветаевой тонкий слух к ритму и интонации.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255905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Отец-учёный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255905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Владимирович Цветаев был профессором и основателем Музея изящных искусств. Его интерес к античности, искусству и просвещению создал в доме атмосферу высокой интеллектуальной требовательности.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начинался поэт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Дебют юной поэтессы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1910 году вышел «Вечерний альбом» — первая книга Цветаевой, созданная ею в восемнадцать лет. Сборник сразу заметили в литературной среде, потому что в нём звучал редкий для дебюта самостоятельный голос. Стихи воспринимались как дневник, но уже обладали художественной цельностью.
</a:t>
            </a:r>
            <a:endParaRPr lang="en-US" sz="785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мир и память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тексты Цветаевой наполнены комнатами, семейными разговорами, детскими впечатлениями и воспоминаниями о близких. Эти образы не выглядят случайными: через них поэтесса ищет опору в мире, где личное чувство становится главным источником поэзии. Дом у неё уже тогда превращается в нравственную ценность.
</a:t>
            </a:r>
            <a:endParaRPr lang="en-US" sz="711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Музыкальность живой речи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«Вечернем альбоме» особенно заметны мягкая интонация, внутренняя мелодика и стремление говорить просто, но точно. Стихи напоминают доверительный разговор, в котором слышны и юность, и наблюдательность, и желание быть услышанной без подражания чужим образцам.
</a:t>
            </a:r>
            <a:endParaRPr lang="en-US" sz="79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66919" y="1298025"/>
            <a:ext cx="2716161" cy="3485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Цветаева и круг Серебряного века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55077" y="1933025"/>
            <a:ext cx="2486505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Цветаева была связана с крупнейшими поэтами своего времени — Волошиным, Пастернаком, Мандельштамом, Ахматовой. Эти встречи и переписка помогали ей соотносить собственный голос с современным литературным пространством.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55077" y="1410275"/>
            <a:ext cx="2075409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окружение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308077" y="1933025"/>
            <a:ext cx="2486400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отношение к современникам строилось не на ученичестве, а на внутреннем споре и творческом равенстве. Даже близость к сильным литературным фигурам не ослабляла, а подчёркивала её независимость.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3308077" y="1410275"/>
            <a:ext cx="2075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без подражания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455077" y="3741725"/>
            <a:ext cx="2486400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поэтики Цветаевой характерны резкие переносы, обрывы фразы, напряжённая синтаксическая организация и разговорная энергия. Благодаря этому стих звучит как живая мысль, а не как заранее выстроенная декламация.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455077" y="3218975"/>
            <a:ext cx="2075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разрыв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3308077" y="3741725"/>
            <a:ext cx="2486400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эмоциональность у неё всегда подчинена точной художественной конструкции. Контрасты, афористичность и неожиданные интонационные повороты делают стихотворение не исповедью в обычном смысле, а предельно сжатым художественным высказыванием.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3308077" y="3218975"/>
            <a:ext cx="2075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Эмоция как форма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Марины Цветаевой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жизни Цветаевой показывает, как литературное становление, семейные решения и исторические катастрофы постоянно переплетались.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переломы её биографии связаны с революцией, эмиграцией и возвращением в СССР, завершившимся трагедией.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18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из общедоступных литературных справочников и хронологии жизни М. И. Цветаевой
</a:t>
            </a:r>
            <a:endParaRPr lang="en-US" sz="111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7249" y="3256413"/>
            <a:ext cx="440100" cy="440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87874" y="3280863"/>
            <a:ext cx="440100" cy="391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17249" y="1440290"/>
            <a:ext cx="440100" cy="440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187874" y="1464740"/>
            <a:ext cx="440100" cy="3912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Семья, любовь и личная драма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7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и разлука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чувства у Цветаевой редко бывают безоблачными: любовь у неё связана с разрывом, выбором и внутренним напряжением. Именно поэтому интимная тема в её стихах приобретает трагическую глубину.
</a:t>
            </a:r>
            <a:endParaRPr lang="en-US" sz="1200" dirty="0"/>
          </a:p>
        </p:txBody>
      </p:sp>
      <p:sp>
        <p:nvSpPr>
          <p:cNvPr id="19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Семейное бремя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близких, материальные трудности и политические обстоятельства постоянно усиливали чувство ответственности. Семейная жизнь становилась для поэтессы не фоном, а источником сильнейшего эмоционального и творческого опыта.
</a:t>
            </a:r>
            <a:endParaRPr lang="en-US" sz="1200" dirty="0"/>
          </a:p>
        </p:txBody>
      </p:sp>
      <p:sp>
        <p:nvSpPr>
          <p:cNvPr id="21" name="Text 6"/>
          <p:cNvSpPr txBox="1"/>
          <p:nvPr/>
        </p:nvSpPr>
        <p:spPr>
          <a:xfrm>
            <a:off x="524224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Брак и верность
</a:t>
            </a:r>
            <a:endParaRPr lang="en-US" sz="1500" dirty="0"/>
          </a:p>
        </p:txBody>
      </p:sp>
      <p:sp>
        <p:nvSpPr>
          <p:cNvPr id="22" name="Text 7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Брак с Сергеем Эфроном стал для Цветаевой не только семейным союзом, но и испытанием на верность. Их отношения проходили через долгие разлуки, тревоги и зависимость от переменчивой истории.
</a:t>
            </a:r>
            <a:endParaRPr lang="en-US" sz="1200" dirty="0"/>
          </a:p>
        </p:txBody>
      </p:sp>
      <p:sp>
        <p:nvSpPr>
          <p:cNvPr id="23" name="Text 8"/>
          <p:cNvSpPr txBox="1"/>
          <p:nvPr/>
        </p:nvSpPr>
        <p:spPr>
          <a:xfrm>
            <a:off x="479484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под угрозой
</a:t>
            </a:r>
            <a:endParaRPr lang="en-US" sz="1500" dirty="0"/>
          </a:p>
        </p:txBody>
      </p:sp>
      <p:sp>
        <p:nvSpPr>
          <p:cNvPr id="24" name="Text 9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её жизни постоянно ощущались переезды, нехватка денег и неустроенность быта. Дом как пространство покоя был для Цветаевой почти недостижим, поэтому в поэзии он часто звучит как утрата.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298652"/>
            <a:ext cx="3938100" cy="348429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и поэтический отклик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91700" y="1593401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и Гражданская война для Цветаевой означали не только исторический переворот, но и распад домашнего уклада. В её стихах этого времени особенно ощутима боль утраты привычной опоры.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4591700" y="1379550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привычного мира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591700" y="3424826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Цветаева не писала прямую публицистику о событиях эпохи. Вместо этого она превращала частное переживание в форму свидетельства, где личная интонация передаёт масштаб катастрофы точнее лозунга.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4591700" y="3210975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как личный опыт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591700" y="2509101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не принимала лозунговое деление людей на правых и виноватых. В поэзии начала 1920-х слышится сочувствие тем, кто оказался вытеснен историей и лишён голоса.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591700" y="2295250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Сострадание к проигравшим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4591700" y="4340501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общего перелома усиливается мотив внутренней отстранённости. Поэтесса ощущает себя не участником триумфа, а человеком, который должен сохранить верность собственной правде в мире насилия и шума.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4591700" y="4126650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 среди эпохи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3013500" cy="27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Эмиграция: Прага и Париж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695795" y="817747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1922: отъезд из России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4695795" y="1241072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революционных лет Цветаева покидает страну и начинает жизнь в Чехии. Это решение открывает долгий период чужбины, в котором тема родины становится особенно острой и болезненной.
</a:t>
            </a:r>
            <a:endParaRPr lang="en-US" sz="1124" dirty="0"/>
          </a:p>
        </p:txBody>
      </p:sp>
      <p:sp>
        <p:nvSpPr>
          <p:cNvPr id="11" name="Text 4"/>
          <p:cNvSpPr txBox="1"/>
          <p:nvPr/>
        </p:nvSpPr>
        <p:spPr>
          <a:xfrm>
            <a:off x="4048770" y="2213672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Прага и Париж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4048770" y="2636997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Живя сначала в Праге, а затем в Париже, она сталкивается с материальной неустроенностью и отчуждением от эмигрантской среды. В стихах усиливаются мотивы памяти, духовной изоляции и невозможности приспособиться.
</a:t>
            </a:r>
            <a:endParaRPr lang="en-US" sz="1080" dirty="0"/>
          </a:p>
        </p:txBody>
      </p:sp>
      <p:sp>
        <p:nvSpPr>
          <p:cNvPr id="13" name="Text 6"/>
          <p:cNvSpPr txBox="1"/>
          <p:nvPr/>
        </p:nvSpPr>
        <p:spPr>
          <a:xfrm>
            <a:off x="4695795" y="3609597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1939: возвращение и новое испытание
</a:t>
            </a:r>
            <a:endParaRPr lang="en-US" sz="1500" dirty="0"/>
          </a:p>
        </p:txBody>
      </p:sp>
      <p:sp>
        <p:nvSpPr>
          <p:cNvPr id="14" name="Text 7"/>
          <p:cNvSpPr txBox="1"/>
          <p:nvPr/>
        </p:nvSpPr>
        <p:spPr>
          <a:xfrm>
            <a:off x="4695795" y="4032922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в СССР не приносит облегчения: вскоре начинается новая полоса трагедий, связанная с арестами и полной литературной изоляцией. Эмиграция и возвращение складываются в замкнутый круг судьбы.
</a:t>
            </a:r>
            <a:endParaRPr lang="en-US" sz="108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Жанровое разнообразие творчества Цветаевой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у Цветаевой связаны между собой: лирика переходит в поэму, а личное письмо нередко звучит как художественный текст.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её наследие нельзя свести только к стихам: это цельная многожанровая система.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29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схема жанрового состава творчества М. И. Цветаевой по литературоведческим обзорам
</a:t>
            </a:r>
            <a:endParaRPr lang="en-US" sz="132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поэтики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87455" y="1833365"/>
            <a:ext cx="18111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Сжатая строка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87450" y="2521824"/>
            <a:ext cx="1811100" cy="13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Цветаева предпочитает короткую, напряжённую строку, где смысл сосредоточен в нескольких словах. Такая форма усиливает эмоциональный напор и заставляет читателя внимательно вслушиваться в каждую паузу и ударение.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852480" y="1833365"/>
            <a:ext cx="18111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Лирика предельности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852475" y="2521824"/>
            <a:ext cx="1811100" cy="13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переживание в её поэзии не остаётся частным фактом: оно превращается в предельно сжатый художественный образ. Поэтому любовная, бытовая или историческая тема у Цветаевой всегда звучит как судьба.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730805" y="1833365"/>
            <a:ext cx="18111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и смысл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4730800" y="2521824"/>
            <a:ext cx="1811100" cy="13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Цветаевой звукопись, внутренняя рифма и повтор не украшают стих, а помогают мысли разворачиваться с особой силой. Каждое слово работает одновременно на смысл, ритм и эмоциональное напряжение.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2609130" y="1833365"/>
            <a:ext cx="18111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разрыв
</a:t>
            </a:r>
            <a:endParaRPr lang="en-US" sz="1300" dirty="0"/>
          </a:p>
        </p:txBody>
      </p:sp>
      <p:sp>
        <p:nvSpPr>
          <p:cNvPr id="17" name="Text 9"/>
          <p:cNvSpPr txBox="1"/>
          <p:nvPr/>
        </p:nvSpPr>
        <p:spPr>
          <a:xfrm>
            <a:off x="2609125" y="2521824"/>
            <a:ext cx="1811100" cy="13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стих часто строится на резких ритмических сдвигах, обрывах фразы и неожиданных интонационных поворотах. Благодаря этому текст звучит как живая речь, но сохраняет строгую художественную дисциплину.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19262" y="1175216"/>
            <a:ext cx="4881376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и их значение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показаны этапы творческого пути Цветаевой: от раннего дебюта к зрелой лирике, поэмам и эмигрантскому итогу.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развивается от исповедальной интонации к философской и исторической глубине; каждый этап уточняет тему внутренней свободы и духовного одиночества.
</a:t>
            </a:r>
            <a:endParaRPr lang="en-US" sz="1564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4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Марина Цветаева. Собрание сочинений; биографико-литературные справочники по творчеству М. И. Цветаевой
</a:t>
            </a:r>
            <a:endParaRPr lang="en-US" sz="124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4789" y="2680411"/>
            <a:ext cx="2548800" cy="20758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9365" y="2680411"/>
            <a:ext cx="2548800" cy="20758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97078" y="2680411"/>
            <a:ext cx="2548800" cy="2075878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 как форма автобиографии и памяти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444789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«Мой Пушкин»: разговор с классиком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444789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тексте Цветаева не просто рассказывает о любимом поэте, а выстраивает личный диалог с его образом. Пушкин становится для неё мерой свободы, языковой точности и творческой независимости, через которую она осмысляет и себя.
</a:t>
            </a:r>
            <a:endParaRPr lang="en-US" sz="799" dirty="0"/>
          </a:p>
        </p:txBody>
      </p:sp>
      <p:sp>
        <p:nvSpPr>
          <p:cNvPr id="16" name="Text 4"/>
          <p:cNvSpPr txBox="1"/>
          <p:nvPr/>
        </p:nvSpPr>
        <p:spPr>
          <a:xfrm>
            <a:off x="6149365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и мемуарная интонация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149365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письмах и мемуарных текстах особенно заметна её мысль, идущая через ритм, образ и афористическую формулу. Автобиографическое письмо у Цветаевой не фиксирует события, а заново создаёт их внутренний смысл.
</a:t>
            </a:r>
            <a:endParaRPr lang="en-US" sz="885" dirty="0"/>
          </a:p>
        </p:txBody>
      </p:sp>
      <p:sp>
        <p:nvSpPr>
          <p:cNvPr id="18" name="Text 6"/>
          <p:cNvSpPr txBox="1"/>
          <p:nvPr/>
        </p:nvSpPr>
        <p:spPr>
          <a:xfrm>
            <a:off x="3297078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в памяти и слове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3297078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очерках о Москве Цветаева соединяет воспоминание, чувство утраты и почти зрительную точность деталей. Город возникает не как фон биографии, а как пространство, где личная память превращается в художественно организованный образ.
</a:t>
            </a:r>
            <a:endParaRPr lang="en-US" sz="79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личного переживания к художественному образу
</a:t>
            </a:r>
            <a:endParaRPr lang="en-US" sz="2394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у Цветаевой биографический опыт становится основой поэтической формы.
</a:t>
            </a:r>
            <a:endParaRPr lang="en-US" sz="151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0038" y="1397111"/>
            <a:ext cx="526500" cy="526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0038" y="3292636"/>
            <a:ext cx="526500" cy="421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22788" y="1426361"/>
            <a:ext cx="526500" cy="46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22788" y="3239986"/>
            <a:ext cx="526500" cy="526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Пушкинская тема и литературные диалоги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239324" y="1384340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как мера свободы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650038" y="2051750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Цветаевой Пушкин воплощает высшую независимость поэта и точность художественного слова. Через обращение к нему она проверяет собственную интонацию и право на самостоятельный голос.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1239324" y="32272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Современники и собеседники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650038" y="3894625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Цветаева соотносила себя с Блоком, Пастернаком и Маяковским, определяя на их фоне собственное место в поэзии. Литературный диалог становился способом самоопределения и творческого соперничества.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5312074" y="1384340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с классикой
</a:t>
            </a:r>
            <a:endParaRPr lang="en-US" sz="1500" dirty="0"/>
          </a:p>
        </p:txBody>
      </p:sp>
      <p:sp>
        <p:nvSpPr>
          <p:cNvPr id="19" name="Text 7"/>
          <p:cNvSpPr txBox="1"/>
          <p:nvPr/>
        </p:nvSpPr>
        <p:spPr>
          <a:xfrm>
            <a:off x="4722788" y="2051750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тексты постоянно вступают в диалог с русской литературной традицией. Этот разговор помогает не повторять предшественников, а осмысленно продолжать их, сохраняя внутреннюю свободу.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5312074" y="32272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 канон
</a:t>
            </a:r>
            <a:endParaRPr lang="en-US" sz="1500" dirty="0"/>
          </a:p>
        </p:txBody>
      </p:sp>
      <p:sp>
        <p:nvSpPr>
          <p:cNvPr id="21" name="Text 9"/>
          <p:cNvSpPr txBox="1"/>
          <p:nvPr/>
        </p:nvSpPr>
        <p:spPr>
          <a:xfrm>
            <a:off x="4722788" y="3894625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Сопоставляя себя с разными поэтами, Цветаева выстраивала личную систему ценностей. В центре этой системы — верность слову, духовная независимость и отказ подчиняться внешнему ожиданию.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лирики Цветаевой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переплетаются между собой: личное чувство у Цветаевой почти всегда связано с выбором, потерей и внутренним сопротивлением.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— не бытовая эмоция, а предельное переживание, которое приобретает исторический и общечеловеческий масштаб.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лирики М. И. Цветаевой по основным тематическим циклам и сборникам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в СССР и трагический финал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1648722" y="3284250"/>
            <a:ext cx="2500959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1939 — возвращение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1648740" y="3765775"/>
            <a:ext cx="2743177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долгой эмиграции Цветаева возвращается в СССР, надеясь на новую литературную и семейную жизнь. Реальность быстро оказывается иной: впереди — изоляция и тяжёлые испытания.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745099" y="3284250"/>
            <a:ext cx="25011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31 августа 1941 — Елабуга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745117" y="3765775"/>
            <a:ext cx="27432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эвакуации Цветаева кончает с собой. Её гибель стала символом трагедии поколения, чья судьба оказалась сломана войной, репрессиями и историческим насилием.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196876" y="1319800"/>
            <a:ext cx="25011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1939–1941 — давление обстоятельств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3196894" y="1801325"/>
            <a:ext cx="27432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Арест мужа Сергея Эфрона и дочери Ариадны, отсутствие устойчивой работы и невозможность полноценно печататься делают её положение крайне тяжёлым. Личное и историческое несчастье совпадают.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Посмертная судьба и признание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1166725" y="1826314"/>
            <a:ext cx="7381200" cy="3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имя Цветаевой долго звучало приглушённо: публикации были редкими, а полное признание откладывалось. Её творчество возвращалось в культуру постепенно, через отдельные издания и читательский интерес.
</a:t>
            </a:r>
            <a:endParaRPr lang="en-US" sz="1034" dirty="0"/>
          </a:p>
        </p:txBody>
      </p:sp>
      <p:sp>
        <p:nvSpPr>
          <p:cNvPr id="10" name="Text 3"/>
          <p:cNvSpPr txBox="1"/>
          <p:nvPr/>
        </p:nvSpPr>
        <p:spPr>
          <a:xfrm>
            <a:off x="1166725" y="1561088"/>
            <a:ext cx="73812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замалчивание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39700" y="4391864"/>
            <a:ext cx="7381200" cy="3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Цветаева стала символом неуступчивой личности и сильного женского голоса в русской литературе. Её судьба напоминает, как тесно в XX веке переплелись искусство и история.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39700" y="4126637"/>
            <a:ext cx="73812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символ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1166725" y="3536680"/>
            <a:ext cx="7381200" cy="3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Цветаеву изучают как одного из крупнейших лириков XX века. Её тексты помогают говорить о языке, памяти, выборе и цене духовной независимости на понятном старшеклассникам материале.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1166725" y="3271454"/>
            <a:ext cx="73812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и университетское чтение
</a:t>
            </a:r>
            <a:endParaRPr lang="en-US" sz="1300" dirty="0"/>
          </a:p>
        </p:txBody>
      </p:sp>
      <p:sp>
        <p:nvSpPr>
          <p:cNvPr id="15" name="Text 8"/>
          <p:cNvSpPr txBox="1"/>
          <p:nvPr/>
        </p:nvSpPr>
        <p:spPr>
          <a:xfrm>
            <a:off x="539700" y="2681497"/>
            <a:ext cx="7381200" cy="3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половине XX века Цветаеву начали читать шире и внимательнее. Её стихи и проза всё заметнее входили в литературный канон как тексты высокой внутренней свободы и точности.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539700" y="2416271"/>
            <a:ext cx="73812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в литературу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846766"/>
            <a:ext cx="4814700" cy="25277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художественного метода Цветаевой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5455800" y="1437475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личная энергия у Цветаевой соединяется с точной формой и высокой культурой слова.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455800" y="2917690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Цветаевой объединяет эмоциональную откровенность и строгую художественную организацию, поэтому её стихи звучат одновременно интимно и предельно собранно.
</a:t>
            </a:r>
            <a:endParaRPr lang="en-US" sz="1498" dirty="0"/>
          </a:p>
        </p:txBody>
      </p:sp>
      <p:sp>
        <p:nvSpPr>
          <p:cNvPr id="10" name="Text 4"/>
          <p:cNvSpPr txBox="1"/>
          <p:nvPr/>
        </p:nvSpPr>
        <p:spPr>
          <a:xfrm>
            <a:off x="5455800" y="4397901"/>
            <a:ext cx="3328200" cy="3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32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Поэтические тексты М. И. Цветаевой; литературоведческие наблюдения о её стиле
</a:t>
            </a:r>
            <a:endParaRPr lang="en-US" sz="123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Цветаева остаётся современным поэтом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Цветаева не только рассказала о своей эпохе, но и показала, как личная судьба становится голосом истории. Её поэзия и сегодня учит свободе, ответственности и точности слова.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2026-05-27T11:51:28Z</dcterms:created>
  <dcterms:modified xsi:type="dcterms:W3CDTF">2026-05-27T11:51:28Z</dcterms:modified>
</cp:coreProperties>
</file>