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26012" y="691675"/>
            <a:ext cx="2772326" cy="374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95925" y="717000"/>
            <a:ext cx="4341900" cy="36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Мягкость согласных: как она пишется на письме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замечать мягкость согласных и правильно обозначать её на письме.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795925" y="239150"/>
            <a:ext cx="65892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3707" y="150"/>
            <a:ext cx="419918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1326275"/>
            <a:ext cx="3914100" cy="34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и твёрдый согласный могут звучать по-разному и даже менять смысл слова. Это помогает читать без ошибок, аккуратно списывать и уверенно писать под диктовку.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37600" y="370650"/>
            <a:ext cx="6730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мягкость важно замечать
</a:t>
            </a:r>
            <a:endParaRPr lang="en-US" sz="3191" dirty="0"/>
          </a:p>
        </p:txBody>
      </p:sp>
      <p:sp>
        <p:nvSpPr>
          <p:cNvPr id="7" name="Text 2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03250" y="1970332"/>
            <a:ext cx="337500" cy="27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79900" y="1936578"/>
            <a:ext cx="337500" cy="337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82156" y="2528378"/>
            <a:ext cx="256500" cy="342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64844" y="2531473"/>
            <a:ext cx="337500" cy="337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526600" y="1955328"/>
            <a:ext cx="337500" cy="3000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290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4" name="Text 1"/>
          <p:cNvSpPr txBox="1"/>
          <p:nvPr/>
        </p:nvSpPr>
        <p:spPr>
          <a:xfrm>
            <a:off x="252450" y="370650"/>
            <a:ext cx="80592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мягкий согласный
</a:t>
            </a:r>
            <a:endParaRPr lang="en-US" sz="3200" dirty="0"/>
          </a:p>
        </p:txBody>
      </p:sp>
      <p:sp>
        <p:nvSpPr>
          <p:cNvPr id="15" name="Text 2"/>
          <p:cNvSpPr txBox="1"/>
          <p:nvPr/>
        </p:nvSpPr>
        <p:spPr>
          <a:xfrm>
            <a:off x="1882650" y="909125"/>
            <a:ext cx="5378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русском языке мягкими могут быть [б’], [в’], [м’], [н’], [т’], [д’], [л’], [с’], [р’] и другие. Это важная особенность речи.
</a:t>
            </a:r>
            <a:pPr algn="ctr" indent="0" marL="0">
              <a:lnSpc>
                <a:spcPct val="100000"/>
              </a:lnSpc>
              <a:buNone/>
            </a:pPr>
            <a:r>
              <a:rPr lang="en-US" sz="5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Мягкими бывают многие согласные
</a:t>
            </a:r>
            <a:endParaRPr lang="en-US" sz="1158" dirty="0"/>
          </a:p>
        </p:txBody>
      </p:sp>
      <p:sp>
        <p:nvSpPr>
          <p:cNvPr id="16" name="Text 3"/>
          <p:cNvSpPr txBox="1"/>
          <p:nvPr/>
        </p:nvSpPr>
        <p:spPr>
          <a:xfrm>
            <a:off x="342450" y="1483900"/>
            <a:ext cx="2505300" cy="13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5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звучит мягче
</a:t>
            </a:r>
            <a:pPr algn="r" indent="0" marL="0">
              <a:lnSpc>
                <a:spcPct val="100000"/>
              </a:lnSpc>
              <a:buNone/>
            </a:pPr>
            <a:r>
              <a:rPr lang="en-US" sz="6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3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произношении мягкого согласного язык чуть поднимается, а губы и рот как будто слегка «улыбаются». Звук становится нежнее и звучит по-особому.
</a:t>
            </a:r>
            <a:endParaRPr lang="en-US" sz="1536" dirty="0"/>
          </a:p>
        </p:txBody>
      </p:sp>
      <p:sp>
        <p:nvSpPr>
          <p:cNvPr id="17" name="Text 4"/>
          <p:cNvSpPr txBox="1"/>
          <p:nvPr/>
        </p:nvSpPr>
        <p:spPr>
          <a:xfrm>
            <a:off x="1882650" y="3060050"/>
            <a:ext cx="1761900" cy="160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Мягкость слышна в слове
</a:t>
            </a:r>
            <a:pPr algn="r" indent="0" marL="0">
              <a:lnSpc>
                <a:spcPct val="100000"/>
              </a:lnSpc>
              <a:buNone/>
            </a:pPr>
            <a:r>
              <a:rPr lang="en-US" sz="6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мяч, день и пень мягкость слышится очень отчётливо. Такие слова удобно произносить вслух, чтобы почувствовать разницу.
</a:t>
            </a:r>
            <a:endParaRPr lang="en-US" sz="1444" dirty="0"/>
          </a:p>
        </p:txBody>
      </p:sp>
      <p:sp>
        <p:nvSpPr>
          <p:cNvPr id="18" name="Text 5"/>
          <p:cNvSpPr txBox="1"/>
          <p:nvPr/>
        </p:nvSpPr>
        <p:spPr>
          <a:xfrm>
            <a:off x="5499450" y="3060050"/>
            <a:ext cx="1761900" cy="160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Слух помогает чтению
</a:t>
            </a:r>
            <a:pPr algn="l" indent="0" marL="0">
              <a:lnSpc>
                <a:spcPct val="100000"/>
              </a:lnSpc>
              <a:buNone/>
            </a:pPr>
            <a:r>
              <a:rPr lang="en-US" sz="6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слышит мягкость, ему легче правильно прочитать слово и не перепутать похожие варианты. Это особенно полезно на уроках чтения и письма.
</a:t>
            </a:r>
            <a:endParaRPr lang="en-US" sz="1397" dirty="0"/>
          </a:p>
        </p:txBody>
      </p:sp>
      <p:sp>
        <p:nvSpPr>
          <p:cNvPr id="19" name="Text 6"/>
          <p:cNvSpPr txBox="1"/>
          <p:nvPr/>
        </p:nvSpPr>
        <p:spPr>
          <a:xfrm>
            <a:off x="6296250" y="1483900"/>
            <a:ext cx="2505300" cy="13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тренироваться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мягкие согласные узнавались быстро, полезно сравнивать слова, повторять их вслух и искать, какой звук в слове произносится мягко.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знак ь показывает мягкость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37600" y="1342450"/>
            <a:ext cx="49527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знак не звучит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знак сам по себе не обозначает отдельный звук. Он только подсказывает, что предыдущий согласный нужно читать мягко. Так читать становится проще.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337600" y="2786025"/>
            <a:ext cx="49527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пишется ь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ь стоит в конце слова: конь, день, пень, лень. Он встречается и в середине слова перед другой согласной: письмо, пальто, банька.
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после согласной уже стоят е, ё, и, ю или я, мягкость обычно показывается самой буквой. Тогда писать ь не нужно: лес, мяч, люк.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буквы как будто сами шепчут: «Читай мягко!» Поэтому в словах лёд, мир, небо и тюлень мягкий знак не требуется для подсказки.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796350" y="3339125"/>
            <a:ext cx="73977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не ставить ь по привычке. Сначала посмотри на следующую букву, а потом решай, нужна ли отдельная подсказка о мягкости.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мягкий знак не нужен
</a:t>
            </a:r>
            <a:endParaRPr lang="en-US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675" y="1739000"/>
            <a:ext cx="337500" cy="337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49275" y="1739000"/>
            <a:ext cx="337500" cy="337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70875" y="1757750"/>
            <a:ext cx="337500" cy="300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10080" y="1739000"/>
            <a:ext cx="337500" cy="337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307593" y="1736750"/>
            <a:ext cx="299250" cy="3420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290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14" name="Text 1"/>
          <p:cNvSpPr txBox="1"/>
          <p:nvPr/>
        </p:nvSpPr>
        <p:spPr>
          <a:xfrm>
            <a:off x="252450" y="370650"/>
            <a:ext cx="80592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е, ё, и, ю, я помогают слышать мягкость
</a:t>
            </a:r>
            <a:endParaRPr lang="en-US" sz="2688" dirty="0"/>
          </a:p>
        </p:txBody>
      </p:sp>
      <p:sp>
        <p:nvSpPr>
          <p:cNvPr id="15" name="Text 2"/>
          <p:cNvSpPr txBox="1"/>
          <p:nvPr/>
        </p:nvSpPr>
        <p:spPr>
          <a:xfrm>
            <a:off x="404025" y="2359925"/>
            <a:ext cx="1373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6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 после согласной
</a:t>
            </a:r>
            <a:pPr algn="l" indent="0" marL="0">
              <a:lnSpc>
                <a:spcPct val="100000"/>
              </a:lnSpc>
              <a:buNone/>
            </a:pPr>
            <a:r>
              <a:rPr lang="en-US" sz="628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7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слове не буква е делает согласный мягким. Такой звук произносится мягко и легко узнаётся на слух, если читать слово внимательно.
</a:t>
            </a:r>
            <a:endParaRPr lang="en-US" sz="1256" dirty="0"/>
          </a:p>
        </p:txBody>
      </p:sp>
      <p:sp>
        <p:nvSpPr>
          <p:cNvPr id="16" name="Text 3"/>
          <p:cNvSpPr txBox="1"/>
          <p:nvPr/>
        </p:nvSpPr>
        <p:spPr>
          <a:xfrm>
            <a:off x="3725625" y="2359925"/>
            <a:ext cx="1373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6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после согласной
</a:t>
            </a:r>
            <a:pPr algn="l" indent="0" marL="0">
              <a:lnSpc>
                <a:spcPct val="100000"/>
              </a:lnSpc>
              <a:buNone/>
            </a:pPr>
            <a:r>
              <a:rPr lang="en-US" sz="618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9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мир и лиса буква и помогает услышать мягкий согласный. Она часто встречается там, где нужно читать слово особенно аккуратно.
</a:t>
            </a:r>
            <a:endParaRPr lang="en-US" sz="1236" dirty="0"/>
          </a:p>
        </p:txBody>
      </p:sp>
      <p:sp>
        <p:nvSpPr>
          <p:cNvPr id="17" name="Text 4"/>
          <p:cNvSpPr txBox="1"/>
          <p:nvPr/>
        </p:nvSpPr>
        <p:spPr>
          <a:xfrm>
            <a:off x="7047225" y="2359925"/>
            <a:ext cx="1373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0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 после согласной
</a:t>
            </a:r>
            <a:pPr algn="l" indent="0" marL="0">
              <a:lnSpc>
                <a:spcPct val="100000"/>
              </a:lnSpc>
              <a:buNone/>
            </a:pPr>
            <a:r>
              <a:rPr lang="en-US" sz="625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няня и мяч буква я помогает читать согласный мягко. В начале слова она уже ведёт себя по-другому, и это важно запомнить.
</a:t>
            </a:r>
            <a:endParaRPr lang="en-US" sz="1250" dirty="0"/>
          </a:p>
        </p:txBody>
      </p:sp>
      <p:sp>
        <p:nvSpPr>
          <p:cNvPr id="18" name="Text 5"/>
          <p:cNvSpPr txBox="1"/>
          <p:nvPr/>
        </p:nvSpPr>
        <p:spPr>
          <a:xfrm>
            <a:off x="5386430" y="2359925"/>
            <a:ext cx="1373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0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 после согласной
</a:t>
            </a:r>
            <a:pPr algn="l" indent="0" marL="0">
              <a:lnSpc>
                <a:spcPct val="100000"/>
              </a:lnSpc>
              <a:buNone/>
            </a:pPr>
            <a:r>
              <a:rPr lang="en-US" sz="57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7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ю после согласной тоже подсказывает мягкость: ню, тюлень, люк. Чтение становится яснее, и слово звучит правильно с первого раза.
</a:t>
            </a:r>
            <a:endParaRPr lang="en-US" sz="1140" dirty="0"/>
          </a:p>
        </p:txBody>
      </p:sp>
      <p:sp>
        <p:nvSpPr>
          <p:cNvPr id="19" name="Text 6"/>
          <p:cNvSpPr txBox="1"/>
          <p:nvPr/>
        </p:nvSpPr>
        <p:spPr>
          <a:xfrm>
            <a:off x="2064818" y="2359925"/>
            <a:ext cx="1373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9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Ё после согласной
</a:t>
            </a:r>
            <a:pPr algn="l" indent="0" marL="0">
              <a:lnSpc>
                <a:spcPct val="100000"/>
              </a:lnSpc>
              <a:buNone/>
            </a:pPr>
            <a:r>
              <a:rPr lang="en-US" sz="604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6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слове нёс буква ё тоже показывает мягкость. Она помогает сразу понять, что согласный перед ней звучит не твёрдо, а мягко.
</a:t>
            </a:r>
            <a:endParaRPr lang="en-US" sz="120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сравнения помогают лучше слышать речь. Когда ребёнок различает пары, ему легче читать, писать и проверять свои ответы без лишних сомнений.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многих согласных есть пара: твёрдый и мягкий звук. Например, [б] и [б’], [м] и [м’], [т] и [т’].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357075" y="2209000"/>
            <a:ext cx="24066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Сравнивать пары удобно на знакомых словах. Послушай: был — бил, нос — нёс, мак — мяч. Один маленький звук меняет звучание слова.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Парные твёрдые и мягкие согласные
</a:t>
            </a:r>
            <a:endParaRPr lang="en-US" sz="3200" dirty="0"/>
          </a:p>
        </p:txBody>
      </p:sp>
      <p:sp>
        <p:nvSpPr>
          <p:cNvPr id="11" name="Text 4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проверить, мягкий ли согласный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найти подсказку о мягкости в слове.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37600" y="1456275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середине слова мягкость часто показывает мягкий знак. Он помогает не сбиться при чтении слов вьюга, банька, полька и письмо.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673193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Мягкость в середине слова
</a:t>
            </a:r>
            <a:endParaRPr lang="en-US" sz="3200" dirty="0"/>
          </a:p>
        </p:txBody>
      </p:sp>
      <p:sp>
        <p:nvSpPr>
          <p:cNvPr id="6" name="Text 3"/>
          <p:cNvSpPr txBox="1"/>
          <p:nvPr/>
        </p:nvSpPr>
        <p:spPr>
          <a:xfrm>
            <a:off x="337600" y="3547397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ь не нужен, если рядом уже стоят е, ё, и, ю или я. Тогда соседняя буква сама подсказывает мягкое произношение.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5089300" y="1456275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устроены слова семья, ремень и тюлень. В них мягкость слышится ясно, и читать их становится легче и приятнее.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5089300" y="3547400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внимательно смотреть на буквы рядом с согласной, можно быстро понять, как правильно прочитать слово и не ошибиться при письме.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знак в словах с двумя согласными
</a:t>
            </a:r>
            <a:endParaRPr lang="en-US" sz="3131" dirty="0"/>
          </a:p>
        </p:txBody>
      </p:sp>
      <p:sp>
        <p:nvSpPr>
          <p:cNvPr id="8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783700" y="1342450"/>
            <a:ext cx="45066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рядом стоят два согласных, мягкий знак может помочь прочитать только один из них мягко. Так происходит в словах коньки, пальцы и мельница.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783700" y="2884850"/>
            <a:ext cx="45066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этой маленькой буквы слово легко прочитать неправильно. ь словно тихий помощник: он подсказывает, где делать мягкий звук и как делить слово по слогам.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46550" y="552750"/>
            <a:ext cx="3711900" cy="33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способа записи помогают отличить похожие слова и прочитать их правильно.
</a:t>
            </a:r>
            <a:endParaRPr lang="en-US" sz="70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1442750" y="552700"/>
            <a:ext cx="2563500" cy="33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мягкости в русском языке используют два основных подсказчика: ь и буквы е, ё, и, ю, я. От них часто зависит смысл слова.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154700" y="4300250"/>
            <a:ext cx="3165600" cy="7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 теме «Мягкость согласных на письме»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358900"/>
            <a:ext cx="25644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конце слова мягкий знак показывает, что согласный нужно произнести мягко: день, конь, пень, лень. Без него чтение звучало бы грубее и менее точно.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70650"/>
            <a:ext cx="8041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Мягкость на конце слова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137850" y="4596000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3045403" y="1358900"/>
            <a:ext cx="25644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ь пишется после звуков [н’], [л’], [т’], [р’]. Он не слышится сам, но помогает правильно увидеть и записать слово в тетради.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5784057" y="1358900"/>
            <a:ext cx="25644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знак особенно важен при чтении и письме: он подсказывает, где слово заканчивается мягко, и не даёт перепутать похожие формы, например кон и конь.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37600" y="1456275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букв ч и щ мягкость обычно уже слышна сама по себе, поэтому в словах чай, щётка, чудо дополнительный мягкий знак не нужен.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673193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Шипящие и мягкость
</a:t>
            </a:r>
            <a:endParaRPr lang="en-US" sz="3200" dirty="0"/>
          </a:p>
        </p:txBody>
      </p:sp>
      <p:sp>
        <p:nvSpPr>
          <p:cNvPr id="6" name="Text 3"/>
          <p:cNvSpPr txBox="1"/>
          <p:nvPr/>
        </p:nvSpPr>
        <p:spPr>
          <a:xfrm>
            <a:off x="337600" y="3547397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ж и ш, наоборот, чаще обозначают твёрдый звук. Поэтому в словах жаба, шапка, жук они читаются твёрдо и уверенно.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5089300" y="1456275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знак после шипящих встречается в отдельных словах и формах, где нужно показать мягкое произношение или грамматическую особенность, например в слове мышь.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5089300" y="3547400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ошибиться, важно сначала услышать согласный, а потом посмотреть, к какой группе он относится. Тогда написание становится понятнее и спокойнее.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забывают написать ь в словах конь, мальчик, пальто, письмо. Тогда слово выглядит так, будто согласный произносится жёстче, чем нужно.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— ставить мягкий знак там, где его не надо. Если после согласной уже стоят е, ё, и, ю, я, дополнительный ь обычно лишний.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796350" y="3339125"/>
            <a:ext cx="73977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каждый раз проверять соседние буквы. Этот маленький шаг помогает писать аккуратно, не спешить и не путаться в словах с похожим звучанием.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в словах с мягкостью
</a:t>
            </a:r>
            <a:endParaRPr lang="en-US" sz="3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согласный и букву после него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помогает понять, нужна ли на письме подсказка мягкости.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2375" y="1934332"/>
            <a:ext cx="299250" cy="34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79900" y="1955328"/>
            <a:ext cx="337500" cy="30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60781" y="2528378"/>
            <a:ext cx="299250" cy="342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64844" y="2565223"/>
            <a:ext cx="337500" cy="270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526600" y="1936578"/>
            <a:ext cx="337500" cy="337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290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14" name="Text 1"/>
          <p:cNvSpPr txBox="1"/>
          <p:nvPr/>
        </p:nvSpPr>
        <p:spPr>
          <a:xfrm>
            <a:off x="252450" y="370650"/>
            <a:ext cx="80592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слова для тренировки
</a:t>
            </a:r>
            <a:endParaRPr lang="en-US" sz="3200" dirty="0"/>
          </a:p>
        </p:txBody>
      </p:sp>
      <p:sp>
        <p:nvSpPr>
          <p:cNvPr id="15" name="Text 2"/>
          <p:cNvSpPr txBox="1"/>
          <p:nvPr/>
        </p:nvSpPr>
        <p:spPr>
          <a:xfrm>
            <a:off x="1882650" y="909125"/>
            <a:ext cx="5378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ё сразу подсказывает мягкое произношение. Слово легко запомнить, потому что мягкость здесь заметна и на слух, и на письме одновременно.
</a:t>
            </a:r>
            <a:pPr algn="ctr" indent="0" marL="0">
              <a:lnSpc>
                <a:spcPct val="100000"/>
              </a:lnSpc>
              <a:buNone/>
            </a:pPr>
            <a:r>
              <a:rPr lang="en-US" sz="5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Лёд
</a:t>
            </a:r>
            <a:endParaRPr lang="en-US" sz="1158" dirty="0"/>
          </a:p>
        </p:txBody>
      </p:sp>
      <p:sp>
        <p:nvSpPr>
          <p:cNvPr id="16" name="Text 3"/>
          <p:cNvSpPr txBox="1"/>
          <p:nvPr/>
        </p:nvSpPr>
        <p:spPr>
          <a:xfrm>
            <a:off x="342450" y="1483900"/>
            <a:ext cx="2505300" cy="13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5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Лиса
</a:t>
            </a:r>
            <a:pPr algn="r" indent="0" marL="0">
              <a:lnSpc>
                <a:spcPct val="100000"/>
              </a:lnSpc>
              <a:buNone/>
            </a:pPr>
            <a:r>
              <a:rPr lang="en-US" sz="6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3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слово удобно читать по слогам и быстро слышать, где согласный звучит мягче. Такие примеры помогают детям уверенно замечать подсказки в слове.
</a:t>
            </a:r>
            <a:endParaRPr lang="en-US" sz="1536" dirty="0"/>
          </a:p>
        </p:txBody>
      </p:sp>
      <p:sp>
        <p:nvSpPr>
          <p:cNvPr id="17" name="Text 4"/>
          <p:cNvSpPr txBox="1"/>
          <p:nvPr/>
        </p:nvSpPr>
        <p:spPr>
          <a:xfrm>
            <a:off x="1882650" y="3060050"/>
            <a:ext cx="1761900" cy="160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Мяч
</a:t>
            </a:r>
            <a:pPr algn="r" indent="0" marL="0">
              <a:lnSpc>
                <a:spcPct val="100000"/>
              </a:lnSpc>
              <a:buNone/>
            </a:pPr>
            <a:r>
              <a:rPr lang="en-US" sz="5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слове мягкость слышится очень отчётливо, поэтому его удобно сравнивать с похожими словами. Короткая форма помогает не отвлекаться и сосредоточиться на звуке.
</a:t>
            </a:r>
            <a:endParaRPr lang="en-US" sz="1358" dirty="0"/>
          </a:p>
        </p:txBody>
      </p:sp>
      <p:sp>
        <p:nvSpPr>
          <p:cNvPr id="18" name="Text 5"/>
          <p:cNvSpPr txBox="1"/>
          <p:nvPr/>
        </p:nvSpPr>
        <p:spPr>
          <a:xfrm>
            <a:off x="5499450" y="3060050"/>
            <a:ext cx="1761900" cy="160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
</a:t>
            </a:r>
            <a:pPr algn="l" indent="0" marL="0">
              <a:lnSpc>
                <a:spcPct val="100000"/>
              </a:lnSpc>
              <a:buNone/>
            </a:pPr>
            <a:r>
              <a:rPr lang="en-US" sz="6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слово показывает, как буквы е и я помогают слышать мягкость без отдельного ь. Его удобно читать вместе с другими похожими примерами.
</a:t>
            </a:r>
            <a:endParaRPr lang="en-US" sz="1500" dirty="0"/>
          </a:p>
        </p:txBody>
      </p:sp>
      <p:sp>
        <p:nvSpPr>
          <p:cNvPr id="19" name="Text 6"/>
          <p:cNvSpPr txBox="1"/>
          <p:nvPr/>
        </p:nvSpPr>
        <p:spPr>
          <a:xfrm>
            <a:off x="6296250" y="1483900"/>
            <a:ext cx="2505300" cy="13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Пень
</a:t>
            </a:r>
            <a:pPr algn="l" indent="0" marL="0">
              <a:lnSpc>
                <a:spcPct val="100000"/>
              </a:lnSpc>
              <a:buNone/>
            </a:pPr>
            <a:r>
              <a:rPr lang="en-US" sz="6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мягкий знак стоит на конце и ясно показывает мягкость согласного. Такое короткое слово отлично подходит для повторения и аккуратного списывания.
</a:t>
            </a:r>
            <a:endParaRPr lang="en-US" sz="153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Слова-пары помогают увидеть разницу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783700" y="1342450"/>
            <a:ext cx="45066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слов особенно полезны на уроке: одна буква меняется, а значение сразу становится другим. Так легче заметить, как мягкий знак помогает читать и понимать слово.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783700" y="2884850"/>
            <a:ext cx="45066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Сравнивая угол — уголь, сел — сель, банка — банька, ребёнок видит не только написание, но и смысл. Маленькая буква ь работает очень заметно.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способ записи особенно полезен в начале обучения грамоте. Ребёнок учится смотреть не только на одну букву, но и на её соседей.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семья, тётя, дети мягкость подсказывают соседние буквы. Поэтому отдельный мягкий знак не нужен: звук и так читается мягко и ясно.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357075" y="2209000"/>
            <a:ext cx="24066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буквы е, ё, и, ю, я стоят после согласной и уже сами показывают мягкость. Это делает чтение удобным и помогает не ставить лишний ь.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мягкость уже слышна в самом слове
</a:t>
            </a:r>
            <a:endParaRPr lang="en-US" sz="3200" dirty="0"/>
          </a:p>
        </p:txBody>
      </p:sp>
      <p:sp>
        <p:nvSpPr>
          <p:cNvPr id="11" name="Text 4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37600" y="1456275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Мягкость согласных на письме показывают два помощника: мягкий знак и буквы е, ё, и, ю, я. Они делают чтение точным и понятным.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673193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правила в одном месте
</a:t>
            </a:r>
            <a:endParaRPr lang="en-US" sz="3200" dirty="0"/>
          </a:p>
        </p:txBody>
      </p:sp>
      <p:sp>
        <p:nvSpPr>
          <p:cNvPr id="6" name="Text 3"/>
          <p:cNvSpPr txBox="1"/>
          <p:nvPr/>
        </p:nvSpPr>
        <p:spPr>
          <a:xfrm>
            <a:off x="337600" y="3547397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знак пишется после согласной на конце слова, например в словах конь, день, пень. Он также может стоять перед другой согласной.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5089300" y="1456275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после согласной идут е, ё, и, ю, я, мягкость обычно уже обозначена самой буквой. Тогда лишний ь не нужен.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5089300" y="3547400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ошибиться, полезно сначала найти согласный, потом посмотреть на следующую букву и только после этого выбирать нужное написание.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5925" y="986125"/>
            <a:ext cx="3636900" cy="385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Мягкость согласных: маленький знак — большая помощь
</a:t>
            </a:r>
            <a:pPr algn="l" indent="0" marL="0">
              <a:lnSpc>
                <a:spcPct val="100000"/>
              </a:lnSpc>
              <a:buNone/>
            </a:pPr>
            <a:r>
              <a:rPr lang="en-US" sz="16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Мягкость на письме показывают мягкий знак и буквы е, ё, и, ю, я. Если запомнить эти подсказки, читать станет легче, а ошибок в словах будет меньше.
</a:t>
            </a:r>
            <a:endParaRPr lang="en-US" sz="3645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2026-05-21T16:39:24Z</dcterms:created>
  <dcterms:modified xsi:type="dcterms:W3CDTF">2026-05-21T16:39:24Z</dcterms:modified>
</cp:coreProperties>
</file>