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0125" y="4370625"/>
            <a:ext cx="5109000" cy="486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1768650"/>
            <a:ext cx="78366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 государство: от Древней Руси к 1990-м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516150" y="3234325"/>
            <a:ext cx="59526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общество направляет политику: от Руси до 1990-х.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основы и курс государства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Древней Руси и России 1990-х помогает увидеть, как общественные структуры, власть и внешние вызовы формируют исторический выбор государства.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4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эпохи, одна логика исторического анализа
</a:t>
            </a:r>
            <a:endParaRPr lang="en-US" sz="2549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Древней Руси политические ресурсы зависели от княжеской власти, дружины и контроля над торговыми путями. Без военной силы и доходов государство не могло удерживать земли и подчинение.
</a:t>
            </a:r>
            <a:endParaRPr lang="en-US" sz="1186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строй задавал правила участия людей в жизни общества: кто платит дань, кто защищён, кто влияет на решения. Иерархия была не фоном, а основой порядка.
</a:t>
            </a:r>
            <a:endParaRPr lang="en-US" sz="1250" dirty="0"/>
          </a:p>
        </p:txBody>
      </p:sp>
      <p:sp>
        <p:nvSpPr>
          <p:cNvPr id="12" name="Text 4"/>
          <p:cNvSpPr txBox="1"/>
          <p:nvPr/>
        </p:nvSpPr>
        <p:spPr>
          <a:xfrm>
            <a:off x="6206520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эпохи показывают одинаковую логику: государство действует не абстрактно, а через реальные интересы элит, ресурсы общества и реакцию на угрозы извне.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62292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приоритеты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1990-е годы внешняя политика РФ определялась необходимостью обеспечить безопасность, сохранить контроль над ядерным потенциалом и добиться международного признания в новых границах.
</a:t>
            </a:r>
            <a:endParaRPr lang="en-US" sz="11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двух тем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IX–X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IX–X веках вокруг Киева складывается политический центр Древней Руси, объединяющий восточнославянские земли и торговые маршруты.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1991 год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1991 году Российская Федерация становится правопреемником СССР и начинает выстраивать внешнюю политику в новых международных условиях.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1990-е годы Россия определяет границы интересов, отношения с соседями и место в мировой системе без советского блока союзников.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иерархия Древней Руси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Верхушка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вершине общества стояли князь и его дружина; рядом находились бояре и городская знать. Именно они концентрировали власть, землю и право принимать ключевые решения.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масса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Смерды составляли основную массу населения и несли хозяйственные повинности. Их положение было свободнее, чем у зависимых людей, но сильно ограничивалось обязанностями перед властью.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слои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люди и холопы находились в наиболее уязвимом положении. Они в меньшей степени контролировали собственную жизнь и были тесно связаны с хозяином или общиной.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 обязанности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иерархия определяла не только обязанности, но и доступ к защите, суду и участию в политической жизни. Чем выше статус, тем больше прав и возможностей.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и дружина как опора власти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Ближайшая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699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Дружина была ближайшим окружением князя и опорой его власти. Она соединяла военную силу с управленческими функциями и обеспечивала выполнение княжеских решений на местах.
</a:t>
            </a:r>
            <a:endParaRPr lang="en-US" sz="1399" dirty="0"/>
          </a:p>
        </p:txBody>
      </p:sp>
      <p:sp>
        <p:nvSpPr>
          <p:cNvPr id="11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стабильности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99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княжеской власти зависела от верности дружины. Если поддержка ослабевала, князю становилось труднее удерживать порядок, ресурсы и влияние среди других центров силы.
</a:t>
            </a:r>
            <a:endParaRPr lang="en-US" sz="1399" dirty="0"/>
          </a:p>
        </p:txBody>
      </p:sp>
      <p:sp>
        <p:nvSpPr>
          <p:cNvPr id="12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и хозяйственные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66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9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Дружинники участвовали в походах, охраняли торговые пути и собирали дань. Эти задачи делали их важнейшим инструментом контроля над землями и доходами княжества.
</a:t>
            </a:r>
            <a:endParaRPr lang="en-US" sz="132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016" y="1372511"/>
            <a:ext cx="2712656" cy="33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городов в жизни Древней Руси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55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концентрировали ремесло и обмен, поэтому именно там быстрее всего росло богатство. Мастерские, рынки и склады превращали город в узел хозяйственной жизни.
</a:t>
            </a:r>
            <a:endParaRPr lang="en-US" sz="1198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Киеве, Новгороде, Смоленске и Полоцке развивались княжеские дворы и места торговли. Эти города связывали местную власть с дальними маршрутами и внешними контактами.
</a:t>
            </a:r>
            <a:endParaRPr lang="en-US" sz="1186" dirty="0"/>
          </a:p>
        </p:txBody>
      </p:sp>
      <p:sp>
        <p:nvSpPr>
          <p:cNvPr id="13" name="Text 4"/>
          <p:cNvSpPr txBox="1"/>
          <p:nvPr/>
        </p:nvSpPr>
        <p:spPr>
          <a:xfrm>
            <a:off x="68156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3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население было более разнообразным, чем сельское. Купцы, ремесленники и люди при управлении создавали среду, где быстрее распространялись новости, навыки и политические идеи.
</a:t>
            </a:r>
            <a:endParaRPr lang="en-US" sz="1158" dirty="0"/>
          </a:p>
        </p:txBody>
      </p:sp>
      <p:sp>
        <p:nvSpPr>
          <p:cNvPr id="14" name="Text 5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политику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усиливал значение торговли, налогов и управления. Чем активнее был город, тем заметнее он влиял на политику княжества и распределение ресурсов.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 и элементы самоуправления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вече переходило от общего обсуждения к решениям, а затем зависело от местных элит.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552191"/>
            <a:ext cx="4876200" cy="192896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Правда как источник о порядке общества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Правда позволяет увидеть, как право регулировало общественные отношения в Древней Руси и какие ценности считались особенно важными.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права стремились заменить личную месть денежной ответственностью и защитить порядок через штрафы.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Правда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жизнь, жилище и одежда
</a:t>
            </a:r>
            <a:endParaRPr lang="en-US" sz="2912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Жилище и быт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избы и хозяйственные постройки составляли основу повседневной среды. Внутри жилища жизнь семьи была тесно связана с трудом, хранением запасов и сезонными работами.
</a:t>
            </a:r>
            <a:endParaRPr lang="en-US" sz="1308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 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Одежду шили из льна и шерсти, подбирая её по времени года и достатку. Пояса, обувь из кожи или лыка и простые застёжки были частью обычного гардероба.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сезонность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зависела от местности и сезона: зерновые, овощи, рыба, мёд и продукты домашнего хозяйства. Рацион отражал связь людей с земледелием и природным циклом.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статуса
</a:t>
            </a:r>
            <a:pPr algn="l" indent="0" marL="0">
              <a:lnSpc>
                <a:spcPct val="100000"/>
              </a:lnSpc>
              <a:buNone/>
            </a:pPr>
            <a:r>
              <a:rPr lang="en-US" sz="6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слоями общества проявлялись в качестве ткани, украшениях и отделке одежды. Эти детали показывали не только достаток, но и социальный статус человека.
</a:t>
            </a:r>
            <a:endParaRPr lang="en-US" sz="139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912" y="16128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29833"/>
            <a:ext cx="221100" cy="1965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формы письменной культуры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Летописная традиция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не только сохраняли память о князьях и войнах, но и формировали представление о прошлом как о единой истории земли Русской и её правителей.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горожан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Берестяные грамоты показывают, что письмо использовалось не только в монастырях, но и в повседневной жизни: для распоряжений, долгов, просьб и частных сообщений.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87450" y="3210900"/>
            <a:ext cx="7086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память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759525" y="3758509"/>
            <a:ext cx="76242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памятники помогают увидеть не легенду, а реальный круг забот людей: управление, торговлю, семейные отношения и бытовые конфликты в городах Руси.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5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христианизации Руси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606575" y="3438442"/>
            <a:ext cx="25239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988 год — крещение Руси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Руси в 988 году при князе Владимире стало поворотом: языческие традиции не исчезли сразу, но государство получило новую религиозную основу.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15438" y="2610000"/>
            <a:ext cx="25239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X–XI века — укрепление церкви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Вслед за принятием христианства усилились связи с Византией, появились каменное строительство, богослужебные книги и церковная организация, поддерживавшая княжескую власть.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18450" y="1669950"/>
            <a:ext cx="25239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Дальнейшее влияние на 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церковь стала влиять на образование, семейные нормы и представления о власти, а христианские ценности вошли в повседневную культуру общества.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и их значение в обмене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дополняла земледелие и ремесло: через крупные города проходили товары, которые связывали внутренний рынок с дальними международными связями.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ценные и устойчивые товары создавали доход князьям и купцам, а торговые пути усиливали города как центры обмена и власти.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хозяйстве Древней Руси и составе экспортных товаров; обобщение по учебной литературе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определяло устройство общества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670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631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7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1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князя держалась на военной силе, сборе дани и личной верности окружения. Без опоры на дружину и местную элиту управление большой территорией было бы крайне непрочным.
</a:t>
            </a:r>
            <a:endParaRPr lang="en-US" sz="1262" dirty="0"/>
          </a:p>
        </p:txBody>
      </p:sp>
      <p:sp>
        <p:nvSpPr>
          <p:cNvPr id="11" name="Text 3"/>
          <p:cNvSpPr txBox="1"/>
          <p:nvPr/>
        </p:nvSpPr>
        <p:spPr>
          <a:xfrm>
            <a:off x="523670" y="3348489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631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7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1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соединяли ремесло, торговлю и управление. Именно там возникали экономические ресурсы, необходимые для княжеской политики, и концентрировались люди, способные влиять на решения.
</a:t>
            </a:r>
            <a:endParaRPr lang="en-US" sz="1262" dirty="0"/>
          </a:p>
        </p:txBody>
      </p:sp>
      <p:sp>
        <p:nvSpPr>
          <p:cNvPr id="12" name="Text 4"/>
          <p:cNvSpPr txBox="1"/>
          <p:nvPr/>
        </p:nvSpPr>
        <p:spPr>
          <a:xfrm>
            <a:off x="4737227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Сословная разница
</a:t>
            </a:r>
            <a:pPr algn="l" indent="0" marL="0">
              <a:lnSpc>
                <a:spcPct val="100000"/>
              </a:lnSpc>
              <a:buNone/>
            </a:pPr>
            <a:r>
              <a:rPr lang="en-US" sz="631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7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1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было резко неоднородным: от бояр и горожан до зависимых людей и холопов. Статус определял не только обязанности, но и объём правовой защиты.
</a:t>
            </a:r>
            <a:endParaRPr lang="en-US" sz="1262" dirty="0"/>
          </a:p>
        </p:txBody>
      </p:sp>
      <p:sp>
        <p:nvSpPr>
          <p:cNvPr id="13" name="Text 5"/>
          <p:cNvSpPr txBox="1"/>
          <p:nvPr/>
        </p:nvSpPr>
        <p:spPr>
          <a:xfrm>
            <a:off x="4737227" y="3348489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и единство
</a:t>
            </a:r>
            <a:pPr algn="l" indent="0" marL="0">
              <a:lnSpc>
                <a:spcPct val="100000"/>
              </a:lnSpc>
              <a:buNone/>
            </a:pPr>
            <a:r>
              <a:rPr lang="en-US" sz="631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7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1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и право придавали обществу порядок и устойчивость. Они закрепляли нормы поведения, снижали роль произвольного насилия и помогали объединять разные земли в общую систему.
</a:t>
            </a:r>
            <a:endParaRPr lang="en-US" sz="126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условия внешней политики 1990-х
</a:t>
            </a:r>
            <a:endParaRPr lang="en-US" sz="2563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спад
</a:t>
            </a:r>
            <a:pPr algn="l" indent="0" marL="0">
              <a:lnSpc>
                <a:spcPct val="100000"/>
              </a:lnSpc>
              <a:buNone/>
            </a:pPr>
            <a:r>
              <a:rPr lang="en-US" sz="48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СССР Россия столкнулась с ослаблением экономической базы и нехваткой ресурсов для активной дипломатии. Внешняя политика должна была учитывать внутреннюю нестабильность и ограниченные возможности государства.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международный статус
</a:t>
            </a:r>
            <a:pPr algn="l" indent="0" marL="0">
              <a:lnSpc>
                <a:spcPct val="100000"/>
              </a:lnSpc>
              <a:buNone/>
            </a:pPr>
            <a:r>
              <a:rPr lang="en-US" sz="53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Стране требовалось заново определить место в мире: сохранить статус великой державы, обеспечить признание новых границ и подтвердить преемственность по международным обязательствам СССР.
</a:t>
            </a:r>
            <a:endParaRPr lang="en-US" sz="1150" dirty="0"/>
          </a:p>
        </p:txBody>
      </p:sp>
      <p:sp>
        <p:nvSpPr>
          <p:cNvPr id="12" name="Text 4"/>
          <p:cNvSpPr txBox="1"/>
          <p:nvPr/>
        </p:nvSpPr>
        <p:spPr>
          <a:xfrm>
            <a:off x="6206520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 Западом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Москва стремилась к сотрудничеству с США и европейскими странами, рассчитывая на экономическую поддержку, политическое признание и снижение внешней напряжённости.
</a:t>
            </a:r>
            <a:endParaRPr lang="en-US" sz="1186" dirty="0"/>
          </a:p>
        </p:txBody>
      </p:sp>
      <p:sp>
        <p:nvSpPr>
          <p:cNvPr id="13" name="Text 5"/>
          <p:cNvSpPr txBox="1"/>
          <p:nvPr/>
        </p:nvSpPr>
        <p:spPr>
          <a:xfrm>
            <a:off x="3462292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Постсоветское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приобрели отношения с бывшими союзными республиками. Вопросы границ, военного наследия и положения русскоязычного населения стали постоянной темой дипломатии.
</a:t>
            </a:r>
            <a:endParaRPr lang="en-US" sz="11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приоритета российского курса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внешняя политика 1990-х сочетала оборонные задачи, международную интеграцию и сохранение влияния в ближнем зарубежье.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отношений с Западом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сотрудничества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программе «Партнёрство ради мира» позволяло России выстраивать практический диалог с НАТО без немедленного вступления в союз и сохранять пространство для манёвра.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правил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Основополагающий акт Россия–НАТО 1997 года закрепил механизмы взаимодействия и стал попыткой снизить напряжённость, хотя взаимное доверие оставалось ограниченным.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Ограниченное доверие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«общего европейского дома» отражала надежду на неделимую систему безопасности, но расширение НАТО воспринималось как признак изменения баланса сил не в пользу России.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 меморандум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 арсенала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1994 году Украина, Беларусь и Казахстан согласились отказаться от ядерного оружия, которое осталось на их территории после распада СССР, начав сложный процесс разоружения.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Гарантии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обмен государства получили политические гарантии уважения суверенитета, независимости и существующих границ, что должно было укрепить предсказуемость международных отношений.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6520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модель доверия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Меморандум стал важным примером того, как после холодной войны пытались строить безопасность через договорённости, а не только через военную силу.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дипломатии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двусторонних переговоров по СНВ, Россия использовала площадки ООН и ОБСЕ для закрепления своего статуса и участия в обсуждении европейской безопасности.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Ядерные переговоры и международные организации были взаимосвязаны: через них Россия стремилась сохранить влияние, безопасность и признание своего особого статуса.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международным договорам и дипломатической практике России в 1990-е годы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общество формирует курс государства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Древней Руси и внешней политики России 1990-х показывает одну закономерность: устройство общества, ресурсы власти и исторический опыт определяют выбор государства в критические моменты.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2026-07-26T06:20:47Z</dcterms:created>
  <dcterms:modified xsi:type="dcterms:W3CDTF">2026-07-26T06:20:47Z</dcterms:modified>
</cp:coreProperties>
</file>