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image" Target="../media/image-15-12.png"/><Relationship Id="rId13" Type="http://schemas.openxmlformats.org/officeDocument/2006/relationships/image" Target="../media/image-15-13.png"/><Relationship Id="rId14" Type="http://schemas.openxmlformats.org/officeDocument/2006/relationships/image" Target="../media/image-15-14.png"/><Relationship Id="rId15" Type="http://schemas.openxmlformats.org/officeDocument/2006/relationships/image" Target="../media/image-15-15.png"/><Relationship Id="rId16" Type="http://schemas.openxmlformats.org/officeDocument/2006/relationships/image" Target="../media/image-15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17846" y="0"/>
            <a:ext cx="512340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275" y="734600"/>
            <a:ext cx="3668700" cy="37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Революционный подъём в Европе и Азии и образование новых государств
</a:t>
            </a:r>
            <a:pPr algn="l" indent="0" marL="0">
              <a:lnSpc>
                <a:spcPct val="100000"/>
              </a:lnSpc>
              <a:buNone/>
            </a:pPr>
            <a:r>
              <a:rPr lang="en-US" sz="19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война, революции и национальные движения перекроили карту Европы и Азии
</a:t>
            </a:r>
            <a:endParaRPr lang="en-US" sz="3945" dirty="0"/>
          </a:p>
        </p:txBody>
      </p:sp>
      <p:sp>
        <p:nvSpPr>
          <p:cNvPr id="6" name="Text 1"/>
          <p:cNvSpPr txBox="1"/>
          <p:nvPr/>
        </p:nvSpPr>
        <p:spPr>
          <a:xfrm>
            <a:off x="263275" y="301750"/>
            <a:ext cx="36687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0929" y="216475"/>
            <a:ext cx="3411592" cy="473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1469575"/>
            <a:ext cx="5305200" cy="24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Мировая война истощила державы, усилила голод, инфляцию и недоверие к власти. На этом фоне рухнули монархии, а идея национального самоопределения стала основой послевоенного порядка — хотя и реализовывалась противоречиво и не для всех народов одинаково.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9100" y="402675"/>
            <a:ext cx="53052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мировая война и кризис старых империй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революционного подъёма в 1917–1923 годах
</a:t>
            </a:r>
            <a:endParaRPr lang="en-US" sz="2447" dirty="0"/>
          </a:p>
        </p:txBody>
      </p:sp>
      <p:sp>
        <p:nvSpPr>
          <p:cNvPr id="9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634750" y="996700"/>
            <a:ext cx="37605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война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Многолетние боевые действия требовали огромных жертв и ресурсов, подрывали экономику и ускоряли усталость общества. Чем дольше продолжалась война, тем меньше оставалось доверия к прежним режимам.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34750" y="2201675"/>
            <a:ext cx="37605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городов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промышленных центрах росли цены, не хватало топлива и продовольствия, увеличивалась безработица. Повседневные трудности делали политические лозунги о мире и правах особенно убедительными для рабочих и солдат.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34750" y="3406650"/>
            <a:ext cx="37605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Земельный вопрос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деревне усиливались ожидания справедливого передела земли и ресурсов. Крестьяне связывали перемены не только с окончанием войны, но и с разрушением старых порядков, мешавших социальному равенству.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053400" y="996700"/>
            <a:ext cx="37605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авторитета монархий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династии оказались не готовы к масштабному кризису управления. Неудачи на фронте, дефицит и рост недовольства превращали политический протест в борьбу за смену всей системы власти.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5053400" y="2201675"/>
            <a:ext cx="37605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идеи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Социалистические, демократические и национальные движения предлагали разные ответы на кризис, но все обещали перемены. Именно они помогли мобилизовать рабочих, крестьян, солдат и национальные элиты в единые политические силы.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распадались империи и возникали новые государства
</a:t>
            </a:r>
            <a:endParaRPr lang="en-US" sz="2242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войны и кризиса — к революциям, провозглашению новых стран и международному признанию границ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" y="25"/>
            <a:ext cx="338546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185150" y="266700"/>
            <a:ext cx="6599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Российская революция и её влияние на Европу
</a:t>
            </a:r>
            <a:endParaRPr lang="en-US" sz="2734" dirty="0"/>
          </a:p>
        </p:txBody>
      </p:sp>
      <p:sp>
        <p:nvSpPr>
          <p:cNvPr id="11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12" name="Text 2"/>
          <p:cNvSpPr txBox="1"/>
          <p:nvPr/>
        </p:nvSpPr>
        <p:spPr>
          <a:xfrm>
            <a:off x="3935150" y="1006075"/>
            <a:ext cx="4849297" cy="6342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монархии
</a:t>
            </a:r>
            <a:pPr algn="l" indent="0" marL="0">
              <a:lnSpc>
                <a:spcPct val="100000"/>
              </a:lnSpc>
              <a:buNone/>
            </a:pPr>
            <a:r>
              <a:rPr lang="en-US" sz="2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Февральская революция 1917 года завершила историю самодержавия в России и открыла путь политической неопределённости. Власть быстро стала объектом борьбы между разными силами и программами будущего устройства страны.
</a:t>
            </a:r>
            <a:endParaRPr lang="en-US" sz="1195" dirty="0"/>
          </a:p>
        </p:txBody>
      </p:sp>
      <p:sp>
        <p:nvSpPr>
          <p:cNvPr id="13" name="Text 3"/>
          <p:cNvSpPr txBox="1"/>
          <p:nvPr/>
        </p:nvSpPr>
        <p:spPr>
          <a:xfrm>
            <a:off x="3935150" y="1724457"/>
            <a:ext cx="4849297" cy="6342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Приход большевиков
</a:t>
            </a:r>
            <a:pPr algn="l" indent="0" marL="0">
              <a:lnSpc>
                <a:spcPct val="100000"/>
              </a:lnSpc>
              <a:buNone/>
            </a:pPr>
            <a:r>
              <a:rPr lang="en-US" sz="2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Октябрь 1917 года привёл к власти большевиков, которые предложили радикальное решение социальных и военных проблем. Их успех показал, что старая система может быть сломана революционным путём.
</a:t>
            </a:r>
            <a:endParaRPr lang="en-US" sz="1195" dirty="0"/>
          </a:p>
        </p:txBody>
      </p:sp>
      <p:sp>
        <p:nvSpPr>
          <p:cNvPr id="14" name="Text 4"/>
          <p:cNvSpPr txBox="1"/>
          <p:nvPr/>
        </p:nvSpPr>
        <p:spPr>
          <a:xfrm>
            <a:off x="3935150" y="2442839"/>
            <a:ext cx="4849297" cy="6342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война
</a:t>
            </a:r>
            <a:pPr algn="l" indent="0" marL="0">
              <a:lnSpc>
                <a:spcPct val="100000"/>
              </a:lnSpc>
              <a:buNone/>
            </a:pPr>
            <a:r>
              <a:rPr lang="en-US" sz="2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1918–1922 годах вооружённая борьба вокруг новой власти превратила Россию в один из главных центров послереволюционного кризиса. Исход этого конфликта определил дальнейший характер советского государства.
</a:t>
            </a:r>
            <a:endParaRPr lang="en-US" sz="1195" dirty="0"/>
          </a:p>
        </p:txBody>
      </p:sp>
      <p:sp>
        <p:nvSpPr>
          <p:cNvPr id="15" name="Text 5"/>
          <p:cNvSpPr txBox="1"/>
          <p:nvPr/>
        </p:nvSpPr>
        <p:spPr>
          <a:xfrm>
            <a:off x="3935150" y="3161222"/>
            <a:ext cx="4849297" cy="6342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отклик
</a:t>
            </a:r>
            <a:pPr algn="l" indent="0" marL="0">
              <a:lnSpc>
                <a:spcPct val="100000"/>
              </a:lnSpc>
              <a:buNone/>
            </a:pPr>
            <a:r>
              <a:rPr lang="en-US" sz="2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левых движений российские события стали символом возможной перемены, а для консерваторов — предупреждением о распаде порядка. Поэтому революция в России повлияла не только на страну, но и на политику всей Европы.
</a:t>
            </a:r>
            <a:endParaRPr lang="en-US" sz="1172" dirty="0"/>
          </a:p>
        </p:txBody>
      </p:sp>
      <p:sp>
        <p:nvSpPr>
          <p:cNvPr id="16" name="Text 6"/>
          <p:cNvSpPr txBox="1"/>
          <p:nvPr/>
        </p:nvSpPr>
        <p:spPr>
          <a:xfrm>
            <a:off x="3935150" y="3879604"/>
            <a:ext cx="4849297" cy="6342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исторический пример
</a:t>
            </a:r>
            <a:pPr algn="l" indent="0" marL="0">
              <a:lnSpc>
                <a:spcPct val="100000"/>
              </a:lnSpc>
              <a:buNone/>
            </a:pPr>
            <a:r>
              <a:rPr lang="en-US" sz="2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Российский опыт показал, что революция может привести не только к смене власти, но и к созданию принципиально нового государства. Именно поэтому он так внимательно обсуждался в других странах континента.
</a:t>
            </a:r>
            <a:endParaRPr lang="en-US" sz="119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и Восточная Европа после 1918 года
</a:t>
            </a:r>
            <a:endParaRPr lang="en-US" sz="2658" dirty="0"/>
          </a:p>
        </p:txBody>
      </p:sp>
      <p:sp>
        <p:nvSpPr>
          <p:cNvPr id="11" name="Text 2"/>
          <p:cNvSpPr txBox="1"/>
          <p:nvPr/>
        </p:nvSpPr>
        <p:spPr>
          <a:xfrm>
            <a:off x="1315800" y="1158370"/>
            <a:ext cx="3124800" cy="1223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государства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распада Австро-Венгрии и поражения Германии на карте региона появились Польша, Чехословакия, Финляндия и прибалтийские государства. Одновременно возникло Королевство сербов, хорватов и словенцев.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1315800" y="2506549"/>
            <a:ext cx="3124800" cy="1223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и Австрия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стала Веймарской республикой, а Австро-Венгрия исчезла как единое государство. Это стало одним из самых заметных итогов войны и подтвердило конец прежней имперской системы.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1315800" y="3854849"/>
            <a:ext cx="3124800" cy="1223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Пересмотр границ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границы часто проводились в спешке и без точного учёта расселения народов. Поэтому сразу возникали споры о территориях, о правах меньшинств и о будущем приграничных областей.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689100" y="1158349"/>
            <a:ext cx="3124800" cy="1223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Сложный состав населения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новые страны оказались многонациональными с самого начала. Это усиливало внутренние противоречия: политическое единство приходилось строить там, где население не было однородным.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5689100" y="2506549"/>
            <a:ext cx="3124800" cy="1223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Нестабильный мир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Послевоенная карта Европы изменилась быстро, но устойчивого согласия не принесла. Основание новых государств открыло эпоху надежд, однако одновременно создало долгий ряд нерешённых проблем.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975818"/>
            <a:ext cx="4166100" cy="16603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83691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государства Европы после Первой мировой войны
</a:t>
            </a:r>
            <a:endParaRPr lang="en-US" sz="2598" dirty="0"/>
          </a:p>
        </p:txBody>
      </p:sp>
      <p:sp>
        <p:nvSpPr>
          <p:cNvPr id="7" name="Text 1"/>
          <p:cNvSpPr txBox="1"/>
          <p:nvPr/>
        </p:nvSpPr>
        <p:spPr>
          <a:xfrm>
            <a:off x="369100" y="13548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обзор показывает, как быстро менялась политическая карта региона и почему вопрос границ сразу стал спорным.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69100" y="32874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региона изменилась очень быстро; новые государства почти сразу столкнулись с проблемой меньшинств, спорных рубежей и внутренней консолидации.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материалам послевоенного урегулирования 1917–1918 годов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Распад империй после Первой мировой войны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использует условную шкалу для сравнения масштаба политического распада и территориальных потерь четырёх империй после 1918 года.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глубокий распад пережили Австро-Венгрия и Османская империя; Германия и Россия тоже прошли через тяжёлую перестройку и потерю значительных территорий.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историческая оценка последствий Первой мировой войны; условная шкала 1–5
</a:t>
            </a:r>
            <a:endParaRPr lang="en-US" sz="131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Национальный вопрос в Европе: самоопределение и противоречия
</a:t>
            </a:r>
            <a:endParaRPr lang="en-US" sz="1961" dirty="0"/>
          </a:p>
        </p:txBody>
      </p:sp>
      <p:sp>
        <p:nvSpPr>
          <p:cNvPr id="9" name="Text 2"/>
          <p:cNvSpPr txBox="1"/>
          <p:nvPr/>
        </p:nvSpPr>
        <p:spPr>
          <a:xfrm>
            <a:off x="33020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0150" y="1679255"/>
            <a:ext cx="4085963" cy="9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 самоопределения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 право народов на самоопределение стало важным лозунгом нового миропорядка. Однако на практике этот принцип сталкивался с границами, которые не совпадали с расселением населения.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27934" y="1679255"/>
            <a:ext cx="4085963" cy="9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Южнославянское объединение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сербов, хорватов и словенцев в одном государстве должно было укрепить регион, но не устранило различий. Напротив, внутренние национальные интересы нередко вступали друг с другом в конфликт.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30150" y="3616617"/>
            <a:ext cx="4085963" cy="9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Меньшинства в новых странах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Судетские немцы, венгры, украинцы и белорусы оказались внутри государств, где они не составляли большинство. Это сразу создавало вопросы о правах, языке, представительстве и местной автономии.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4727934" y="3616617"/>
            <a:ext cx="4085963" cy="9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Долгий эффект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Неурегулированные споры о границах и меньшинствах не исчезли после 1920-х годов. Они продолжали влиять на политику Европы и становились источником напряжения в межвоенный период.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70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9100" y="402675"/>
            <a:ext cx="4049400" cy="13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Турция: национальная революция и создание республики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12" name="Text 2"/>
          <p:cNvSpPr txBox="1"/>
          <p:nvPr/>
        </p:nvSpPr>
        <p:spPr>
          <a:xfrm>
            <a:off x="1314454" y="1936400"/>
            <a:ext cx="24822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Крах Османской империи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Поражение в войне поставило Османскую империю перед угрозой расчленения. На этом фоне усилилось национально-освободительное движение, которое стремилось сохранить политическую самостоятельность страны.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314454" y="3019300"/>
            <a:ext cx="24822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Лидерство Мустафы Кемаля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Мустафа Кемаль возглавил сопротивление условиям послевоенного урегулирования и сумел объединить сторонников национального движения. Его роль стала решающей в борьбе за новую Турцию.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1314454" y="4102200"/>
            <a:ext cx="24822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 Севрского договора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Севрский договор 1920 года воспринимался как крайне тяжёлый и несправедливый. Турецкое движение добилось пересмотра этих условий и изменило исход послевоенного урегулирования в регионе.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4822500" y="3019300"/>
            <a:ext cx="22476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Провозглашение республики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1923 году была создана Турецкая Республика, а столицей стала Анкара. Это означало разрыв с имперским прошлым и начало нового государственного этапа.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4822500" y="4102200"/>
            <a:ext cx="31596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и модернизация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Турция вступила в период светских преобразований, реформирования армии и управления. Эти изменения должны были укрепить государство и сделать его более современным и централизованным.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Китай: падение империи и кризис республики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330200" y="3121275"/>
            <a:ext cx="26880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1911–1912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Синьхайская революция свергла династию Цин и положила конец имперской системе. В 1912 году была провозглашена Китайская республика, но новая власть сразу столкнулась с нестабильностью и борьбой за влияние.
</a:t>
            </a:r>
            <a:endParaRPr lang="en-US" sz="1131" dirty="0"/>
          </a:p>
        </p:txBody>
      </p:sp>
      <p:sp>
        <p:nvSpPr>
          <p:cNvPr id="9" name="Text 3"/>
          <p:cNvSpPr txBox="1"/>
          <p:nvPr/>
        </p:nvSpPr>
        <p:spPr>
          <a:xfrm>
            <a:off x="3228000" y="3121275"/>
            <a:ext cx="26880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1916–1920-е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Юань Шикая страна распалась на сферы контроля военных правителей. Милитаристы подчиняли себе провинции, собирали собственные армии и ослабляли центральное правительство, которое не могло обеспечить единство.
</a:t>
            </a:r>
            <a:endParaRPr lang="en-US" sz="1131" dirty="0"/>
          </a:p>
        </p:txBody>
      </p:sp>
      <p:sp>
        <p:nvSpPr>
          <p:cNvPr id="10" name="Text 4"/>
          <p:cNvSpPr txBox="1"/>
          <p:nvPr/>
        </p:nvSpPr>
        <p:spPr>
          <a:xfrm>
            <a:off x="6125800" y="3121275"/>
            <a:ext cx="26880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1920-е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республики усилил требования объединения и реформ. Социальная напряжённость, национальное унижение и слабость власти стали почвой для новых революционных движений и политической борьбы за будущее Китая.
</a:t>
            </a:r>
            <a:endParaRPr lang="en-US" sz="113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99485" y="0"/>
            <a:ext cx="274253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266700"/>
            <a:ext cx="5852700" cy="10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Индия: рост антиколониального движения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33020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330150" y="2158380"/>
            <a:ext cx="2845097" cy="8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мировая война усилила ожидания индийского общества: многие надеялись на расширение самоуправления и отмену дискриминационных ограничений, но колониальная политика Великобритании почти не изменилась.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337703" y="2158380"/>
            <a:ext cx="2845097" cy="8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Амритсар, 1919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Расстрел мирной демонстрации в Амритсаре стал шоком для индийского общества. Трагедия показала, что колониальная власть готова применять насилие, и резко усилила недоверие к британскому управлению.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30150" y="3773480"/>
            <a:ext cx="2845097" cy="8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Ганди
</a:t>
            </a:r>
            <a:pPr algn="l" indent="0" marL="0">
              <a:lnSpc>
                <a:spcPct val="100000"/>
              </a:lnSpc>
              <a:buNone/>
            </a:pPr>
            <a:r>
              <a:rPr lang="en-US" sz="8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Махатма Ганди предложил массовое ненасильственное сопротивление: бойкот британских товаров, гражданское неповиновение и кампании солидарности. Эти действия вовлекали широкие слои населения и придавали движению общенациональный характер.
</a:t>
            </a:r>
            <a:endParaRPr lang="en-US" sz="1043" dirty="0"/>
          </a:p>
        </p:txBody>
      </p:sp>
      <p:sp>
        <p:nvSpPr>
          <p:cNvPr id="14" name="Text 6"/>
          <p:cNvSpPr txBox="1"/>
          <p:nvPr/>
        </p:nvSpPr>
        <p:spPr>
          <a:xfrm>
            <a:off x="3337703" y="3773480"/>
            <a:ext cx="2845097" cy="8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Политический эффект
</a:t>
            </a:r>
            <a:pPr algn="l" indent="0" marL="0">
              <a:lnSpc>
                <a:spcPct val="100000"/>
              </a:lnSpc>
              <a:buNone/>
            </a:pPr>
            <a:r>
              <a:rPr lang="en-US" sz="8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Антиколониальное движение превратилось в устойчивую силу, которая уже не ограничивалась отдельными протестами. Оно постепенно формировало программу политических прав, национального единства и будущей независимости Индии.
</a:t>
            </a:r>
            <a:endParaRPr lang="en-US" sz="104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политических перемен в Азии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разных регионах Азии перемены шли не по одному сценарию: одни страны проходили через революцию, другие — через национальную войну или ненасильственное сопротивление.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тренд — ослабление старых порядков и поиск новых форм государственности, но путь к ним заметно различался.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о революциях и национальных движениях в Азии, 1911–1923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930625"/>
            <a:ext cx="4392900" cy="1750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6375" y="402675"/>
            <a:ext cx="84384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Лидеры революционного и национального подъёма
</a:t>
            </a:r>
            <a:endParaRPr lang="en-US" sz="2598" dirty="0"/>
          </a:p>
        </p:txBody>
      </p:sp>
      <p:sp>
        <p:nvSpPr>
          <p:cNvPr id="8" name="Text 1"/>
          <p:cNvSpPr txBox="1"/>
          <p:nvPr/>
        </p:nvSpPr>
        <p:spPr>
          <a:xfrm>
            <a:off x="526375" y="1354877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фигуры помогли превратить массовое недовольство в политические проекты, способные изменить государственный строй и статус стран.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375" y="3287475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случаях личное лидерство помогало соединить идеологию, организацию и массовую поддержку в момент кризиса.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сведения о лидерах революций и национальных движений начала XX века
</a:t>
            </a:r>
            <a:endParaRPr lang="en-US" sz="135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1738" y="1508701"/>
            <a:ext cx="391500" cy="34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76212" y="1508701"/>
            <a:ext cx="391500" cy="34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583975" y="1486951"/>
            <a:ext cx="391500" cy="391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189744" y="1483351"/>
            <a:ext cx="348862" cy="3987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7981969" y="1483351"/>
            <a:ext cx="348862" cy="3987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силы революций и национальных движений
</a:t>
            </a:r>
            <a:endParaRPr lang="en-US" sz="2291" dirty="0"/>
          </a:p>
        </p:txBody>
      </p:sp>
      <p:sp>
        <p:nvSpPr>
          <p:cNvPr id="19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20" name="Text 2"/>
          <p:cNvSpPr txBox="1"/>
          <p:nvPr/>
        </p:nvSpPr>
        <p:spPr>
          <a:xfrm>
            <a:off x="278542" y="2481675"/>
            <a:ext cx="14181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
</a:t>
            </a:r>
            <a:pPr algn="ctr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выступали против низкой оплаты, тяжёлого труда и нехватки прав. Забастовки становились важным способом давления на власть и нередко запускали более широкий политический кризис.
</a:t>
            </a:r>
            <a:endParaRPr lang="en-US" sz="1082" dirty="0"/>
          </a:p>
        </p:txBody>
      </p:sp>
      <p:sp>
        <p:nvSpPr>
          <p:cNvPr id="21" name="Text 3"/>
          <p:cNvSpPr txBox="1"/>
          <p:nvPr/>
        </p:nvSpPr>
        <p:spPr>
          <a:xfrm>
            <a:off x="3863017" y="2481675"/>
            <a:ext cx="14181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Солдаты
</a:t>
            </a:r>
            <a:pPr algn="ctr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Солдаты были особенно чувствительны к усталости от войны, потерям и нехватке снабжения. Их мятежи и отказ подчиняться часто лишали старую власть главной опоры.
</a:t>
            </a:r>
            <a:endParaRPr lang="en-US" sz="1082" dirty="0"/>
          </a:p>
        </p:txBody>
      </p:sp>
      <p:sp>
        <p:nvSpPr>
          <p:cNvPr id="22" name="Text 4"/>
          <p:cNvSpPr txBox="1"/>
          <p:nvPr/>
        </p:nvSpPr>
        <p:spPr>
          <a:xfrm>
            <a:off x="2070779" y="2481675"/>
            <a:ext cx="14181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Крестьяне
</a:t>
            </a:r>
            <a:pPr algn="ctr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Крестьяне требовали земли, снижения повинностей и ликвидации старых пережитков зависимости. Их участие придавало движениям массовость, но ожидания сельского населения не всегда совпадали с программами лидеров.
</a:t>
            </a:r>
            <a:endParaRPr lang="en-US" sz="998" dirty="0"/>
          </a:p>
        </p:txBody>
      </p:sp>
      <p:sp>
        <p:nvSpPr>
          <p:cNvPr id="23" name="Text 5"/>
          <p:cNvSpPr txBox="1"/>
          <p:nvPr/>
        </p:nvSpPr>
        <p:spPr>
          <a:xfrm>
            <a:off x="5655229" y="2481675"/>
            <a:ext cx="14181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Интеллигенция
</a:t>
            </a:r>
            <a:pPr algn="ctr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Интеллигенция формулировала программы реформ, национального возрождения и политических свобод. Именно она часто превращала стихийный протест в осмысленное движение с понятными лозунгами и целями.
</a:t>
            </a:r>
            <a:endParaRPr lang="en-US" sz="1008" dirty="0"/>
          </a:p>
        </p:txBody>
      </p:sp>
      <p:sp>
        <p:nvSpPr>
          <p:cNvPr id="24" name="Text 6"/>
          <p:cNvSpPr txBox="1"/>
          <p:nvPr/>
        </p:nvSpPr>
        <p:spPr>
          <a:xfrm>
            <a:off x="7447454" y="2481675"/>
            <a:ext cx="14181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элиты
</a:t>
            </a:r>
            <a:pPr algn="ctr" indent="0" marL="0">
              <a:lnSpc>
                <a:spcPct val="100000"/>
              </a:lnSpc>
              <a:buNone/>
            </a:pPr>
            <a:r>
              <a:rPr lang="en-US" sz="10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элиты добивались автономии или независимости, опираясь на язык, историю и культурную общность. Их интересы нередко сталкивались с интересами имперских центров и соседних народов.
</a:t>
            </a:r>
            <a:endParaRPr lang="en-US" sz="101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протеста к новому государству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Типичная последовательность событий в революциях и национальных движениях Европы и Азии после Первой мировой войны.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Мирные договоры и перекройка карты Европы и Ближнего Востока
</a:t>
            </a:r>
            <a:endParaRPr lang="en-US" sz="1963" dirty="0"/>
          </a:p>
        </p:txBody>
      </p:sp>
      <p:sp>
        <p:nvSpPr>
          <p:cNvPr id="11" name="Text 2"/>
          <p:cNvSpPr txBox="1"/>
          <p:nvPr/>
        </p:nvSpPr>
        <p:spPr>
          <a:xfrm>
            <a:off x="1315800" y="1158370"/>
            <a:ext cx="3124800" cy="1223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Версальская система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Версальский договор закрепил поражение Германии, ограничил её вооружённые силы и лишил колоний. Он стал основой нового европейского порядка, но одновременно породил чувство несправедливости в немецком обществе.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1315800" y="2506549"/>
            <a:ext cx="3124800" cy="1223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Распад Австро-Венгрии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Сен-Жерменский и Трианонский договоры оформили раздел бывшей империи. На её месте возникли новые государства и границы, которые не всегда учитывали реальное национальное расселение населения.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1315800" y="3854849"/>
            <a:ext cx="3124800" cy="1223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Севр и Турция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Севрский договор фактически расчленял Османскую империю, однако был пересмотрен после победы турецкого национального движения. Это открыло путь к созданию современной Турецкой Республики.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689100" y="1158349"/>
            <a:ext cx="3124800" cy="1223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Мандатная система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арабских территориях бывшей Османской империи Лига Наций ввела мандаты. Формально они должны были готовить регионы к самостоятельности, но на деле усиливали зависимость от европейских держав.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5689100" y="2506549"/>
            <a:ext cx="3124800" cy="1223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противоречия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Мирные договоры не сняли национальные споры, а часто перенесли их в новые государства. Вопросы границ, меньшинств и безопасности остались источником напряжения на десятилетия вперёд.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революционного подъёма в 1918–1930 годах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распада империй новые государства получили шанс на самостоятельную политику, но одновременно столкнулись с трудностями управления, безопасностью границ и поиском устойчивых институтов.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независимости сопровождался конфликтами и усилением жёсткой власти, что показывает двойственный характер эпохи.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исторических процессов Европы и Азии в 1918–1930 годах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31" y="1161425"/>
            <a:ext cx="3573987" cy="3693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563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и политическое наследие эпохи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4078175" y="996700"/>
            <a:ext cx="4735800" cy="6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политический язык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общественную жизнь прочно вошли понятия «республика», «суверенитет» и «национальное самоопределение». Они стали основой политических программ, учебных дискуссий и публичных споров в XX веке.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078175" y="1765600"/>
            <a:ext cx="4735800" cy="6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политика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Расширилось участие населения в политике через партии, союзы и митинги. Государства всё чаще опирались не только на элиты, но и на мобилизацию широких общественных групп.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078175" y="2534500"/>
            <a:ext cx="4735800" cy="6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государственности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флаги, гимны, памятные даты и праздники помогали закреплять чувство принадлежности к государству. Они связывали политические перемены с общей исторической памятью.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4078175" y="3303400"/>
            <a:ext cx="4735800" cy="6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 революциях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1917–1923 годов стали важной частью национальных мифов и официальных нарративов. В одних странах их прославляли, в других — воспринимали как предупреждение о хаосе.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078175" y="4072300"/>
            <a:ext cx="4735800" cy="6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влияние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эпохи проявились не только в новых границах, но и в способе думать о власти, правах и нации. Эти идеи определяли политику многих стран на протяжении всего века.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656300" y="658500"/>
            <a:ext cx="5831400" cy="38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Эпоха, которая заново очертила мир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Революционный подъём 1917–1923 годов разрушил старые империи, вывел на историческую сцену новые государства и сделал национальное самоопределение ключевым принципом эпохи, оставив при этом сложное наследие конфликтов и перемен.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2026-06-01T06:36:36Z</dcterms:created>
  <dcterms:modified xsi:type="dcterms:W3CDTF">2026-06-01T06:36:36Z</dcterms:modified>
</cp:coreProperties>
</file>